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  <p:sldMasterId id="2147483756" r:id="rId9"/>
    <p:sldMasterId id="2147483768" r:id="rId10"/>
    <p:sldMasterId id="2147483780" r:id="rId11"/>
  </p:sldMasterIdLst>
  <p:sldIdLst>
    <p:sldId id="258" r:id="rId12"/>
    <p:sldId id="260" r:id="rId13"/>
    <p:sldId id="257" r:id="rId14"/>
    <p:sldId id="268" r:id="rId15"/>
    <p:sldId id="259" r:id="rId16"/>
    <p:sldId id="267" r:id="rId17"/>
    <p:sldId id="269" r:id="rId18"/>
    <p:sldId id="265" r:id="rId19"/>
    <p:sldId id="271" r:id="rId20"/>
    <p:sldId id="261" r:id="rId21"/>
    <p:sldId id="266" r:id="rId22"/>
    <p:sldId id="262" r:id="rId23"/>
    <p:sldId id="27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0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5.xml"/><Relationship Id="rId20" Type="http://schemas.openxmlformats.org/officeDocument/2006/relationships/slide" Target="slides/slide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8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3.xml"/><Relationship Id="rId22" Type="http://schemas.openxmlformats.org/officeDocument/2006/relationships/slide" Target="slides/slide1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96614327"/>
      </p:ext>
    </p:extLst>
  </p:cSld>
  <p:clrMapOvr>
    <a:masterClrMapping/>
  </p:clrMapOvr>
  <p:transition>
    <p:plu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17705"/>
      </p:ext>
    </p:extLst>
  </p:cSld>
  <p:clrMapOvr>
    <a:masterClrMapping/>
  </p:clrMapOvr>
  <p:transition>
    <p:plus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612185536"/>
      </p:ext>
    </p:extLst>
  </p:cSld>
  <p:clrMapOvr>
    <a:masterClrMapping/>
  </p:clrMapOvr>
  <p:transition>
    <p:plus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139243"/>
      </p:ext>
    </p:extLst>
  </p:cSld>
  <p:clrMapOvr>
    <a:masterClrMapping/>
  </p:clrMapOvr>
  <p:transition>
    <p:plus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3018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lus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209706"/>
      </p:ext>
    </p:extLst>
  </p:cSld>
  <p:clrMapOvr>
    <a:masterClrMapping/>
  </p:clrMapOvr>
  <p:transition>
    <p:plus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027052"/>
      </p:ext>
    </p:extLst>
  </p:cSld>
  <p:clrMapOvr>
    <a:masterClrMapping/>
  </p:clrMapOvr>
  <p:transition>
    <p:plus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152674"/>
      </p:ext>
    </p:extLst>
  </p:cSld>
  <p:clrMapOvr>
    <a:masterClrMapping/>
  </p:clrMapOvr>
  <p:transition>
    <p:plus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421083"/>
      </p:ext>
    </p:extLst>
  </p:cSld>
  <p:clrMapOvr>
    <a:masterClrMapping/>
  </p:clrMapOvr>
  <p:transition>
    <p:plus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974073"/>
      </p:ext>
    </p:extLst>
  </p:cSld>
  <p:clrMapOvr>
    <a:masterClrMapping/>
  </p:clrMapOvr>
  <p:transition>
    <p:plus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899602"/>
      </p:ext>
    </p:extLst>
  </p:cSld>
  <p:clrMapOvr>
    <a:masterClrMapping/>
  </p:clrMapOvr>
  <p:transition>
    <p:plus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994897"/>
      </p:ext>
    </p:extLst>
  </p:cSld>
  <p:clrMapOvr>
    <a:masterClrMapping/>
  </p:clrMapOvr>
  <p:transition>
    <p:plu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566503"/>
      </p:ext>
    </p:extLst>
  </p:cSld>
  <p:clrMapOvr>
    <a:masterClrMapping/>
  </p:clrMapOvr>
  <p:transition>
    <p:plus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7655207"/>
      </p:ext>
    </p:extLst>
  </p:cSld>
  <p:clrMapOvr>
    <a:masterClrMapping/>
  </p:clrMapOvr>
  <p:transition>
    <p:plus/>
  </p:transition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5434935"/>
      </p:ext>
    </p:extLst>
  </p:cSld>
  <p:clrMapOvr>
    <a:masterClrMapping/>
  </p:clrMapOvr>
  <p:transition>
    <p:plus/>
  </p:transition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426585"/>
      </p:ext>
    </p:extLst>
  </p:cSld>
  <p:clrMapOvr>
    <a:masterClrMapping/>
  </p:clrMapOvr>
  <p:transition>
    <p:plus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87218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lus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611852"/>
      </p:ext>
    </p:extLst>
  </p:cSld>
  <p:clrMapOvr>
    <a:masterClrMapping/>
  </p:clrMapOvr>
  <p:transition>
    <p:plus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488169"/>
      </p:ext>
    </p:extLst>
  </p:cSld>
  <p:clrMapOvr>
    <a:masterClrMapping/>
  </p:clrMapOvr>
  <p:transition>
    <p:plus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848920"/>
      </p:ext>
    </p:extLst>
  </p:cSld>
  <p:clrMapOvr>
    <a:masterClrMapping/>
  </p:clrMapOvr>
  <p:transition>
    <p:plus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197095"/>
      </p:ext>
    </p:extLst>
  </p:cSld>
  <p:clrMapOvr>
    <a:masterClrMapping/>
  </p:clrMapOvr>
  <p:transition>
    <p:plus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740767"/>
      </p:ext>
    </p:extLst>
  </p:cSld>
  <p:clrMapOvr>
    <a:masterClrMapping/>
  </p:clrMapOvr>
  <p:transition>
    <p:plus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324233"/>
      </p:ext>
    </p:extLst>
  </p:cSld>
  <p:clrMapOvr>
    <a:masterClrMapping/>
  </p:clrMapOvr>
  <p:transition>
    <p:plus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71556883"/>
      </p:ext>
    </p:extLst>
  </p:cSld>
  <p:clrMapOvr>
    <a:masterClrMapping/>
  </p:clrMapOvr>
  <p:transition>
    <p:plus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777275"/>
      </p:ext>
    </p:extLst>
  </p:cSld>
  <p:clrMapOvr>
    <a:masterClrMapping/>
  </p:clrMapOvr>
  <p:transition>
    <p:plus/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075612"/>
      </p:ext>
    </p:extLst>
  </p:cSld>
  <p:clrMapOvr>
    <a:masterClrMapping/>
  </p:clrMapOvr>
  <p:transition>
    <p:plus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429564"/>
      </p:ext>
    </p:extLst>
  </p:cSld>
  <p:clrMapOvr>
    <a:masterClrMapping/>
  </p:clrMapOvr>
  <p:transition>
    <p:plus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387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lus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884794"/>
      </p:ext>
    </p:extLst>
  </p:cSld>
  <p:clrMapOvr>
    <a:masterClrMapping/>
  </p:clrMapOvr>
  <p:transition>
    <p:plus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390188"/>
      </p:ext>
    </p:extLst>
  </p:cSld>
  <p:clrMapOvr>
    <a:masterClrMapping/>
  </p:clrMapOvr>
  <p:transition>
    <p:plus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821972"/>
      </p:ext>
    </p:extLst>
  </p:cSld>
  <p:clrMapOvr>
    <a:masterClrMapping/>
  </p:clrMapOvr>
  <p:transition>
    <p:plus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302635"/>
      </p:ext>
    </p:extLst>
  </p:cSld>
  <p:clrMapOvr>
    <a:masterClrMapping/>
  </p:clrMapOvr>
  <p:transition>
    <p:plus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5474564"/>
      </p:ext>
    </p:extLst>
  </p:cSld>
  <p:clrMapOvr>
    <a:masterClrMapping/>
  </p:clrMapOvr>
  <p:transition>
    <p:plu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822067"/>
      </p:ext>
    </p:extLst>
  </p:cSld>
  <p:clrMapOvr>
    <a:masterClrMapping/>
  </p:clrMapOvr>
  <p:transition>
    <p:plus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90895"/>
      </p:ext>
    </p:extLst>
  </p:cSld>
  <p:clrMapOvr>
    <a:masterClrMapping/>
  </p:clrMapOvr>
  <p:transition>
    <p:plus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821805"/>
      </p:ext>
    </p:extLst>
  </p:cSld>
  <p:clrMapOvr>
    <a:masterClrMapping/>
  </p:clrMapOvr>
  <p:transition>
    <p:plus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62915"/>
      </p:ext>
    </p:extLst>
  </p:cSld>
  <p:clrMapOvr>
    <a:masterClrMapping/>
  </p:clrMapOvr>
  <p:transition>
    <p:plus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22244848"/>
      </p:ext>
    </p:extLst>
  </p:cSld>
  <p:clrMapOvr>
    <a:masterClrMapping/>
  </p:clrMapOvr>
  <p:transition>
    <p:plus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219032"/>
      </p:ext>
    </p:extLst>
  </p:cSld>
  <p:clrMapOvr>
    <a:masterClrMapping/>
  </p:clrMapOvr>
  <p:transition>
    <p:plus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1742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lus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230566"/>
      </p:ext>
    </p:extLst>
  </p:cSld>
  <p:clrMapOvr>
    <a:masterClrMapping/>
  </p:clrMapOvr>
  <p:transition>
    <p:plus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927129"/>
      </p:ext>
    </p:extLst>
  </p:cSld>
  <p:clrMapOvr>
    <a:masterClrMapping/>
  </p:clrMapOvr>
  <p:transition>
    <p:plus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344748"/>
      </p:ext>
    </p:extLst>
  </p:cSld>
  <p:clrMapOvr>
    <a:masterClrMapping/>
  </p:clrMapOvr>
  <p:transition>
    <p:plus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32851"/>
      </p:ext>
    </p:extLst>
  </p:cSld>
  <p:clrMapOvr>
    <a:masterClrMapping/>
  </p:clrMapOvr>
  <p:transition>
    <p:plu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6395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lus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20010"/>
      </p:ext>
    </p:extLst>
  </p:cSld>
  <p:clrMapOvr>
    <a:masterClrMapping/>
  </p:clrMapOvr>
  <p:transition>
    <p:plus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822003"/>
      </p:ext>
    </p:extLst>
  </p:cSld>
  <p:clrMapOvr>
    <a:masterClrMapping/>
  </p:clrMapOvr>
  <p:transition>
    <p:plus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450292"/>
      </p:ext>
    </p:extLst>
  </p:cSld>
  <p:clrMapOvr>
    <a:masterClrMapping/>
  </p:clrMapOvr>
  <p:transition>
    <p:plus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36861"/>
      </p:ext>
    </p:extLst>
  </p:cSld>
  <p:clrMapOvr>
    <a:masterClrMapping/>
  </p:clrMapOvr>
  <p:transition>
    <p:plus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508613670"/>
      </p:ext>
    </p:extLst>
  </p:cSld>
  <p:clrMapOvr>
    <a:masterClrMapping/>
  </p:clrMapOvr>
  <p:transition>
    <p:plus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819368"/>
      </p:ext>
    </p:extLst>
  </p:cSld>
  <p:clrMapOvr>
    <a:masterClrMapping/>
  </p:clrMapOvr>
  <p:transition>
    <p:plus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8272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lus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530526"/>
      </p:ext>
    </p:extLst>
  </p:cSld>
  <p:clrMapOvr>
    <a:masterClrMapping/>
  </p:clrMapOvr>
  <p:transition>
    <p:plus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765750"/>
      </p:ext>
    </p:extLst>
  </p:cSld>
  <p:clrMapOvr>
    <a:masterClrMapping/>
  </p:clrMapOvr>
  <p:transition>
    <p:plus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159202"/>
      </p:ext>
    </p:extLst>
  </p:cSld>
  <p:clrMapOvr>
    <a:masterClrMapping/>
  </p:clrMapOvr>
  <p:transition>
    <p:plu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767714"/>
      </p:ext>
    </p:extLst>
  </p:cSld>
  <p:clrMapOvr>
    <a:masterClrMapping/>
  </p:clrMapOvr>
  <p:transition>
    <p:plus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188268"/>
      </p:ext>
    </p:extLst>
  </p:cSld>
  <p:clrMapOvr>
    <a:masterClrMapping/>
  </p:clrMapOvr>
  <p:transition>
    <p:plus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205069"/>
      </p:ext>
    </p:extLst>
  </p:cSld>
  <p:clrMapOvr>
    <a:masterClrMapping/>
  </p:clrMapOvr>
  <p:transition>
    <p:plus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044779"/>
      </p:ext>
    </p:extLst>
  </p:cSld>
  <p:clrMapOvr>
    <a:masterClrMapping/>
  </p:clrMapOvr>
  <p:transition>
    <p:plus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296278"/>
      </p:ext>
    </p:extLst>
  </p:cSld>
  <p:clrMapOvr>
    <a:masterClrMapping/>
  </p:clrMapOvr>
  <p:transition>
    <p:plus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6197593"/>
      </p:ext>
    </p:extLst>
  </p:cSld>
  <p:clrMapOvr>
    <a:masterClrMapping/>
  </p:clrMapOvr>
  <p:transition>
    <p:plus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331810688"/>
      </p:ext>
    </p:extLst>
  </p:cSld>
  <p:clrMapOvr>
    <a:masterClrMapping/>
  </p:clrMapOvr>
  <p:transition>
    <p:plus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808222"/>
      </p:ext>
    </p:extLst>
  </p:cSld>
  <p:clrMapOvr>
    <a:masterClrMapping/>
  </p:clrMapOvr>
  <p:transition>
    <p:plus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2615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lus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632873"/>
      </p:ext>
    </p:extLst>
  </p:cSld>
  <p:clrMapOvr>
    <a:masterClrMapping/>
  </p:clrMapOvr>
  <p:transition>
    <p:plus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2484115"/>
      </p:ext>
    </p:extLst>
  </p:cSld>
  <p:clrMapOvr>
    <a:masterClrMapping/>
  </p:clrMapOvr>
  <p:transition>
    <p:plu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733601"/>
      </p:ext>
    </p:extLst>
  </p:cSld>
  <p:clrMapOvr>
    <a:masterClrMapping/>
  </p:clrMapOvr>
  <p:transition>
    <p:plus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764666"/>
      </p:ext>
    </p:extLst>
  </p:cSld>
  <p:clrMapOvr>
    <a:masterClrMapping/>
  </p:clrMapOvr>
  <p:transition>
    <p:plus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019296"/>
      </p:ext>
    </p:extLst>
  </p:cSld>
  <p:clrMapOvr>
    <a:masterClrMapping/>
  </p:clrMapOvr>
  <p:transition>
    <p:plus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086042"/>
      </p:ext>
    </p:extLst>
  </p:cSld>
  <p:clrMapOvr>
    <a:masterClrMapping/>
  </p:clrMapOvr>
  <p:transition>
    <p:plus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262113"/>
      </p:ext>
    </p:extLst>
  </p:cSld>
  <p:clrMapOvr>
    <a:masterClrMapping/>
  </p:clrMapOvr>
  <p:transition>
    <p:plus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82849"/>
      </p:ext>
    </p:extLst>
  </p:cSld>
  <p:clrMapOvr>
    <a:masterClrMapping/>
  </p:clrMapOvr>
  <p:transition>
    <p:plus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141619"/>
      </p:ext>
    </p:extLst>
  </p:cSld>
  <p:clrMapOvr>
    <a:masterClrMapping/>
  </p:clrMapOvr>
  <p:transition>
    <p:plus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334313525"/>
      </p:ext>
    </p:extLst>
  </p:cSld>
  <p:clrMapOvr>
    <a:masterClrMapping/>
  </p:clrMapOvr>
  <p:transition>
    <p:plus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278812"/>
      </p:ext>
    </p:extLst>
  </p:cSld>
  <p:clrMapOvr>
    <a:masterClrMapping/>
  </p:clrMapOvr>
  <p:transition>
    <p:plus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5733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lus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702658"/>
      </p:ext>
    </p:extLst>
  </p:cSld>
  <p:clrMapOvr>
    <a:masterClrMapping/>
  </p:clrMapOvr>
  <p:transition>
    <p:plu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651677"/>
      </p:ext>
    </p:extLst>
  </p:cSld>
  <p:clrMapOvr>
    <a:masterClrMapping/>
  </p:clrMapOvr>
  <p:transition>
    <p:plus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3598416"/>
      </p:ext>
    </p:extLst>
  </p:cSld>
  <p:clrMapOvr>
    <a:masterClrMapping/>
  </p:clrMapOvr>
  <p:transition>
    <p:plus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000159"/>
      </p:ext>
    </p:extLst>
  </p:cSld>
  <p:clrMapOvr>
    <a:masterClrMapping/>
  </p:clrMapOvr>
  <p:transition>
    <p:plus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6796333"/>
      </p:ext>
    </p:extLst>
  </p:cSld>
  <p:clrMapOvr>
    <a:masterClrMapping/>
  </p:clrMapOvr>
  <p:transition>
    <p:plus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392938"/>
      </p:ext>
    </p:extLst>
  </p:cSld>
  <p:clrMapOvr>
    <a:masterClrMapping/>
  </p:clrMapOvr>
  <p:transition>
    <p:plus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84814"/>
      </p:ext>
    </p:extLst>
  </p:cSld>
  <p:clrMapOvr>
    <a:masterClrMapping/>
  </p:clrMapOvr>
  <p:transition>
    <p:plus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767094"/>
      </p:ext>
    </p:extLst>
  </p:cSld>
  <p:clrMapOvr>
    <a:masterClrMapping/>
  </p:clrMapOvr>
  <p:transition>
    <p:plus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183051"/>
      </p:ext>
    </p:extLst>
  </p:cSld>
  <p:clrMapOvr>
    <a:masterClrMapping/>
  </p:clrMapOvr>
  <p:transition>
    <p:plus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318718708"/>
      </p:ext>
    </p:extLst>
  </p:cSld>
  <p:clrMapOvr>
    <a:masterClrMapping/>
  </p:clrMapOvr>
  <p:transition>
    <p:plus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72669"/>
      </p:ext>
    </p:extLst>
  </p:cSld>
  <p:clrMapOvr>
    <a:masterClrMapping/>
  </p:clrMapOvr>
  <p:transition>
    <p:plus/>
  </p:transition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46807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lu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106467"/>
      </p:ext>
    </p:extLst>
  </p:cSld>
  <p:clrMapOvr>
    <a:masterClrMapping/>
  </p:clrMapOvr>
  <p:transition>
    <p:plus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561087"/>
      </p:ext>
    </p:extLst>
  </p:cSld>
  <p:clrMapOvr>
    <a:masterClrMapping/>
  </p:clrMapOvr>
  <p:transition>
    <p:plus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179205"/>
      </p:ext>
    </p:extLst>
  </p:cSld>
  <p:clrMapOvr>
    <a:masterClrMapping/>
  </p:clrMapOvr>
  <p:transition>
    <p:plus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36910"/>
      </p:ext>
    </p:extLst>
  </p:cSld>
  <p:clrMapOvr>
    <a:masterClrMapping/>
  </p:clrMapOvr>
  <p:transition>
    <p:plus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7691861"/>
      </p:ext>
    </p:extLst>
  </p:cSld>
  <p:clrMapOvr>
    <a:masterClrMapping/>
  </p:clrMapOvr>
  <p:transition>
    <p:plus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843848"/>
      </p:ext>
    </p:extLst>
  </p:cSld>
  <p:clrMapOvr>
    <a:masterClrMapping/>
  </p:clrMapOvr>
  <p:transition>
    <p:plus/>
  </p:transition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266976"/>
      </p:ext>
    </p:extLst>
  </p:cSld>
  <p:clrMapOvr>
    <a:masterClrMapping/>
  </p:clrMapOvr>
  <p:transition>
    <p:plus/>
  </p:transition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551993"/>
      </p:ext>
    </p:extLst>
  </p:cSld>
  <p:clrMapOvr>
    <a:masterClrMapping/>
  </p:clrMapOvr>
  <p:transition>
    <p:plus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441118"/>
      </p:ext>
    </p:extLst>
  </p:cSld>
  <p:clrMapOvr>
    <a:masterClrMapping/>
  </p:clrMapOvr>
  <p:transition>
    <p:plus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29095983"/>
      </p:ext>
    </p:extLst>
  </p:cSld>
  <p:clrMapOvr>
    <a:masterClrMapping/>
  </p:clrMapOvr>
  <p:transition>
    <p:plus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8700815"/>
      </p:ext>
    </p:extLst>
  </p:cSld>
  <p:clrMapOvr>
    <a:masterClrMapping/>
  </p:clrMapOvr>
  <p:transition>
    <p:plu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431226"/>
      </p:ext>
    </p:extLst>
  </p:cSld>
  <p:clrMapOvr>
    <a:masterClrMapping/>
  </p:clrMapOvr>
  <p:transition>
    <p:plus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234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lus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70398"/>
      </p:ext>
    </p:extLst>
  </p:cSld>
  <p:clrMapOvr>
    <a:masterClrMapping/>
  </p:clrMapOvr>
  <p:transition>
    <p:plus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815169"/>
      </p:ext>
    </p:extLst>
  </p:cSld>
  <p:clrMapOvr>
    <a:masterClrMapping/>
  </p:clrMapOvr>
  <p:transition>
    <p:plus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0052344"/>
      </p:ext>
    </p:extLst>
  </p:cSld>
  <p:clrMapOvr>
    <a:masterClrMapping/>
  </p:clrMapOvr>
  <p:transition>
    <p:plus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100947"/>
      </p:ext>
    </p:extLst>
  </p:cSld>
  <p:clrMapOvr>
    <a:masterClrMapping/>
  </p:clrMapOvr>
  <p:transition>
    <p:plus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9944010"/>
      </p:ext>
    </p:extLst>
  </p:cSld>
  <p:clrMapOvr>
    <a:masterClrMapping/>
  </p:clrMapOvr>
  <p:transition>
    <p:plus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788520"/>
      </p:ext>
    </p:extLst>
  </p:cSld>
  <p:clrMapOvr>
    <a:masterClrMapping/>
  </p:clrMapOvr>
  <p:transition>
    <p:plus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465602"/>
      </p:ext>
    </p:extLst>
  </p:cSld>
  <p:clrMapOvr>
    <a:masterClrMapping/>
  </p:clrMapOvr>
  <p:transition>
    <p:plus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142749"/>
      </p:ext>
    </p:extLst>
  </p:cSld>
  <p:clrMapOvr>
    <a:masterClrMapping/>
  </p:clrMapOvr>
  <p:transition>
    <p:plus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8927171"/>
      </p:ext>
    </p:extLst>
  </p:cSld>
  <p:clrMapOvr>
    <a:masterClrMapping/>
  </p:clrMapOvr>
  <p:transition>
    <p:plu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457753"/>
      </p:ext>
    </p:extLst>
  </p:cSld>
  <p:clrMapOvr>
    <a:masterClrMapping/>
  </p:clrMapOvr>
  <p:transition>
    <p:plus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2505746"/>
      </p:ext>
    </p:extLst>
  </p:cSld>
  <p:clrMapOvr>
    <a:masterClrMapping/>
  </p:clrMapOvr>
  <p:transition>
    <p:plus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4064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lus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9779630"/>
      </p:ext>
    </p:extLst>
  </p:cSld>
  <p:clrMapOvr>
    <a:masterClrMapping/>
  </p:clrMapOvr>
  <p:transition>
    <p:plus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025321"/>
      </p:ext>
    </p:extLst>
  </p:cSld>
  <p:clrMapOvr>
    <a:masterClrMapping/>
  </p:clrMapOvr>
  <p:transition>
    <p:plus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434524"/>
      </p:ext>
    </p:extLst>
  </p:cSld>
  <p:clrMapOvr>
    <a:masterClrMapping/>
  </p:clrMapOvr>
  <p:transition>
    <p:plus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107161"/>
      </p:ext>
    </p:extLst>
  </p:cSld>
  <p:clrMapOvr>
    <a:masterClrMapping/>
  </p:clrMapOvr>
  <p:transition>
    <p:plus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988944"/>
      </p:ext>
    </p:extLst>
  </p:cSld>
  <p:clrMapOvr>
    <a:masterClrMapping/>
  </p:clrMapOvr>
  <p:transition>
    <p:plus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153453"/>
      </p:ext>
    </p:extLst>
  </p:cSld>
  <p:clrMapOvr>
    <a:masterClrMapping/>
  </p:clrMapOvr>
  <p:transition>
    <p:plus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643267"/>
      </p:ext>
    </p:extLst>
  </p:cSld>
  <p:clrMapOvr>
    <a:masterClrMapping/>
  </p:clrMapOvr>
  <p:transition>
    <p:plus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47862"/>
      </p:ext>
    </p:extLst>
  </p:cSld>
  <p:clrMapOvr>
    <a:masterClrMapping/>
  </p:clrMapOvr>
  <p:transition>
    <p:plu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59013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plus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94359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>
    <p:plus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5012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plus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36890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plus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6885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plus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823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plus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511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plus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16030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plus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4186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>
    <p:plus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6027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>
    <p:plus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7A56ABF-5B8C-463B-8529-DC5B2F00A320}" type="datetimeFigureOut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26.03.2018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A9B6F4E-A3DD-46A8-BE6B-E619B7B68F2C}" type="slidenum">
              <a:rPr lang="ru-RU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ru-RU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5719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>
    <p:plus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rpt=simage&amp;text=%D0%92%D1%80%D0%B5%D0%B4%20%D0%BA%D1%83%D1%80%D0%B5%D0%BD%D0%B8%D1%8F%20%D0%B4%D0%BB%D1%8F%20%D0%B4%D0%B5%D1%82%D0%B5%D0%B9%20-%D0%BA%D0%B0%D1%80%D1%82%D0%B8%D0%BD%D0%BA%D0%B8&amp;img_url=www.sk3000.com.ua/images/material-gallery/432/367-0.gif&amp;spsite=fake-005-2817750.ru&amp;p=29" TargetMode="Externa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petrsu.karelia.ru/Structure/NewsPaper/2008/1128/17.jpg" TargetMode="External"/><Relationship Id="rId1" Type="http://schemas.openxmlformats.org/officeDocument/2006/relationships/slideLayout" Target="../slideLayouts/slideLayout10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yandex.ru/yandsearch?ed=1&amp;rpt=simage&amp;text=%D1%85%D1%80%D0%B8%D1%81%D1%82%D0%BE%D1%84%D0%BE%D1%80%20%D0%BA%D0%BE%D0%BB%D1%83%D0%BC%D0%B1%20%D1%84%D0%BE%D1%82%D0%BE&amp;img_url=img0.liveinternet.ru/images/attach/b/0/1592/1592612_kolumb2.jpg&amp;spsite=fake-033-888116.ru&amp;p=0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yandex.ru/yandsearch?ed=1&amp;img_url=bms.24open.ru/images/e3725576ae2bf8326cae3458f7ecc4c1&amp;rpt=simage&amp;text=%D0%94%D0%B5%D1%82%D1%81%D0%BA%D0%B8%D0%B5%20%D1%80%D0%B8%D1%81%D1%83%D0%BD%D0%BA%D0%B8%20%D0%BE%20%D0%B2%D1%80%D0%B5%D0%B4%D0%B5%20%D0%BA%D1%83%D1%80%D0%B5%D0%BD%D0%B8%D1%8F&amp;spsite=fake-018-12247402.ru&amp;p=37" TargetMode="External"/><Relationship Id="rId1" Type="http://schemas.openxmlformats.org/officeDocument/2006/relationships/slideLayout" Target="../slideLayouts/slideLayout79.xml"/><Relationship Id="rId5" Type="http://schemas.openxmlformats.org/officeDocument/2006/relationships/image" Target="../media/image7.gif"/><Relationship Id="rId4" Type="http://schemas.openxmlformats.org/officeDocument/2006/relationships/hyperlink" Target="http://news.mail.ru/pic/ea/09/317463_source.gif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stihi.ru/pics/2009/11/15/1447.jpg" TargetMode="External"/><Relationship Id="rId1" Type="http://schemas.openxmlformats.org/officeDocument/2006/relationships/slideLayout" Target="../slideLayouts/slideLayout6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neky.ru/uploads/posts/2008-11/1227627685_childrens-drawings-of-the-dangers-of-smoking-004.jpg" TargetMode="External"/><Relationship Id="rId1" Type="http://schemas.openxmlformats.org/officeDocument/2006/relationships/slideLayout" Target="../slideLayouts/slideLayout1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000240"/>
            <a:ext cx="8229600" cy="1828800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80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9600" dirty="0" smtClean="0">
                <a:solidFill>
                  <a:schemeClr val="accent6">
                    <a:lumMod val="50000"/>
                  </a:schemeClr>
                </a:solidFill>
              </a:rPr>
              <a:t>О  вреде курения</a:t>
            </a:r>
            <a:endParaRPr lang="ru-RU" sz="9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7686" y="4643446"/>
            <a:ext cx="4629160" cy="175260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МБОУ «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Подпорожская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средняя общеобразовательная школа № 8»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538" y="107154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solidFill>
                <a:prstClr val="white"/>
              </a:solidFill>
            </a:endParaRPr>
          </a:p>
        </p:txBody>
      </p:sp>
      <p:pic>
        <p:nvPicPr>
          <p:cNvPr id="6" name="Рисунок 5" descr="http://im7-tub.yandex.net/i?id=86576099-00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3714752"/>
            <a:ext cx="2357454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09440615"/>
      </p:ext>
    </p:extLst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400"/>
                            </p:stCondLst>
                            <p:childTnLst>
                              <p:par>
                                <p:cTn id="1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9" y="908720"/>
            <a:ext cx="7108989" cy="5331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981878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54426" cy="1265312"/>
          </a:xfrm>
        </p:spPr>
        <p:txBody>
          <a:bodyPr>
            <a:normAutofit fontScale="90000"/>
          </a:bodyPr>
          <a:lstStyle/>
          <a:p>
            <a:r>
              <a:rPr lang="ru-RU" sz="2400" dirty="0">
                <a:solidFill>
                  <a:schemeClr val="accent5">
                    <a:lumMod val="75000"/>
                  </a:schemeClr>
                </a:solidFill>
              </a:rPr>
              <a:t>На территории Российской Федерации не допускается розничная продажа табачных изделий лицам, не достигшим возраста 18 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>лет.</a:t>
            </a:r>
            <a:b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400" dirty="0" smtClean="0"/>
              <a:t>..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852936"/>
            <a:ext cx="7776864" cy="352839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 </a:t>
            </a:r>
            <a:r>
              <a:rPr lang="ru-RU" sz="34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В целях снижения вредного воздействия табачного дыма запрещается курение табака на рабочих местах, в городском и пригородном транспорте, на воздушном транспорте при продолжительности полета менее трех часов, в закрытых спортивных сооружениях, организациях здравоохранения, организациях культуры, на территориях и в помещениях образовательных организаций,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332656"/>
            <a:ext cx="82089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prstClr val="black"/>
                </a:solidFill>
              </a:rPr>
              <a:t>ФЗ </a:t>
            </a:r>
            <a:r>
              <a:rPr lang="ru-RU" sz="2800" b="1" dirty="0">
                <a:solidFill>
                  <a:prstClr val="black"/>
                </a:solidFill>
              </a:rPr>
              <a:t>ОБ ОГРАНИЧЕНИИ КУРЕНИЯ ТАБАКА</a:t>
            </a:r>
            <a:br>
              <a:rPr lang="ru-RU" sz="2800" b="1" dirty="0">
                <a:solidFill>
                  <a:prstClr val="black"/>
                </a:solidFill>
              </a:rPr>
            </a:br>
            <a:r>
              <a:rPr lang="ru-RU" sz="2800" b="1" dirty="0" smtClean="0">
                <a:solidFill>
                  <a:prstClr val="black"/>
                </a:solidFill>
              </a:rPr>
              <a:t>от 10 июля 2001 г. N 87-ФЗ </a:t>
            </a:r>
          </a:p>
          <a:p>
            <a:pPr algn="ctr"/>
            <a:endParaRPr lang="ru-RU" sz="2800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48358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КУРЕНИЕ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ЗА                  и         ПРОТИВ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131109"/>
            <a:ext cx="4943872" cy="3707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793" y="2152760"/>
            <a:ext cx="4421207" cy="3686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8727640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FF0000"/>
                </a:solidFill>
              </a:rPr>
              <a:t>Курение  убивает!</a:t>
            </a:r>
            <a:endParaRPr lang="ru-RU" sz="7200" dirty="0">
              <a:solidFill>
                <a:srgbClr val="FF0000"/>
              </a:solidFill>
            </a:endParaRPr>
          </a:p>
        </p:txBody>
      </p:sp>
      <p:pic>
        <p:nvPicPr>
          <p:cNvPr id="4" name="i-main-pic" descr="Картинка 11 из 894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428860" y="1428736"/>
            <a:ext cx="4214842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5286388"/>
            <a:ext cx="93456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latin typeface="Arial"/>
              </a:rPr>
              <a:t>Никогда  не  курите!</a:t>
            </a:r>
            <a:endParaRPr lang="ru-RU" sz="7200" b="1" dirty="0">
              <a:solidFill>
                <a:srgbClr val="FF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67250334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3511552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rgbClr val="FF0000"/>
                </a:solidFill>
                <a:effectLst/>
              </a:rPr>
              <a:t>«Курение - медленное самоубийство».</a:t>
            </a:r>
            <a:r>
              <a:rPr lang="ru-RU" sz="4000" dirty="0" smtClean="0">
                <a:solidFill>
                  <a:srgbClr val="FF0000"/>
                </a:solidFill>
                <a:effectLst/>
              </a:rPr>
              <a:t/>
            </a:r>
            <a:br>
              <a:rPr lang="ru-RU" sz="4000" dirty="0" smtClean="0">
                <a:solidFill>
                  <a:srgbClr val="FF0000"/>
                </a:solidFill>
                <a:effectLst/>
              </a:rPr>
            </a:br>
            <a:r>
              <a:rPr lang="ru-RU" i="1" dirty="0" smtClean="0">
                <a:solidFill>
                  <a:srgbClr val="0070C0"/>
                </a:solidFill>
              </a:rPr>
              <a:t/>
            </a:r>
            <a:br>
              <a:rPr lang="ru-RU" i="1" dirty="0" smtClean="0">
                <a:solidFill>
                  <a:srgbClr val="0070C0"/>
                </a:solidFill>
              </a:rPr>
            </a:br>
            <a:r>
              <a:rPr lang="ru-RU" i="1" dirty="0" smtClean="0">
                <a:solidFill>
                  <a:srgbClr val="0070C0"/>
                </a:solidFill>
              </a:rPr>
              <a:t/>
            </a:r>
            <a:br>
              <a:rPr lang="ru-RU" i="1" dirty="0" smtClean="0">
                <a:solidFill>
                  <a:srgbClr val="0070C0"/>
                </a:solidFill>
              </a:rPr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0" y="5500702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От причин, связанных с употреблением табака, 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умирает каждый пятый.</a:t>
            </a:r>
            <a:endParaRPr lang="ru-RU" sz="3200" b="1" dirty="0">
              <a:solidFill>
                <a:prstClr val="white"/>
              </a:solidFill>
            </a:endParaRPr>
          </a:p>
        </p:txBody>
      </p:sp>
      <p:pic>
        <p:nvPicPr>
          <p:cNvPr id="8" name="Содержимое 7" descr="Рисунок1чы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42046" y="1714488"/>
            <a:ext cx="4530218" cy="3857652"/>
          </a:xfrm>
        </p:spPr>
      </p:pic>
    </p:spTree>
    <p:extLst>
      <p:ext uri="{BB962C8B-B14F-4D97-AF65-F5344CB8AC3E}">
        <p14:creationId xmlns:p14="http://schemas.microsoft.com/office/powerpoint/2010/main" val="3208906392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Из истории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7620" y="1428736"/>
            <a:ext cx="4829180" cy="542926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Европейцам долгое время было неизвестно курение табака. В Европу табак был ввезён  из Америки . Его завёз известный  мореплаватель Христофор Колумб  в 1496 году.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Рисунок 3" descr="http://im2-tub.yandex.net/i?id=77414455-06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500174"/>
            <a:ext cx="3500462" cy="498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73582792"/>
      </p:ext>
    </p:extLst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358346" cy="1143000"/>
          </a:xfrm>
        </p:spPr>
        <p:txBody>
          <a:bodyPr>
            <a:normAutofit fontScale="90000"/>
          </a:bodyPr>
          <a:lstStyle/>
          <a:p>
            <a:r>
              <a:rPr lang="ru-RU" sz="5300" i="1" dirty="0" smtClean="0">
                <a:solidFill>
                  <a:srgbClr val="FF0000"/>
                </a:solidFill>
                <a:latin typeface="Arial Narrow" pitchFamily="34" charset="0"/>
              </a:rPr>
              <a:t>Дым сигарет вреден окружающим.</a:t>
            </a:r>
            <a:r>
              <a:rPr lang="ru-RU" sz="4400" i="1" dirty="0" smtClean="0">
                <a:solidFill>
                  <a:srgbClr val="0070C0"/>
                </a:solidFill>
                <a:latin typeface="Arial Narrow" pitchFamily="34" charset="0"/>
              </a:rPr>
              <a:t/>
            </a:r>
            <a:br>
              <a:rPr lang="ru-RU" sz="4400" i="1" dirty="0" smtClean="0">
                <a:solidFill>
                  <a:srgbClr val="0070C0"/>
                </a:solidFill>
                <a:latin typeface="Arial Narrow" pitchFamily="34" charset="0"/>
              </a:rPr>
            </a:br>
            <a:endParaRPr lang="ru-RU" dirty="0"/>
          </a:p>
        </p:txBody>
      </p:sp>
      <p:pic>
        <p:nvPicPr>
          <p:cNvPr id="5" name="Содержимое 3" descr="http://im2-tub.yandex.net/i?id=58591353-09">
            <a:hlinkClick r:id="rId2"/>
          </p:cNvPr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1071546"/>
            <a:ext cx="4943092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Содержимое 3" descr="http://news.mail.ru/pic/ea/09/317463_source.gif">
            <a:hlinkClick r:id="rId4" tgtFrame="_blank"/>
          </p:cNvPr>
          <p:cNvPicPr>
            <a:picLocks noGrp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285720" y="3286124"/>
            <a:ext cx="4143404" cy="3278200"/>
          </a:xfrm>
          <a:prstGeom prst="snip1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01949602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24128" y="246248"/>
            <a:ext cx="3024336" cy="5919056"/>
          </a:xfrm>
          <a:scene3d>
            <a:camera prst="perspectiveFront"/>
            <a:lightRig rig="threePt" dir="t"/>
          </a:scene3d>
        </p:spPr>
        <p:txBody>
          <a:bodyPr>
            <a:normAutofit/>
          </a:bodyPr>
          <a:lstStyle/>
          <a:p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246248"/>
            <a:ext cx="7516749" cy="5775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451114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FF0000"/>
                </a:solidFill>
              </a:rPr>
              <a:t>ЗАПОМНИ!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8686800" cy="54292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i="1" dirty="0" smtClean="0">
                <a:solidFill>
                  <a:srgbClr val="FF0000"/>
                </a:solidFill>
                <a:latin typeface="Arial Narrow" pitchFamily="34" charset="0"/>
              </a:rPr>
              <a:t>*</a:t>
            </a: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 Курение загрязняет лёгкие.</a:t>
            </a:r>
          </a:p>
          <a:p>
            <a:pPr>
              <a:buNone/>
            </a:pPr>
            <a:r>
              <a:rPr lang="ru-RU" sz="3200" b="1" i="1" dirty="0" smtClean="0">
                <a:solidFill>
                  <a:srgbClr val="FF0000"/>
                </a:solidFill>
                <a:latin typeface="Arial Narrow" pitchFamily="34" charset="0"/>
              </a:rPr>
              <a:t>*</a:t>
            </a: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Курение затрудняет проникновение  кислорода в организм.</a:t>
            </a:r>
          </a:p>
          <a:p>
            <a:pPr>
              <a:buNone/>
            </a:pPr>
            <a:r>
              <a:rPr lang="ru-RU" sz="3200" b="1" i="1" dirty="0" smtClean="0">
                <a:solidFill>
                  <a:srgbClr val="FF0000"/>
                </a:solidFill>
                <a:latin typeface="Arial Narrow" pitchFamily="34" charset="0"/>
              </a:rPr>
              <a:t>*</a:t>
            </a: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 Курение затрудняет нормальную работу сердца, оно быстро изнашивается.</a:t>
            </a:r>
          </a:p>
          <a:p>
            <a:pPr>
              <a:buNone/>
            </a:pPr>
            <a:r>
              <a:rPr lang="ru-RU" sz="3200" b="1" i="1" dirty="0" smtClean="0">
                <a:solidFill>
                  <a:srgbClr val="FF0000"/>
                </a:solidFill>
                <a:latin typeface="Arial Narrow" pitchFamily="34" charset="0"/>
              </a:rPr>
              <a:t>*</a:t>
            </a: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От курения желтеют зубы,</a:t>
            </a:r>
          </a:p>
          <a:p>
            <a:pPr>
              <a:buFont typeface="Arial" charset="0"/>
              <a:buChar char="•"/>
            </a:pP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 появляется дурной запах  во рту.</a:t>
            </a:r>
          </a:p>
          <a:p>
            <a:pPr>
              <a:buNone/>
            </a:pPr>
            <a:r>
              <a:rPr lang="ru-RU" sz="3200" b="1" i="1" dirty="0" smtClean="0">
                <a:solidFill>
                  <a:srgbClr val="FF0000"/>
                </a:solidFill>
                <a:latin typeface="Arial Narrow" pitchFamily="34" charset="0"/>
              </a:rPr>
              <a:t>*</a:t>
            </a:r>
            <a:r>
              <a:rPr lang="ru-RU" sz="3200" b="1" i="1" u="sng" dirty="0" smtClean="0">
                <a:solidFill>
                  <a:srgbClr val="FF0000"/>
                </a:solidFill>
                <a:latin typeface="Arial Narrow" pitchFamily="34" charset="0"/>
              </a:rPr>
              <a:t>Каждая сигарета отнимает от 5 </a:t>
            </a:r>
          </a:p>
          <a:p>
            <a:pPr>
              <a:buNone/>
            </a:pPr>
            <a:r>
              <a:rPr lang="ru-RU" sz="3200" b="1" i="1" u="sng" dirty="0" smtClean="0">
                <a:solidFill>
                  <a:srgbClr val="FF0000"/>
                </a:solidFill>
                <a:latin typeface="Arial Narrow" pitchFamily="34" charset="0"/>
              </a:rPr>
              <a:t>    до 15 минут жизни.</a:t>
            </a:r>
          </a:p>
          <a:p>
            <a:pPr>
              <a:buFont typeface="Wingdings" pitchFamily="2" charset="2"/>
              <a:buChar char="Ø"/>
            </a:pPr>
            <a:endParaRPr lang="ru-RU" b="1" i="1" dirty="0" smtClean="0">
              <a:solidFill>
                <a:schemeClr val="accent6">
                  <a:lumMod val="50000"/>
                </a:schemeClr>
              </a:solidFill>
              <a:latin typeface="Arial Narrow" pitchFamily="34" charset="0"/>
            </a:endParaRPr>
          </a:p>
          <a:p>
            <a:pPr>
              <a:buFont typeface="Wingdings" pitchFamily="2" charset="2"/>
              <a:buChar char="Ø"/>
            </a:pPr>
            <a:endParaRPr lang="ru-RU" i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pic>
        <p:nvPicPr>
          <p:cNvPr id="6" name="i-main-pic" descr="Картинка 1 из 894">
            <a:hlinkClick r:id="rId2" tgtFrame="_blank"/>
          </p:cNvPr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4429132"/>
            <a:ext cx="2286016" cy="214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52877030"/>
      </p:ext>
    </p:extLst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8"/>
            <a:ext cx="9144000" cy="685800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</a:rPr>
              <a:t>По данным Всемирной Организации Здравоохранения:</a:t>
            </a:r>
          </a:p>
          <a:p>
            <a:pPr algn="ctr"/>
            <a:endParaRPr lang="ru-RU" sz="1600" b="1" dirty="0" smtClean="0">
              <a:solidFill>
                <a:schemeClr val="accent6">
                  <a:lumMod val="50000"/>
                </a:schemeClr>
              </a:solidFill>
              <a:latin typeface="Tahoma" pitchFamily="34" charset="0"/>
            </a:endParaRPr>
          </a:p>
          <a:p>
            <a:pPr algn="ctr"/>
            <a:r>
              <a:rPr lang="ru-RU" sz="4000" b="1" dirty="0" smtClean="0">
                <a:solidFill>
                  <a:schemeClr val="accent6">
                    <a:lumMod val="50000"/>
                  </a:schemeClr>
                </a:solidFill>
                <a:latin typeface="Tahoma" pitchFamily="34" charset="0"/>
              </a:rPr>
              <a:t>ЕЖЕГОДНО  ОТ КУРЕНИЯ УМИРАЮТ</a:t>
            </a:r>
            <a:endParaRPr lang="ru-RU" b="1" dirty="0" smtClean="0">
              <a:solidFill>
                <a:srgbClr val="0070C0"/>
              </a:solidFill>
              <a:latin typeface="Tahoma" pitchFamily="34" charset="0"/>
            </a:endParaRPr>
          </a:p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Tahoma" pitchFamily="34" charset="0"/>
              </a:rPr>
              <a:t>3 миллиона человек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9173303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428652"/>
            <a:ext cx="8229600" cy="428652"/>
          </a:xfrm>
        </p:spPr>
        <p:txBody>
          <a:bodyPr>
            <a:normAutofit fontScale="90000"/>
          </a:bodyPr>
          <a:lstStyle/>
          <a:p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4" descr="10_легкие здоровые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928934"/>
            <a:ext cx="414340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3" descr="11_легкие курильщика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4714876" y="2928934"/>
            <a:ext cx="4125912" cy="3517900"/>
          </a:xfrm>
          <a:prstGeom prst="rect">
            <a:avLst/>
          </a:prstGeom>
        </p:spPr>
      </p:pic>
      <p:cxnSp>
        <p:nvCxnSpPr>
          <p:cNvPr id="7" name="Прямая соединительная линия 6"/>
          <p:cNvCxnSpPr/>
          <p:nvPr/>
        </p:nvCxnSpPr>
        <p:spPr>
          <a:xfrm rot="5400000">
            <a:off x="1891884" y="3965182"/>
            <a:ext cx="5216562" cy="794"/>
          </a:xfrm>
          <a:prstGeom prst="line">
            <a:avLst/>
          </a:prstGeom>
          <a:ln w="635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0" y="1357298"/>
            <a:ext cx="45720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A379BB">
                    <a:lumMod val="75000"/>
                  </a:srgbClr>
                </a:solidFill>
              </a:rPr>
              <a:t>Лёгкие здорового</a:t>
            </a:r>
          </a:p>
          <a:p>
            <a:pPr algn="ctr"/>
            <a:r>
              <a:rPr lang="ru-RU" sz="4000" b="1" dirty="0" smtClean="0">
                <a:solidFill>
                  <a:srgbClr val="A379BB">
                    <a:lumMod val="75000"/>
                  </a:srgbClr>
                </a:solidFill>
              </a:rPr>
              <a:t> человека</a:t>
            </a:r>
            <a:endParaRPr lang="ru-RU" sz="4000" b="1" dirty="0">
              <a:solidFill>
                <a:srgbClr val="A379BB">
                  <a:lumMod val="75000"/>
                </a:srgb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86380" y="1357298"/>
            <a:ext cx="314002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A379BB">
                    <a:lumMod val="75000"/>
                  </a:srgbClr>
                </a:solidFill>
              </a:rPr>
              <a:t>Лёгкие </a:t>
            </a:r>
          </a:p>
          <a:p>
            <a:pPr algn="ctr"/>
            <a:r>
              <a:rPr lang="ru-RU" sz="4000" b="1" dirty="0" smtClean="0">
                <a:solidFill>
                  <a:srgbClr val="A379BB">
                    <a:lumMod val="75000"/>
                  </a:srgbClr>
                </a:solidFill>
              </a:rPr>
              <a:t>курильщика</a:t>
            </a:r>
            <a:endParaRPr lang="ru-RU" sz="4000" b="1" dirty="0">
              <a:solidFill>
                <a:srgbClr val="A379BB">
                  <a:lumMod val="75000"/>
                </a:srgb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2844" y="285728"/>
            <a:ext cx="91461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Больше всего от курения страдают лёгкие</a:t>
            </a:r>
            <a:r>
              <a:rPr lang="ru-RU" sz="4000" b="1" i="1" dirty="0" smtClean="0">
                <a:solidFill>
                  <a:srgbClr val="C00000"/>
                </a:solidFill>
              </a:rPr>
              <a:t>.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584379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C00000"/>
                </a:solidFill>
              </a:rPr>
              <a:t>Дым вокруг от сигарет,</a:t>
            </a:r>
            <a:br>
              <a:rPr lang="ru-RU" sz="4400" dirty="0" smtClean="0">
                <a:solidFill>
                  <a:srgbClr val="C00000"/>
                </a:solidFill>
              </a:rPr>
            </a:br>
            <a:r>
              <a:rPr lang="ru-RU" sz="4400" dirty="0" smtClean="0">
                <a:solidFill>
                  <a:srgbClr val="C00000"/>
                </a:solidFill>
              </a:rPr>
              <a:t>Мне в том доме места нет!</a:t>
            </a:r>
            <a:endParaRPr lang="ru-RU" sz="4400" dirty="0">
              <a:solidFill>
                <a:srgbClr val="C00000"/>
              </a:solidFill>
            </a:endParaRPr>
          </a:p>
        </p:txBody>
      </p:sp>
      <p:pic>
        <p:nvPicPr>
          <p:cNvPr id="4" name="i-main-pic" descr="Картинка 23 из 573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7158" y="2285993"/>
            <a:ext cx="4142834" cy="3519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788024" y="1595021"/>
            <a:ext cx="435597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A379BB">
                    <a:lumMod val="50000"/>
                  </a:srgbClr>
                </a:solidFill>
                <a:latin typeface="Arial Narrow" pitchFamily="34" charset="0"/>
              </a:rPr>
              <a:t>Самое пагубное воздействие оказывает курение на детский организм. Курящие ученики отстают в учебе, становятся рассеянными, ленивыми, грубыми.</a:t>
            </a:r>
          </a:p>
          <a:p>
            <a:r>
              <a:rPr lang="ru-RU" sz="2800" b="1" i="1" dirty="0" smtClean="0">
                <a:solidFill>
                  <a:srgbClr val="A379BB">
                    <a:lumMod val="50000"/>
                  </a:srgbClr>
                </a:solidFill>
                <a:latin typeface="Arial Narrow" pitchFamily="34" charset="0"/>
              </a:rPr>
              <a:t>У них ухудшается память, зрение, умственная работоспособность. Они отстают в развитии от своих сверстников.</a:t>
            </a:r>
          </a:p>
        </p:txBody>
      </p:sp>
    </p:spTree>
    <p:extLst>
      <p:ext uri="{BB962C8B-B14F-4D97-AF65-F5344CB8AC3E}">
        <p14:creationId xmlns:p14="http://schemas.microsoft.com/office/powerpoint/2010/main" val="3945391466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9_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0_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259</Words>
  <Application>Microsoft Office PowerPoint</Application>
  <PresentationFormat>Экран (4:3)</PresentationFormat>
  <Paragraphs>33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11</vt:i4>
      </vt:variant>
      <vt:variant>
        <vt:lpstr>Заголовки слайдов</vt:lpstr>
      </vt:variant>
      <vt:variant>
        <vt:i4>13</vt:i4>
      </vt:variant>
    </vt:vector>
  </HeadingPairs>
  <TitlesOfParts>
    <vt:vector size="24" baseType="lpstr">
      <vt:lpstr>Апекс</vt:lpstr>
      <vt:lpstr>1_Апекс</vt:lpstr>
      <vt:lpstr>2_Апекс</vt:lpstr>
      <vt:lpstr>3_Апекс</vt:lpstr>
      <vt:lpstr>4_Апекс</vt:lpstr>
      <vt:lpstr>5_Апекс</vt:lpstr>
      <vt:lpstr>6_Апекс</vt:lpstr>
      <vt:lpstr>7_Апекс</vt:lpstr>
      <vt:lpstr>8_Апекс</vt:lpstr>
      <vt:lpstr>9_Апекс</vt:lpstr>
      <vt:lpstr>10_Апекс</vt:lpstr>
      <vt:lpstr> О  вреде курения</vt:lpstr>
      <vt:lpstr>«Курение - медленное самоубийство».   </vt:lpstr>
      <vt:lpstr>Из истории</vt:lpstr>
      <vt:lpstr>Дым сигарет вреден окружающим. </vt:lpstr>
      <vt:lpstr>Презентация PowerPoint</vt:lpstr>
      <vt:lpstr>ЗАПОМНИ!</vt:lpstr>
      <vt:lpstr>Презентация PowerPoint</vt:lpstr>
      <vt:lpstr>Презентация PowerPoint</vt:lpstr>
      <vt:lpstr>Дым вокруг от сигарет, Мне в том доме места нет!</vt:lpstr>
      <vt:lpstr>Презентация PowerPoint</vt:lpstr>
      <vt:lpstr>На территории Российской Федерации не допускается розничная продажа табачных изделий лицам, не достигшим возраста 18 лет. ..</vt:lpstr>
      <vt:lpstr>КУРЕНИЕ ЗА                  и         ПРОТИВ</vt:lpstr>
      <vt:lpstr>Курение  убивает!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Администратор</cp:lastModifiedBy>
  <cp:revision>4</cp:revision>
  <dcterms:created xsi:type="dcterms:W3CDTF">2018-02-22T05:36:32Z</dcterms:created>
  <dcterms:modified xsi:type="dcterms:W3CDTF">2018-03-26T06:17:59Z</dcterms:modified>
</cp:coreProperties>
</file>