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9"/>
  </p:notesMasterIdLst>
  <p:sldIdLst>
    <p:sldId id="256" r:id="rId2"/>
    <p:sldId id="257" r:id="rId3"/>
    <p:sldId id="258" r:id="rId4"/>
    <p:sldId id="259" r:id="rId5"/>
    <p:sldId id="260" r:id="rId6"/>
    <p:sldId id="262" r:id="rId7"/>
    <p:sldId id="263" r:id="rId8"/>
    <p:sldId id="264" r:id="rId9"/>
    <p:sldId id="265" r:id="rId10"/>
    <p:sldId id="266" r:id="rId11"/>
    <p:sldId id="267" r:id="rId12"/>
    <p:sldId id="261" r:id="rId13"/>
    <p:sldId id="281" r:id="rId14"/>
    <p:sldId id="282" r:id="rId15"/>
    <p:sldId id="268" r:id="rId16"/>
    <p:sldId id="269" r:id="rId17"/>
    <p:sldId id="270" r:id="rId18"/>
    <p:sldId id="271" r:id="rId19"/>
    <p:sldId id="278" r:id="rId20"/>
    <p:sldId id="272" r:id="rId21"/>
    <p:sldId id="277" r:id="rId22"/>
    <p:sldId id="273" r:id="rId23"/>
    <p:sldId id="274" r:id="rId24"/>
    <p:sldId id="279" r:id="rId25"/>
    <p:sldId id="280" r:id="rId26"/>
    <p:sldId id="275" r:id="rId27"/>
    <p:sldId id="276"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744" autoAdjust="0"/>
  </p:normalViewPr>
  <p:slideViewPr>
    <p:cSldViewPr>
      <p:cViewPr>
        <p:scale>
          <a:sx n="59" d="100"/>
          <a:sy n="59" d="100"/>
        </p:scale>
        <p:origin x="-72" y="5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792E95-CFD6-48E8-BD88-2D2057A94951}" type="datetimeFigureOut">
              <a:rPr lang="ru-RU" smtClean="0"/>
              <a:t>26.03.2018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3FCA103-AF97-46FE-BF4C-1B59690E5BBB}" type="slidenum">
              <a:rPr lang="ru-RU" smtClean="0"/>
              <a:t>‹#›</a:t>
            </a:fld>
            <a:endParaRPr lang="ru-RU"/>
          </a:p>
        </p:txBody>
      </p:sp>
    </p:spTree>
    <p:extLst>
      <p:ext uri="{BB962C8B-B14F-4D97-AF65-F5344CB8AC3E}">
        <p14:creationId xmlns:p14="http://schemas.microsoft.com/office/powerpoint/2010/main" val="35420795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В центре математики размещен разнообразный занимательный материал (магнитная доска с геометрическими фигурами, счётные палочки, различные игры) с тем, чтобы каждый из детей смог выбрать для себя игру по интересам.</a:t>
            </a:r>
          </a:p>
          <a:p>
            <a:endParaRPr lang="ru-RU" dirty="0"/>
          </a:p>
        </p:txBody>
      </p:sp>
      <p:sp>
        <p:nvSpPr>
          <p:cNvPr id="4" name="Номер слайда 3"/>
          <p:cNvSpPr>
            <a:spLocks noGrp="1"/>
          </p:cNvSpPr>
          <p:nvPr>
            <p:ph type="sldNum" sz="quarter" idx="10"/>
          </p:nvPr>
        </p:nvSpPr>
        <p:spPr/>
        <p:txBody>
          <a:bodyPr/>
          <a:lstStyle/>
          <a:p>
            <a:fld id="{93FCA103-AF97-46FE-BF4C-1B59690E5BBB}" type="slidenum">
              <a:rPr lang="ru-RU" smtClean="0"/>
              <a:t>12</a:t>
            </a:fld>
            <a:endParaRPr lang="ru-RU"/>
          </a:p>
        </p:txBody>
      </p:sp>
    </p:spTree>
    <p:extLst>
      <p:ext uri="{BB962C8B-B14F-4D97-AF65-F5344CB8AC3E}">
        <p14:creationId xmlns:p14="http://schemas.microsoft.com/office/powerpoint/2010/main" val="3721498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Все книги, иллюстрации в книжном  центре  обновляются по мере прохождения материала. Один раз в 3 месяца проводится тематическая выставка произведений, какого либо автора, вывешивается его портрет, детей знакомят с его творчеством. </a:t>
            </a:r>
          </a:p>
          <a:p>
            <a:endParaRPr lang="ru-RU" dirty="0"/>
          </a:p>
        </p:txBody>
      </p:sp>
      <p:sp>
        <p:nvSpPr>
          <p:cNvPr id="4" name="Номер слайда 3"/>
          <p:cNvSpPr>
            <a:spLocks noGrp="1"/>
          </p:cNvSpPr>
          <p:nvPr>
            <p:ph type="sldNum" sz="quarter" idx="10"/>
          </p:nvPr>
        </p:nvSpPr>
        <p:spPr/>
        <p:txBody>
          <a:bodyPr/>
          <a:lstStyle/>
          <a:p>
            <a:fld id="{93FCA103-AF97-46FE-BF4C-1B59690E5BBB}" type="slidenum">
              <a:rPr lang="ru-RU" smtClean="0"/>
              <a:t>21</a:t>
            </a:fld>
            <a:endParaRPr lang="ru-RU"/>
          </a:p>
        </p:txBody>
      </p:sp>
    </p:spTree>
    <p:extLst>
      <p:ext uri="{BB962C8B-B14F-4D97-AF65-F5344CB8AC3E}">
        <p14:creationId xmlns:p14="http://schemas.microsoft.com/office/powerpoint/2010/main" val="13978560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smtClean="0">
                <a:solidFill>
                  <a:schemeClr val="tx1"/>
                </a:solidFill>
                <a:effectLst/>
                <a:latin typeface="+mn-lt"/>
                <a:ea typeface="+mn-ea"/>
                <a:cs typeface="+mn-cs"/>
              </a:rPr>
              <a:t>В «Музыкально — театрализованном»  центре  размещается ширма, различные виды театров (кукольный, настольный, пальчиковый, магнитный, перчаточные куклы). Родители помогли пополнить уголок   масками, атрибутами для разыгрывания сказок,  детскими музыкальными инструментами, способствующие стимулировать творческие замыслы, индивидуальные творческие проявления.</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93FCA103-AF97-46FE-BF4C-1B59690E5BBB}" type="slidenum">
              <a:rPr lang="ru-RU" smtClean="0"/>
              <a:t>23</a:t>
            </a:fld>
            <a:endParaRPr lang="ru-RU"/>
          </a:p>
        </p:txBody>
      </p:sp>
    </p:spTree>
    <p:extLst>
      <p:ext uri="{BB962C8B-B14F-4D97-AF65-F5344CB8AC3E}">
        <p14:creationId xmlns:p14="http://schemas.microsoft.com/office/powerpoint/2010/main" val="6933644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3FCA103-AF97-46FE-BF4C-1B59690E5BBB}" type="slidenum">
              <a:rPr lang="ru-RU" smtClean="0"/>
              <a:t>24</a:t>
            </a:fld>
            <a:endParaRPr lang="ru-RU"/>
          </a:p>
        </p:txBody>
      </p:sp>
    </p:spTree>
    <p:extLst>
      <p:ext uri="{BB962C8B-B14F-4D97-AF65-F5344CB8AC3E}">
        <p14:creationId xmlns:p14="http://schemas.microsoft.com/office/powerpoint/2010/main" val="6492420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В спортивном центре имеется спортивный комплекс, игрушки, побуждающие к двигательной игровой деятельности. Родители внесли большой вклад в оснащение уголка, приобрели мячи, кегли, </a:t>
            </a:r>
            <a:r>
              <a:rPr lang="ru-RU" sz="1200" kern="1200" dirty="0" err="1" smtClean="0">
                <a:solidFill>
                  <a:schemeClr val="tx1"/>
                </a:solidFill>
                <a:effectLst/>
                <a:latin typeface="+mn-lt"/>
                <a:ea typeface="+mn-ea"/>
                <a:cs typeface="+mn-cs"/>
              </a:rPr>
              <a:t>кольцебросы</a:t>
            </a:r>
            <a:r>
              <a:rPr lang="ru-RU" sz="1200" kern="1200" dirty="0" smtClean="0">
                <a:solidFill>
                  <a:schemeClr val="tx1"/>
                </a:solidFill>
                <a:effectLst/>
                <a:latin typeface="+mn-lt"/>
                <a:ea typeface="+mn-ea"/>
                <a:cs typeface="+mn-cs"/>
              </a:rPr>
              <a:t>, мягкие классики, скакалки, обручи, изготовили дорожку здоровья. </a:t>
            </a:r>
            <a:r>
              <a:rPr lang="ru-RU" sz="1200" kern="1200" smtClean="0">
                <a:solidFill>
                  <a:schemeClr val="tx1"/>
                </a:solidFill>
                <a:effectLst/>
                <a:latin typeface="+mn-lt"/>
                <a:ea typeface="+mn-ea"/>
                <a:cs typeface="+mn-cs"/>
              </a:rPr>
              <a:t>Ребята с большим интересом занимаются с ними.</a:t>
            </a:r>
          </a:p>
          <a:p>
            <a:endParaRPr lang="ru-RU"/>
          </a:p>
        </p:txBody>
      </p:sp>
      <p:sp>
        <p:nvSpPr>
          <p:cNvPr id="4" name="Номер слайда 3"/>
          <p:cNvSpPr>
            <a:spLocks noGrp="1"/>
          </p:cNvSpPr>
          <p:nvPr>
            <p:ph type="sldNum" sz="quarter" idx="10"/>
          </p:nvPr>
        </p:nvSpPr>
        <p:spPr/>
        <p:txBody>
          <a:bodyPr/>
          <a:lstStyle/>
          <a:p>
            <a:fld id="{93FCA103-AF97-46FE-BF4C-1B59690E5BBB}" type="slidenum">
              <a:rPr lang="ru-RU" smtClean="0"/>
              <a:t>27</a:t>
            </a:fld>
            <a:endParaRPr lang="ru-RU"/>
          </a:p>
        </p:txBody>
      </p:sp>
    </p:spTree>
    <p:extLst>
      <p:ext uri="{BB962C8B-B14F-4D97-AF65-F5344CB8AC3E}">
        <p14:creationId xmlns:p14="http://schemas.microsoft.com/office/powerpoint/2010/main" val="643131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В центре природы присутствуют различные виды комнатных растений, инструменты по уходу за растениями: фартуки, палочки для рыхления,  пульверизатор, лейки , что является воспитанием любви и бережного отношения к природе, формирование начал экологической культуры. Важным составляющим центра природы является календарь природы и погоды, серии картин типа «Времена года», «Животный и растительный мир», общие и тематические энциклопедии для дошкольников.</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93FCA103-AF97-46FE-BF4C-1B59690E5BBB}" type="slidenum">
              <a:rPr lang="ru-RU" smtClean="0"/>
              <a:t>13</a:t>
            </a:fld>
            <a:endParaRPr lang="ru-RU"/>
          </a:p>
        </p:txBody>
      </p:sp>
    </p:spTree>
    <p:extLst>
      <p:ext uri="{BB962C8B-B14F-4D97-AF65-F5344CB8AC3E}">
        <p14:creationId xmlns:p14="http://schemas.microsoft.com/office/powerpoint/2010/main" val="36622882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Строительный  центр занимает немного пространства, но достаточно мобилен, что позволяет  детям комфортно чувствовать себя в любом уголке </a:t>
            </a:r>
            <a:r>
              <a:rPr lang="ru-RU" sz="1200" b="0" kern="1200" dirty="0" smtClean="0">
                <a:solidFill>
                  <a:schemeClr val="tx1"/>
                </a:solidFill>
                <a:effectLst/>
                <a:latin typeface="+mn-lt"/>
                <a:ea typeface="+mn-ea"/>
                <a:cs typeface="+mn-cs"/>
              </a:rPr>
              <a:t>группы.</a:t>
            </a:r>
            <a:r>
              <a:rPr lang="ru-RU" sz="1200" kern="1200" dirty="0" smtClean="0">
                <a:solidFill>
                  <a:schemeClr val="tx1"/>
                </a:solidFill>
                <a:effectLst/>
                <a:latin typeface="+mn-lt"/>
                <a:ea typeface="+mn-ea"/>
                <a:cs typeface="+mn-cs"/>
              </a:rPr>
              <a:t> Содержимое строительного уголка (конструкторы разного вида, кубики, крупный и мелкий деревянный строительный материал, различные машинки) позволяет организовать конструктивную деятельность с большой группой воспитанников, подгруппой и индивидуально, развернуть строительство на ковре, либо на столе. Дети, особенно мальчики, всегда с удовольствием занимаются постройками, обыгрывая их, комбинируя с другими видами деятельности (в сюжетно-ролевых играх, играх-драматизациях, ручном труде).</a:t>
            </a:r>
          </a:p>
          <a:p>
            <a:endParaRPr lang="ru-RU" dirty="0"/>
          </a:p>
        </p:txBody>
      </p:sp>
      <p:sp>
        <p:nvSpPr>
          <p:cNvPr id="4" name="Номер слайда 3"/>
          <p:cNvSpPr>
            <a:spLocks noGrp="1"/>
          </p:cNvSpPr>
          <p:nvPr>
            <p:ph type="sldNum" sz="quarter" idx="10"/>
          </p:nvPr>
        </p:nvSpPr>
        <p:spPr/>
        <p:txBody>
          <a:bodyPr/>
          <a:lstStyle/>
          <a:p>
            <a:fld id="{93FCA103-AF97-46FE-BF4C-1B59690E5BBB}" type="slidenum">
              <a:rPr lang="ru-RU" smtClean="0"/>
              <a:t>14</a:t>
            </a:fld>
            <a:endParaRPr lang="ru-RU"/>
          </a:p>
        </p:txBody>
      </p:sp>
    </p:spTree>
    <p:extLst>
      <p:ext uri="{BB962C8B-B14F-4D97-AF65-F5344CB8AC3E}">
        <p14:creationId xmlns:p14="http://schemas.microsoft.com/office/powerpoint/2010/main" val="1122342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Патриотический центр способствует формированию патриотических чувств, знакомит детей с символикой нашей страны, посёлка. В уголке присутствуют куклы в национальных костюмах, в свою очередь они тоже мобильны и могут переходить в уголок природы, знакомить детишек </a:t>
            </a:r>
            <a:r>
              <a:rPr lang="ru-RU" sz="1200" b="0" kern="1200" dirty="0" smtClean="0">
                <a:solidFill>
                  <a:schemeClr val="tx1"/>
                </a:solidFill>
                <a:effectLst/>
                <a:latin typeface="+mn-lt"/>
                <a:ea typeface="+mn-ea"/>
                <a:cs typeface="+mn-cs"/>
              </a:rPr>
              <a:t>предметами одежды</a:t>
            </a:r>
            <a:r>
              <a:rPr lang="ru-RU" sz="1200" kern="1200" dirty="0" smtClean="0">
                <a:solidFill>
                  <a:schemeClr val="tx1"/>
                </a:solidFill>
                <a:effectLst/>
                <a:latin typeface="+mn-lt"/>
                <a:ea typeface="+mn-ea"/>
                <a:cs typeface="+mn-cs"/>
              </a:rPr>
              <a:t>, связанные с сезонными изменениями в природе.</a:t>
            </a:r>
          </a:p>
          <a:p>
            <a:endParaRPr lang="ru-RU" dirty="0"/>
          </a:p>
        </p:txBody>
      </p:sp>
      <p:sp>
        <p:nvSpPr>
          <p:cNvPr id="4" name="Номер слайда 3"/>
          <p:cNvSpPr>
            <a:spLocks noGrp="1"/>
          </p:cNvSpPr>
          <p:nvPr>
            <p:ph type="sldNum" sz="quarter" idx="10"/>
          </p:nvPr>
        </p:nvSpPr>
        <p:spPr/>
        <p:txBody>
          <a:bodyPr/>
          <a:lstStyle/>
          <a:p>
            <a:fld id="{93FCA103-AF97-46FE-BF4C-1B59690E5BBB}" type="slidenum">
              <a:rPr lang="ru-RU" smtClean="0"/>
              <a:t>15</a:t>
            </a:fld>
            <a:endParaRPr lang="ru-RU"/>
          </a:p>
        </p:txBody>
      </p:sp>
    </p:spTree>
    <p:extLst>
      <p:ext uri="{BB962C8B-B14F-4D97-AF65-F5344CB8AC3E}">
        <p14:creationId xmlns:p14="http://schemas.microsoft.com/office/powerpoint/2010/main" val="3443099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Центр конструирования периодически обогащается новыми играми, пособиями, красочным материалом. Для обеспечения богатства сенсорных впечатлений здесь же создан уголок сенсомоторного </a:t>
            </a:r>
            <a:r>
              <a:rPr lang="ru-RU" sz="1200" b="1" kern="1200" dirty="0" smtClean="0">
                <a:solidFill>
                  <a:schemeClr val="tx1"/>
                </a:solidFill>
                <a:effectLst/>
                <a:latin typeface="+mn-lt"/>
                <a:ea typeface="+mn-ea"/>
                <a:cs typeface="+mn-cs"/>
              </a:rPr>
              <a:t>развития, предназначенный также для развития мелкой моторики</a:t>
            </a:r>
            <a:r>
              <a:rPr lang="ru-RU" sz="1200" kern="1200" dirty="0" smtClean="0">
                <a:solidFill>
                  <a:schemeClr val="tx1"/>
                </a:solidFill>
                <a:effectLst/>
                <a:latin typeface="+mn-lt"/>
                <a:ea typeface="+mn-ea"/>
                <a:cs typeface="+mn-cs"/>
              </a:rPr>
              <a:t>, тактильных ощущений. Здесь </a:t>
            </a:r>
            <a:r>
              <a:rPr lang="ru-RU" sz="1200" b="1" kern="1200" dirty="0" smtClean="0">
                <a:solidFill>
                  <a:schemeClr val="tx1"/>
                </a:solidFill>
                <a:effectLst/>
                <a:latin typeface="+mn-lt"/>
                <a:ea typeface="+mn-ea"/>
                <a:cs typeface="+mn-cs"/>
              </a:rPr>
              <a:t>представлены</a:t>
            </a:r>
            <a:r>
              <a:rPr lang="ru-RU" sz="1200" kern="1200" dirty="0" smtClean="0">
                <a:solidFill>
                  <a:schemeClr val="tx1"/>
                </a:solidFill>
                <a:effectLst/>
                <a:latin typeface="+mn-lt"/>
                <a:ea typeface="+mn-ea"/>
                <a:cs typeface="+mn-cs"/>
              </a:rPr>
              <a:t> игры с цветными прищепками, всевозможные шнуровки, шумовые бочонки, </a:t>
            </a:r>
            <a:r>
              <a:rPr lang="ru-RU" sz="1200" kern="1200" dirty="0" err="1" smtClean="0">
                <a:solidFill>
                  <a:schemeClr val="tx1"/>
                </a:solidFill>
                <a:effectLst/>
                <a:latin typeface="+mn-lt"/>
                <a:ea typeface="+mn-ea"/>
                <a:cs typeface="+mn-cs"/>
              </a:rPr>
              <a:t>пазлы</a:t>
            </a:r>
            <a:r>
              <a:rPr lang="ru-RU" sz="1200" kern="1200" dirty="0" smtClean="0">
                <a:solidFill>
                  <a:schemeClr val="tx1"/>
                </a:solidFill>
                <a:effectLst/>
                <a:latin typeface="+mn-lt"/>
                <a:ea typeface="+mn-ea"/>
                <a:cs typeface="+mn-cs"/>
              </a:rPr>
              <a:t>, мелкое </a:t>
            </a:r>
            <a:r>
              <a:rPr lang="ru-RU" sz="1200" kern="1200" dirty="0" err="1" smtClean="0">
                <a:solidFill>
                  <a:schemeClr val="tx1"/>
                </a:solidFill>
                <a:effectLst/>
                <a:latin typeface="+mn-lt"/>
                <a:ea typeface="+mn-ea"/>
                <a:cs typeface="+mn-cs"/>
              </a:rPr>
              <a:t>лего</a:t>
            </a:r>
            <a:r>
              <a:rPr lang="ru-RU" sz="1200" kern="1200" dirty="0" smtClean="0">
                <a:solidFill>
                  <a:schemeClr val="tx1"/>
                </a:solidFill>
                <a:effectLst/>
                <a:latin typeface="+mn-lt"/>
                <a:ea typeface="+mn-ea"/>
                <a:cs typeface="+mn-cs"/>
              </a:rPr>
              <a:t> и др.</a:t>
            </a:r>
          </a:p>
          <a:p>
            <a:endParaRPr lang="ru-RU" dirty="0"/>
          </a:p>
        </p:txBody>
      </p:sp>
      <p:sp>
        <p:nvSpPr>
          <p:cNvPr id="4" name="Номер слайда 3"/>
          <p:cNvSpPr>
            <a:spLocks noGrp="1"/>
          </p:cNvSpPr>
          <p:nvPr>
            <p:ph type="sldNum" sz="quarter" idx="10"/>
          </p:nvPr>
        </p:nvSpPr>
        <p:spPr/>
        <p:txBody>
          <a:bodyPr/>
          <a:lstStyle/>
          <a:p>
            <a:fld id="{93FCA103-AF97-46FE-BF4C-1B59690E5BBB}" type="slidenum">
              <a:rPr lang="ru-RU" smtClean="0"/>
              <a:t>16</a:t>
            </a:fld>
            <a:endParaRPr lang="ru-RU"/>
          </a:p>
        </p:txBody>
      </p:sp>
    </p:spTree>
    <p:extLst>
      <p:ext uri="{BB962C8B-B14F-4D97-AF65-F5344CB8AC3E}">
        <p14:creationId xmlns:p14="http://schemas.microsoft.com/office/powerpoint/2010/main" val="40950804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Пользуется популярностью «Центр экспериментирования» или исследовательский уголок. Для детского экспериментирования подобран разный природный материал (камни, шишки, ракушки, палочки), который </a:t>
            </a:r>
            <a:r>
              <a:rPr lang="ru-RU" sz="1200" kern="1200" dirty="0" err="1" smtClean="0">
                <a:solidFill>
                  <a:schemeClr val="tx1"/>
                </a:solidFill>
                <a:effectLst/>
                <a:latin typeface="+mn-lt"/>
                <a:ea typeface="+mn-ea"/>
                <a:cs typeface="+mn-cs"/>
              </a:rPr>
              <a:t>полифункционален</a:t>
            </a:r>
            <a:r>
              <a:rPr lang="ru-RU" sz="1200" kern="1200" dirty="0" smtClean="0">
                <a:solidFill>
                  <a:schemeClr val="tx1"/>
                </a:solidFill>
                <a:effectLst/>
                <a:latin typeface="+mn-lt"/>
                <a:ea typeface="+mn-ea"/>
                <a:cs typeface="+mn-cs"/>
              </a:rPr>
              <a:t>, дети могут использовать его как дополнительный материал при лепке, для </a:t>
            </a:r>
            <a:r>
              <a:rPr lang="ru-RU" sz="1200" b="0" kern="1200" dirty="0" smtClean="0">
                <a:solidFill>
                  <a:schemeClr val="tx1"/>
                </a:solidFill>
                <a:effectLst/>
                <a:latin typeface="+mn-lt"/>
                <a:ea typeface="+mn-ea"/>
                <a:cs typeface="+mn-cs"/>
              </a:rPr>
              <a:t>развития мелкой моторики</a:t>
            </a:r>
            <a:r>
              <a:rPr lang="ru-RU" sz="1200" kern="1200" dirty="0" smtClean="0">
                <a:solidFill>
                  <a:schemeClr val="tx1"/>
                </a:solidFill>
                <a:effectLst/>
                <a:latin typeface="+mn-lt"/>
                <a:ea typeface="+mn-ea"/>
                <a:cs typeface="+mn-cs"/>
              </a:rPr>
              <a:t>, ну а так же как любой </a:t>
            </a:r>
            <a:r>
              <a:rPr lang="ru-RU" sz="1200" b="0" kern="1200" dirty="0" smtClean="0">
                <a:solidFill>
                  <a:schemeClr val="tx1"/>
                </a:solidFill>
                <a:effectLst/>
                <a:latin typeface="+mn-lt"/>
                <a:ea typeface="+mn-ea"/>
                <a:cs typeface="+mn-cs"/>
              </a:rPr>
              <a:t>предмет-заместитель.</a:t>
            </a:r>
            <a:r>
              <a:rPr lang="ru-RU" sz="1200" kern="1200" dirty="0" smtClean="0">
                <a:solidFill>
                  <a:schemeClr val="tx1"/>
                </a:solidFill>
                <a:effectLst/>
                <a:latin typeface="+mn-lt"/>
                <a:ea typeface="+mn-ea"/>
                <a:cs typeface="+mn-cs"/>
              </a:rPr>
              <a:t> Родители пополнили уголок коллекциями пуговиц, декоративных камней, ракушек, семенами растений, крупами, различным бросовым материалом. Для осуществления опытной деятельности имеются лупы, мензурки, мерные стаканчики, магниты, лейки и т.д. </a:t>
            </a:r>
            <a:r>
              <a:rPr lang="ru-RU" sz="1200" b="0" kern="1200" dirty="0" smtClean="0">
                <a:solidFill>
                  <a:schemeClr val="tx1"/>
                </a:solidFill>
                <a:effectLst/>
                <a:latin typeface="+mn-lt"/>
                <a:ea typeface="+mn-ea"/>
                <a:cs typeface="+mn-cs"/>
              </a:rPr>
              <a:t>Предметное </a:t>
            </a:r>
            <a:r>
              <a:rPr lang="ru-RU" sz="1200" kern="1200" dirty="0" smtClean="0">
                <a:solidFill>
                  <a:schemeClr val="tx1"/>
                </a:solidFill>
                <a:effectLst/>
                <a:latin typeface="+mn-lt"/>
                <a:ea typeface="+mn-ea"/>
                <a:cs typeface="+mn-cs"/>
              </a:rPr>
              <a:t>наполнение в данном уголке, не стеклянное, безопасное для детей.</a:t>
            </a:r>
          </a:p>
          <a:p>
            <a:endParaRPr lang="ru-RU" dirty="0"/>
          </a:p>
        </p:txBody>
      </p:sp>
      <p:sp>
        <p:nvSpPr>
          <p:cNvPr id="4" name="Номер слайда 3"/>
          <p:cNvSpPr>
            <a:spLocks noGrp="1"/>
          </p:cNvSpPr>
          <p:nvPr>
            <p:ph type="sldNum" sz="quarter" idx="10"/>
          </p:nvPr>
        </p:nvSpPr>
        <p:spPr/>
        <p:txBody>
          <a:bodyPr/>
          <a:lstStyle/>
          <a:p>
            <a:fld id="{93FCA103-AF97-46FE-BF4C-1B59690E5BBB}" type="slidenum">
              <a:rPr lang="ru-RU" smtClean="0"/>
              <a:t>17</a:t>
            </a:fld>
            <a:endParaRPr lang="ru-RU"/>
          </a:p>
        </p:txBody>
      </p:sp>
    </p:spTree>
    <p:extLst>
      <p:ext uri="{BB962C8B-B14F-4D97-AF65-F5344CB8AC3E}">
        <p14:creationId xmlns:p14="http://schemas.microsoft.com/office/powerpoint/2010/main" val="347868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Центр «Безопасного дорожного движения» оснащён необходимыми ролевыми атрибутами и материалами для закрепления правил дорожного движения.</a:t>
            </a:r>
          </a:p>
          <a:p>
            <a:endParaRPr lang="ru-RU" dirty="0"/>
          </a:p>
        </p:txBody>
      </p:sp>
      <p:sp>
        <p:nvSpPr>
          <p:cNvPr id="4" name="Номер слайда 3"/>
          <p:cNvSpPr>
            <a:spLocks noGrp="1"/>
          </p:cNvSpPr>
          <p:nvPr>
            <p:ph type="sldNum" sz="quarter" idx="10"/>
          </p:nvPr>
        </p:nvSpPr>
        <p:spPr/>
        <p:txBody>
          <a:bodyPr/>
          <a:lstStyle/>
          <a:p>
            <a:fld id="{93FCA103-AF97-46FE-BF4C-1B59690E5BBB}" type="slidenum">
              <a:rPr lang="ru-RU" smtClean="0"/>
              <a:t>18</a:t>
            </a:fld>
            <a:endParaRPr lang="ru-RU"/>
          </a:p>
        </p:txBody>
      </p:sp>
    </p:spTree>
    <p:extLst>
      <p:ext uri="{BB962C8B-B14F-4D97-AF65-F5344CB8AC3E}">
        <p14:creationId xmlns:p14="http://schemas.microsoft.com/office/powerpoint/2010/main" val="15176871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В центре творчества ребята рисуют, лепят, выполняют аппликационные работы. Полки заполнены необходимым изобразительным материалом. В распоряжении детей мелки, акварель, гуашь,  фломастеры, цветные карандаши. Дидактические игры, бумага разной фактуры, размера и цвета, картон.</a:t>
            </a:r>
          </a:p>
          <a:p>
            <a:endParaRPr lang="ru-RU" dirty="0"/>
          </a:p>
        </p:txBody>
      </p:sp>
      <p:sp>
        <p:nvSpPr>
          <p:cNvPr id="4" name="Номер слайда 3"/>
          <p:cNvSpPr>
            <a:spLocks noGrp="1"/>
          </p:cNvSpPr>
          <p:nvPr>
            <p:ph type="sldNum" sz="quarter" idx="10"/>
          </p:nvPr>
        </p:nvSpPr>
        <p:spPr/>
        <p:txBody>
          <a:bodyPr/>
          <a:lstStyle/>
          <a:p>
            <a:fld id="{93FCA103-AF97-46FE-BF4C-1B59690E5BBB}" type="slidenum">
              <a:rPr lang="ru-RU" smtClean="0"/>
              <a:t>19</a:t>
            </a:fld>
            <a:endParaRPr lang="ru-RU"/>
          </a:p>
        </p:txBody>
      </p:sp>
    </p:spTree>
    <p:extLst>
      <p:ext uri="{BB962C8B-B14F-4D97-AF65-F5344CB8AC3E}">
        <p14:creationId xmlns:p14="http://schemas.microsoft.com/office/powerpoint/2010/main" val="32243975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При создании  развивающей предметно - пространственной  среды учитываю гендерную специфику и обеспечиваю среду как общим, так и специфичным материалом для девочек и мальчиков.</a:t>
            </a:r>
          </a:p>
          <a:p>
            <a:endParaRPr lang="ru-RU" dirty="0"/>
          </a:p>
        </p:txBody>
      </p:sp>
      <p:sp>
        <p:nvSpPr>
          <p:cNvPr id="4" name="Номер слайда 3"/>
          <p:cNvSpPr>
            <a:spLocks noGrp="1"/>
          </p:cNvSpPr>
          <p:nvPr>
            <p:ph type="sldNum" sz="quarter" idx="10"/>
          </p:nvPr>
        </p:nvSpPr>
        <p:spPr/>
        <p:txBody>
          <a:bodyPr/>
          <a:lstStyle/>
          <a:p>
            <a:fld id="{93FCA103-AF97-46FE-BF4C-1B59690E5BBB}" type="slidenum">
              <a:rPr lang="ru-RU" smtClean="0"/>
              <a:t>20</a:t>
            </a:fld>
            <a:endParaRPr lang="ru-RU"/>
          </a:p>
        </p:txBody>
      </p:sp>
    </p:spTree>
    <p:extLst>
      <p:ext uri="{BB962C8B-B14F-4D97-AF65-F5344CB8AC3E}">
        <p14:creationId xmlns:p14="http://schemas.microsoft.com/office/powerpoint/2010/main" val="27428116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8E804E5-FF5B-47F9-9BB8-32AE3B6684D1}" type="datetimeFigureOut">
              <a:rPr lang="ru-RU" smtClean="0"/>
              <a:t>26.03.2018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8868E0-4448-42C7-989E-0E65B50F77F6}"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8E804E5-FF5B-47F9-9BB8-32AE3B6684D1}" type="datetimeFigureOut">
              <a:rPr lang="ru-RU" smtClean="0"/>
              <a:t>26.03.2018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8868E0-4448-42C7-989E-0E65B50F77F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8E804E5-FF5B-47F9-9BB8-32AE3B6684D1}" type="datetimeFigureOut">
              <a:rPr lang="ru-RU" smtClean="0"/>
              <a:t>26.03.2018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8868E0-4448-42C7-989E-0E65B50F77F6}"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8E804E5-FF5B-47F9-9BB8-32AE3B6684D1}" type="datetimeFigureOut">
              <a:rPr lang="ru-RU" smtClean="0"/>
              <a:t>26.03.2018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8868E0-4448-42C7-989E-0E65B50F77F6}"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8E804E5-FF5B-47F9-9BB8-32AE3B6684D1}" type="datetimeFigureOut">
              <a:rPr lang="ru-RU" smtClean="0"/>
              <a:t>26.03.2018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0C8868E0-4448-42C7-989E-0E65B50F77F6}"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98E804E5-FF5B-47F9-9BB8-32AE3B6684D1}" type="datetimeFigureOut">
              <a:rPr lang="ru-RU" smtClean="0"/>
              <a:t>26.03.2018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8868E0-4448-42C7-989E-0E65B50F77F6}"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8E804E5-FF5B-47F9-9BB8-32AE3B6684D1}" type="datetimeFigureOut">
              <a:rPr lang="ru-RU" smtClean="0"/>
              <a:t>26.03.2018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0C8868E0-4448-42C7-989E-0E65B50F77F6}"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98E804E5-FF5B-47F9-9BB8-32AE3B6684D1}" type="datetimeFigureOut">
              <a:rPr lang="ru-RU" smtClean="0"/>
              <a:t>26.03.2018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0C8868E0-4448-42C7-989E-0E65B50F77F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98E804E5-FF5B-47F9-9BB8-32AE3B6684D1}" type="datetimeFigureOut">
              <a:rPr lang="ru-RU" smtClean="0"/>
              <a:t>26.03.2018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0C8868E0-4448-42C7-989E-0E65B50F77F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8E804E5-FF5B-47F9-9BB8-32AE3B6684D1}" type="datetimeFigureOut">
              <a:rPr lang="ru-RU" smtClean="0"/>
              <a:t>26.03.2018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8868E0-4448-42C7-989E-0E65B50F77F6}"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8E804E5-FF5B-47F9-9BB8-32AE3B6684D1}" type="datetimeFigureOut">
              <a:rPr lang="ru-RU" smtClean="0"/>
              <a:t>26.03.2018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0C8868E0-4448-42C7-989E-0E65B50F77F6}"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8E804E5-FF5B-47F9-9BB8-32AE3B6684D1}" type="datetimeFigureOut">
              <a:rPr lang="ru-RU" smtClean="0"/>
              <a:t>26.03.2018</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0C8868E0-4448-42C7-989E-0E65B50F77F6}"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2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4.xml"/><Relationship Id="rId4" Type="http://schemas.openxmlformats.org/officeDocument/2006/relationships/image" Target="../media/image30.jpeg"/></Relationships>
</file>

<file path=ppt/slides/_rels/slide2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6.jpe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35.jpeg"/><Relationship Id="rId5" Type="http://schemas.openxmlformats.org/officeDocument/2006/relationships/image" Target="../media/image34.png"/><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xml"/><Relationship Id="rId4" Type="http://schemas.openxmlformats.org/officeDocument/2006/relationships/image" Target="../media/image41.jpeg"/></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4.jpeg"/><Relationship Id="rId4" Type="http://schemas.openxmlformats.org/officeDocument/2006/relationships/image" Target="../media/image4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196752"/>
            <a:ext cx="7772400" cy="2403699"/>
          </a:xfrm>
        </p:spPr>
        <p:txBody>
          <a:bodyPr/>
          <a:lstStyle/>
          <a:p>
            <a:r>
              <a:rPr lang="ru-RU" b="1" dirty="0" smtClean="0">
                <a:solidFill>
                  <a:srgbClr val="FF0000"/>
                </a:solidFill>
              </a:rPr>
              <a:t>Предметно – развивающая среда в средней группе</a:t>
            </a:r>
            <a:r>
              <a:rPr lang="en-US" b="1" dirty="0" smtClean="0">
                <a:solidFill>
                  <a:srgbClr val="FF0000"/>
                </a:solidFill>
              </a:rPr>
              <a:t> </a:t>
            </a:r>
            <a:endParaRPr lang="ru-RU" b="1" dirty="0">
              <a:solidFill>
                <a:srgbClr val="FF0000"/>
              </a:solidFill>
            </a:endParaRPr>
          </a:p>
        </p:txBody>
      </p:sp>
      <p:sp>
        <p:nvSpPr>
          <p:cNvPr id="3" name="Подзаголовок 2"/>
          <p:cNvSpPr>
            <a:spLocks noGrp="1"/>
          </p:cNvSpPr>
          <p:nvPr>
            <p:ph type="subTitle" idx="1"/>
          </p:nvPr>
        </p:nvSpPr>
        <p:spPr/>
        <p:txBody>
          <a:bodyPr>
            <a:normAutofit/>
          </a:bodyPr>
          <a:lstStyle/>
          <a:p>
            <a:r>
              <a:rPr lang="ru-RU" dirty="0" smtClean="0">
                <a:solidFill>
                  <a:srgbClr val="002060"/>
                </a:solidFill>
              </a:rPr>
              <a:t>МБДОУ </a:t>
            </a:r>
            <a:r>
              <a:rPr lang="ru-RU" dirty="0" err="1" smtClean="0">
                <a:solidFill>
                  <a:srgbClr val="002060"/>
                </a:solidFill>
              </a:rPr>
              <a:t>Новос</a:t>
            </a:r>
            <a:r>
              <a:rPr lang="ru-RU" dirty="0" err="1">
                <a:solidFill>
                  <a:srgbClr val="002060"/>
                </a:solidFill>
              </a:rPr>
              <a:t>ё</a:t>
            </a:r>
            <a:r>
              <a:rPr lang="ru-RU" dirty="0" err="1" smtClean="0">
                <a:solidFill>
                  <a:srgbClr val="002060"/>
                </a:solidFill>
              </a:rPr>
              <a:t>ловский</a:t>
            </a:r>
            <a:r>
              <a:rPr lang="ru-RU" dirty="0" smtClean="0">
                <a:solidFill>
                  <a:srgbClr val="002060"/>
                </a:solidFill>
              </a:rPr>
              <a:t> детский сад «Росинка» № 24</a:t>
            </a:r>
          </a:p>
          <a:p>
            <a:r>
              <a:rPr lang="ru-RU" dirty="0" smtClean="0">
                <a:solidFill>
                  <a:srgbClr val="002060"/>
                </a:solidFill>
              </a:rPr>
              <a:t>Воспитатель: Сергачёва Елена Владимировна</a:t>
            </a:r>
            <a:endParaRPr lang="ru-RU" dirty="0">
              <a:solidFill>
                <a:srgbClr val="002060"/>
              </a:solidFill>
            </a:endParaRPr>
          </a:p>
        </p:txBody>
      </p:sp>
    </p:spTree>
    <p:extLst>
      <p:ext uri="{BB962C8B-B14F-4D97-AF65-F5344CB8AC3E}">
        <p14:creationId xmlns:p14="http://schemas.microsoft.com/office/powerpoint/2010/main" val="20163774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a:buFontTx/>
              <a:buChar char="-"/>
            </a:pPr>
            <a:r>
              <a:rPr lang="ru-RU" dirty="0" smtClean="0"/>
              <a:t>Центр </a:t>
            </a:r>
            <a:r>
              <a:rPr lang="ru-RU" dirty="0" err="1" smtClean="0"/>
              <a:t>изодеятельности</a:t>
            </a:r>
            <a:r>
              <a:rPr lang="ru-RU" dirty="0" smtClean="0"/>
              <a:t> или уголок творчества «Умелые руки»</a:t>
            </a:r>
          </a:p>
          <a:p>
            <a:pPr>
              <a:buFontTx/>
              <a:buChar char="-"/>
            </a:pPr>
            <a:r>
              <a:rPr lang="ru-RU" dirty="0" smtClean="0"/>
              <a:t>Центр музыкально-театрализованной деятельности</a:t>
            </a:r>
          </a:p>
          <a:p>
            <a:endParaRPr lang="ru-RU" dirty="0"/>
          </a:p>
        </p:txBody>
      </p:sp>
      <p:sp>
        <p:nvSpPr>
          <p:cNvPr id="2" name="Заголовок 1"/>
          <p:cNvSpPr>
            <a:spLocks noGrp="1"/>
          </p:cNvSpPr>
          <p:nvPr>
            <p:ph type="title"/>
          </p:nvPr>
        </p:nvSpPr>
        <p:spPr/>
        <p:txBody>
          <a:bodyPr>
            <a:normAutofit fontScale="90000"/>
          </a:bodyPr>
          <a:lstStyle/>
          <a:p>
            <a:r>
              <a:rPr lang="ru-RU" b="1" dirty="0" smtClean="0">
                <a:solidFill>
                  <a:schemeClr val="accent5"/>
                </a:solidFill>
              </a:rPr>
              <a:t>Художественно-эстетическое развитие включает:</a:t>
            </a:r>
            <a:endParaRPr lang="ru-RU" b="1" dirty="0">
              <a:solidFill>
                <a:schemeClr val="accent5"/>
              </a:solidFill>
            </a:endParaRPr>
          </a:p>
        </p:txBody>
      </p:sp>
    </p:spTree>
    <p:extLst>
      <p:ext uri="{BB962C8B-B14F-4D97-AF65-F5344CB8AC3E}">
        <p14:creationId xmlns:p14="http://schemas.microsoft.com/office/powerpoint/2010/main" val="411086887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smtClean="0"/>
              <a:t>Центр сохранения здоровья</a:t>
            </a:r>
          </a:p>
          <a:p>
            <a:r>
              <a:rPr lang="ru-RU" dirty="0" smtClean="0"/>
              <a:t>Спортивный уголок «Будь здоров!»</a:t>
            </a:r>
          </a:p>
          <a:p>
            <a:endParaRPr lang="ru-RU" dirty="0"/>
          </a:p>
        </p:txBody>
      </p:sp>
      <p:sp>
        <p:nvSpPr>
          <p:cNvPr id="2" name="Заголовок 1"/>
          <p:cNvSpPr>
            <a:spLocks noGrp="1"/>
          </p:cNvSpPr>
          <p:nvPr>
            <p:ph type="title"/>
          </p:nvPr>
        </p:nvSpPr>
        <p:spPr/>
        <p:txBody>
          <a:bodyPr/>
          <a:lstStyle/>
          <a:p>
            <a:r>
              <a:rPr lang="ru-RU" b="1" dirty="0" smtClean="0">
                <a:solidFill>
                  <a:schemeClr val="accent5"/>
                </a:solidFill>
              </a:rPr>
              <a:t>Физическое развитие:</a:t>
            </a:r>
            <a:endParaRPr lang="ru-RU" b="1" dirty="0">
              <a:solidFill>
                <a:schemeClr val="accent5"/>
              </a:solidFill>
            </a:endParaRPr>
          </a:p>
        </p:txBody>
      </p:sp>
    </p:spTree>
    <p:extLst>
      <p:ext uri="{BB962C8B-B14F-4D97-AF65-F5344CB8AC3E}">
        <p14:creationId xmlns:p14="http://schemas.microsoft.com/office/powerpoint/2010/main" val="36089918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smtClean="0">
                <a:solidFill>
                  <a:schemeClr val="accent5"/>
                </a:solidFill>
              </a:rPr>
              <a:t>Центр математического развития </a:t>
            </a:r>
            <a:endParaRPr lang="ru-RU" b="1" dirty="0">
              <a:solidFill>
                <a:schemeClr val="accent5"/>
              </a:solidFill>
            </a:endParaRPr>
          </a:p>
        </p:txBody>
      </p:sp>
      <p:pic>
        <p:nvPicPr>
          <p:cNvPr id="9218" name="Picture 2" descr="C:\Users\Home\Desktop\Новая папка (2)\IMG_20180323_142128.jpg"/>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539551" y="2996952"/>
            <a:ext cx="3648405" cy="2736304"/>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Users\Home\Desktop\Новая папка (2)\IMG_20180323_14220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44008" y="2924944"/>
            <a:ext cx="3744416" cy="280831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C:\Users\Home\Desktop\Новая папка (2)\IMG_20180323_142206.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644008" y="2906289"/>
            <a:ext cx="3862554" cy="28969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5248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solidFill>
                  <a:srgbClr val="FFC000"/>
                </a:solidFill>
              </a:rPr>
              <a:t>Центр природы</a:t>
            </a:r>
            <a:endParaRPr lang="ru-RU" dirty="0">
              <a:solidFill>
                <a:srgbClr val="FFC000"/>
              </a:solidFill>
            </a:endParaRPr>
          </a:p>
        </p:txBody>
      </p:sp>
      <p:pic>
        <p:nvPicPr>
          <p:cNvPr id="12290" name="Picture 2" descr="C:\Users\Home\Desktop\Новая папка (2)\IMG_20180323_142048.jpg"/>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2915816" y="1484784"/>
            <a:ext cx="3168352" cy="2376264"/>
          </a:xfrm>
          <a:prstGeom prst="rect">
            <a:avLst/>
          </a:prstGeom>
          <a:noFill/>
          <a:extLst>
            <a:ext uri="{909E8E84-426E-40DD-AFC4-6F175D3DCCD1}">
              <a14:hiddenFill xmlns:a14="http://schemas.microsoft.com/office/drawing/2010/main">
                <a:solidFill>
                  <a:srgbClr val="FFFFFF"/>
                </a:solidFill>
              </a14:hiddenFill>
            </a:ext>
          </a:extLst>
        </p:spPr>
      </p:pic>
      <p:pic>
        <p:nvPicPr>
          <p:cNvPr id="12291" name="Picture 3" descr="C:\Users\Home\Desktop\Новая папка (2)\IMG_20180323_14454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89186" y="3068960"/>
            <a:ext cx="2342812" cy="3482624"/>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C:\Users\Home\Desktop\Новая папка (2)\IMG_20180323_145307.jp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457890" y="2676896"/>
            <a:ext cx="2272171" cy="3874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52859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solidFill>
                  <a:srgbClr val="FFC000"/>
                </a:solidFill>
              </a:rPr>
              <a:t>Строительный центр</a:t>
            </a:r>
            <a:endParaRPr lang="ru-RU" dirty="0">
              <a:solidFill>
                <a:srgbClr val="FFC000"/>
              </a:solidFill>
            </a:endParaRPr>
          </a:p>
        </p:txBody>
      </p:sp>
      <p:pic>
        <p:nvPicPr>
          <p:cNvPr id="13314" name="Picture 2" descr="D:\детский сад\IMG_20160822_080804.jpg"/>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flipH="1">
            <a:off x="501646" y="2674938"/>
            <a:ext cx="4653821" cy="3490366"/>
          </a:xfrm>
          <a:prstGeom prst="rect">
            <a:avLst/>
          </a:prstGeom>
          <a:noFill/>
          <a:extLst>
            <a:ext uri="{909E8E84-426E-40DD-AFC4-6F175D3DCCD1}">
              <a14:hiddenFill xmlns:a14="http://schemas.microsoft.com/office/drawing/2010/main">
                <a:solidFill>
                  <a:srgbClr val="FFFFFF"/>
                </a:solidFill>
              </a14:hiddenFill>
            </a:ext>
          </a:extLst>
        </p:spPr>
      </p:pic>
      <p:pic>
        <p:nvPicPr>
          <p:cNvPr id="13315" name="Picture 3" descr="C:\Users\Home\Desktop\Новая папка (2)\IMG_20180320_074933.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923927" y="1844824"/>
            <a:ext cx="4416491" cy="3312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45788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Home\Desktop\фото для аттестации\SAM_1352.JPG"/>
          <p:cNvPicPr>
            <a:picLocks noGrp="1" noChangeAspect="1" noChangeArrowheads="1"/>
          </p:cNvPicPr>
          <p:nvPr>
            <p:ph idx="1"/>
          </p:nvPr>
        </p:nvPicPr>
        <p:blipFill rotWithShape="1">
          <a:blip r:embed="rId3" cstate="email">
            <a:extLst>
              <a:ext uri="{28A0092B-C50C-407E-A947-70E740481C1C}">
                <a14:useLocalDpi xmlns:a14="http://schemas.microsoft.com/office/drawing/2010/main"/>
              </a:ext>
            </a:extLst>
          </a:blip>
          <a:srcRect/>
          <a:stretch/>
        </p:blipFill>
        <p:spPr bwMode="auto">
          <a:xfrm>
            <a:off x="323528" y="1412776"/>
            <a:ext cx="3672407" cy="244854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b="1" dirty="0" smtClean="0">
                <a:solidFill>
                  <a:schemeClr val="accent5"/>
                </a:solidFill>
              </a:rPr>
              <a:t>Центр краеведения</a:t>
            </a:r>
            <a:endParaRPr lang="ru-RU" b="1" dirty="0">
              <a:solidFill>
                <a:schemeClr val="accent5"/>
              </a:solidFill>
            </a:endParaRPr>
          </a:p>
        </p:txBody>
      </p:sp>
      <p:pic>
        <p:nvPicPr>
          <p:cNvPr id="8194" name="Picture 2" descr="C:\Users\Home\Desktop\Новая папка (2)\IMG_20180323_14312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012160" y="1340768"/>
            <a:ext cx="2617984" cy="3723354"/>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C:\Users\Home\Desktop\Новая папка (2)\IMG_20180323_143200.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71600" y="4015923"/>
            <a:ext cx="4700965" cy="25815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001902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Home\Desktop\среда в группе Сидоренко\IMG_1027.JPG"/>
          <p:cNvPicPr>
            <a:picLocks noGrp="1" noChangeAspect="1" noChangeArrowheads="1"/>
          </p:cNvPicPr>
          <p:nvPr>
            <p:ph idx="1"/>
          </p:nvPr>
        </p:nvPicPr>
        <p:blipFill>
          <a:blip r:embed="rId3">
            <a:extLst>
              <a:ext uri="{28A0092B-C50C-407E-A947-70E740481C1C}">
                <a14:useLocalDpi xmlns:a14="http://schemas.microsoft.com/office/drawing/2010/main"/>
              </a:ext>
            </a:extLst>
          </a:blip>
          <a:stretch>
            <a:fillRect/>
          </a:stretch>
        </p:blipFill>
        <p:spPr bwMode="auto">
          <a:xfrm>
            <a:off x="1043608" y="1751279"/>
            <a:ext cx="6557441" cy="4918081"/>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b="1" dirty="0" smtClean="0">
                <a:solidFill>
                  <a:schemeClr val="accent5"/>
                </a:solidFill>
              </a:rPr>
              <a:t>Центр конструирования</a:t>
            </a:r>
            <a:endParaRPr lang="ru-RU" b="1" dirty="0">
              <a:solidFill>
                <a:schemeClr val="accent5"/>
              </a:solidFill>
            </a:endParaRPr>
          </a:p>
        </p:txBody>
      </p:sp>
    </p:spTree>
    <p:extLst>
      <p:ext uri="{BB962C8B-B14F-4D97-AF65-F5344CB8AC3E}">
        <p14:creationId xmlns:p14="http://schemas.microsoft.com/office/powerpoint/2010/main" val="26316219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Home\Desktop\фото для аттестации\IMG_0614.JPG"/>
          <p:cNvPicPr>
            <a:picLocks noGrp="1" noChangeAspect="1" noChangeArrowheads="1"/>
          </p:cNvPicPr>
          <p:nvPr>
            <p:ph idx="1"/>
          </p:nvPr>
        </p:nvPicPr>
        <p:blipFill>
          <a:blip r:embed="rId3">
            <a:extLst>
              <a:ext uri="{28A0092B-C50C-407E-A947-70E740481C1C}">
                <a14:useLocalDpi xmlns:a14="http://schemas.microsoft.com/office/drawing/2010/main"/>
              </a:ext>
            </a:extLst>
          </a:blip>
          <a:stretch>
            <a:fillRect/>
          </a:stretch>
        </p:blipFill>
        <p:spPr bwMode="auto">
          <a:xfrm>
            <a:off x="1259632" y="1913297"/>
            <a:ext cx="6408712" cy="480653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b="1" dirty="0" smtClean="0">
                <a:solidFill>
                  <a:schemeClr val="accent5"/>
                </a:solidFill>
              </a:rPr>
              <a:t>Центр экспериментирования</a:t>
            </a:r>
            <a:endParaRPr lang="ru-RU" b="1" dirty="0">
              <a:solidFill>
                <a:schemeClr val="accent5"/>
              </a:solidFill>
            </a:endParaRPr>
          </a:p>
        </p:txBody>
      </p:sp>
    </p:spTree>
    <p:extLst>
      <p:ext uri="{BB962C8B-B14F-4D97-AF65-F5344CB8AC3E}">
        <p14:creationId xmlns:p14="http://schemas.microsoft.com/office/powerpoint/2010/main" val="78843945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chemeClr val="accent5"/>
                </a:solidFill>
              </a:rPr>
              <a:t>Цент безопасного дорожного движения</a:t>
            </a:r>
            <a:endParaRPr lang="ru-RU" b="1" dirty="0">
              <a:solidFill>
                <a:schemeClr val="accent5"/>
              </a:solidFill>
            </a:endParaRPr>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5123" name="Picture 3" descr="P1010539"/>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31840" y="2204864"/>
            <a:ext cx="3044856" cy="2283642"/>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C:\Users\Home\Desktop\Новая папка (2)\IMG_20180323_150725.jpg"/>
          <p:cNvPicPr>
            <a:picLocks noGrp="1" noChangeAspect="1" noChangeArrowheads="1"/>
          </p:cNvPicPr>
          <p:nvPr>
            <p:ph idx="1"/>
          </p:nvPr>
        </p:nvPicPr>
        <p:blipFill rotWithShape="1">
          <a:blip r:embed="rId4" cstate="email">
            <a:extLst>
              <a:ext uri="{28A0092B-C50C-407E-A947-70E740481C1C}">
                <a14:useLocalDpi xmlns:a14="http://schemas.microsoft.com/office/drawing/2010/main"/>
              </a:ext>
            </a:extLst>
          </a:blip>
          <a:srcRect/>
          <a:stretch/>
        </p:blipFill>
        <p:spPr bwMode="auto">
          <a:xfrm>
            <a:off x="611560" y="2636910"/>
            <a:ext cx="2276019" cy="3816424"/>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Home\Desktop\Новая папка (2)\IMG_20180323_150753.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372200" y="2852936"/>
            <a:ext cx="2538280" cy="36003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49845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C:\Users\Home\Desktop\Новая папка (2)\IMG_20180323_15021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55776" y="2148550"/>
            <a:ext cx="3819501" cy="2864626"/>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r>
              <a:rPr lang="ru-RU" dirty="0" smtClean="0">
                <a:solidFill>
                  <a:srgbClr val="FFC000"/>
                </a:solidFill>
              </a:rPr>
              <a:t>Центр творчества</a:t>
            </a:r>
            <a:endParaRPr lang="ru-RU" dirty="0">
              <a:solidFill>
                <a:srgbClr val="FFC000"/>
              </a:solidFill>
            </a:endParaRPr>
          </a:p>
        </p:txBody>
      </p:sp>
      <p:pic>
        <p:nvPicPr>
          <p:cNvPr id="10242" name="Picture 2" descr="C:\Users\Home\Desktop\Новая папка (2)\IMG_20180323_145910.jpg"/>
          <p:cNvPicPr>
            <a:picLocks noGrp="1" noChangeAspect="1" noChangeArrowheads="1"/>
          </p:cNvPicPr>
          <p:nvPr>
            <p:ph idx="1"/>
          </p:nvPr>
        </p:nvPicPr>
        <p:blipFill rotWithShape="1">
          <a:blip r:embed="rId4" cstate="email">
            <a:extLst>
              <a:ext uri="{28A0092B-C50C-407E-A947-70E740481C1C}">
                <a14:useLocalDpi xmlns:a14="http://schemas.microsoft.com/office/drawing/2010/main"/>
              </a:ext>
            </a:extLst>
          </a:blip>
          <a:srcRect t="-551"/>
          <a:stretch/>
        </p:blipFill>
        <p:spPr bwMode="auto">
          <a:xfrm>
            <a:off x="6516216" y="3068960"/>
            <a:ext cx="2232248" cy="3619790"/>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C:\Users\Home\Desktop\Новая папка (2)\IMG_20180323_150135.jpg"/>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251520" y="3395342"/>
            <a:ext cx="3053008" cy="3235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98222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899592" y="476250"/>
            <a:ext cx="7848872" cy="5649913"/>
          </a:xfrm>
        </p:spPr>
        <p:txBody>
          <a:bodyPr>
            <a:normAutofit/>
          </a:bodyPr>
          <a:lstStyle/>
          <a:p>
            <a:pPr marL="0" indent="0" algn="just">
              <a:buNone/>
            </a:pPr>
            <a:endParaRPr lang="ru-RU" b="1" dirty="0" smtClean="0">
              <a:solidFill>
                <a:srgbClr val="002060"/>
              </a:solidFill>
            </a:endParaRPr>
          </a:p>
          <a:p>
            <a:pPr marL="0" indent="0" algn="just">
              <a:buNone/>
            </a:pPr>
            <a:endParaRPr lang="ru-RU" b="1" dirty="0">
              <a:solidFill>
                <a:srgbClr val="002060"/>
              </a:solidFill>
            </a:endParaRPr>
          </a:p>
          <a:p>
            <a:pPr marL="0" indent="0" algn="just">
              <a:buNone/>
            </a:pPr>
            <a:r>
              <a:rPr lang="ru-RU" b="1" dirty="0" smtClean="0">
                <a:solidFill>
                  <a:srgbClr val="002060"/>
                </a:solidFill>
              </a:rPr>
              <a:t>«Нет такой стороны воспитания, на которую обстановка не оказывала бы влияние, нет способности, которая находилась бы в прямой зависимости от непосредственно окружающего ребёнка конкретного мира.</a:t>
            </a:r>
            <a:r>
              <a:rPr lang="en-US" b="1" dirty="0" smtClean="0">
                <a:solidFill>
                  <a:srgbClr val="002060"/>
                </a:solidFill>
              </a:rPr>
              <a:t>  </a:t>
            </a:r>
            <a:r>
              <a:rPr lang="ru-RU" b="1" dirty="0" smtClean="0">
                <a:solidFill>
                  <a:srgbClr val="002060"/>
                </a:solidFill>
              </a:rPr>
              <a:t/>
            </a:r>
            <a:br>
              <a:rPr lang="ru-RU" b="1" dirty="0" smtClean="0">
                <a:solidFill>
                  <a:srgbClr val="002060"/>
                </a:solidFill>
              </a:rPr>
            </a:br>
            <a:r>
              <a:rPr lang="ru-RU" b="1" dirty="0" smtClean="0">
                <a:solidFill>
                  <a:srgbClr val="002060"/>
                </a:solidFill>
              </a:rPr>
              <a:t>	Тот, кому удастся создать такую обстановку, облегчит свой труд в высшей степени. Среди неё ребёнок будет жить – развиваться собственно самодовлеющей жизнью, его духовный рост будет совершенствоваться из самого себя, от природы…»</a:t>
            </a:r>
            <a:br>
              <a:rPr lang="ru-RU" b="1" dirty="0" smtClean="0">
                <a:solidFill>
                  <a:srgbClr val="002060"/>
                </a:solidFill>
              </a:rPr>
            </a:br>
            <a:r>
              <a:rPr lang="ru-RU" b="1" dirty="0" smtClean="0">
                <a:solidFill>
                  <a:srgbClr val="002060"/>
                </a:solidFill>
              </a:rPr>
              <a:t>						    </a:t>
            </a:r>
          </a:p>
          <a:p>
            <a:pPr marL="0" indent="0" algn="just">
              <a:buNone/>
            </a:pPr>
            <a:r>
              <a:rPr lang="ru-RU" b="1" dirty="0">
                <a:solidFill>
                  <a:srgbClr val="002060"/>
                </a:solidFill>
              </a:rPr>
              <a:t>	</a:t>
            </a:r>
            <a:r>
              <a:rPr lang="ru-RU" b="1" dirty="0" smtClean="0">
                <a:solidFill>
                  <a:srgbClr val="002060"/>
                </a:solidFill>
              </a:rPr>
              <a:t>				  Е.И. Тихеева </a:t>
            </a:r>
            <a:endParaRPr lang="ru-RU" b="1" dirty="0">
              <a:solidFill>
                <a:srgbClr val="002060"/>
              </a:solidFill>
            </a:endParaRPr>
          </a:p>
        </p:txBody>
      </p:sp>
    </p:spTree>
    <p:extLst>
      <p:ext uri="{BB962C8B-B14F-4D97-AF65-F5344CB8AC3E}">
        <p14:creationId xmlns:p14="http://schemas.microsoft.com/office/powerpoint/2010/main" val="39749447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solidFill>
                  <a:schemeClr val="accent5"/>
                </a:solidFill>
              </a:rPr>
              <a:t>Центр сюжетно – ролевых игр</a:t>
            </a:r>
            <a:endParaRPr lang="ru-RU" b="1" dirty="0">
              <a:solidFill>
                <a:schemeClr val="accent5"/>
              </a:solidFill>
            </a:endParaRPr>
          </a:p>
        </p:txBody>
      </p:sp>
      <p:pic>
        <p:nvPicPr>
          <p:cNvPr id="6" name="Picture 3" descr="C:\Users\Home\Desktop\Новая папка (2)\IMG_20180323_155908.jpg"/>
          <p:cNvPicPr>
            <a:picLocks noGrp="1" noChangeAspect="1" noChangeArrowheads="1"/>
          </p:cNvPicPr>
          <p:nvPr>
            <p:ph sz="quarter" idx="14"/>
          </p:nvPr>
        </p:nvPicPr>
        <p:blipFill rotWithShape="1">
          <a:blip r:embed="rId3" cstate="email">
            <a:extLst>
              <a:ext uri="{28A0092B-C50C-407E-A947-70E740481C1C}">
                <a14:useLocalDpi xmlns:a14="http://schemas.microsoft.com/office/drawing/2010/main"/>
              </a:ext>
            </a:extLst>
          </a:blip>
          <a:srcRect/>
          <a:stretch/>
        </p:blipFill>
        <p:spPr bwMode="auto">
          <a:xfrm>
            <a:off x="3203848" y="2108502"/>
            <a:ext cx="2951749" cy="2515727"/>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Home\Desktop\Новая папка (2)\IMG_20180323_160057.jpg"/>
          <p:cNvPicPr>
            <a:picLocks noGrp="1" noChangeAspect="1" noChangeArrowheads="1"/>
          </p:cNvPicPr>
          <p:nvPr>
            <p:ph sz="quarter" idx="13"/>
          </p:nvPr>
        </p:nvPicPr>
        <p:blipFill rotWithShape="1">
          <a:blip r:embed="rId4" cstate="email">
            <a:extLst>
              <a:ext uri="{28A0092B-C50C-407E-A947-70E740481C1C}">
                <a14:useLocalDpi xmlns:a14="http://schemas.microsoft.com/office/drawing/2010/main"/>
              </a:ext>
            </a:extLst>
          </a:blip>
          <a:srcRect b="-1"/>
          <a:stretch/>
        </p:blipFill>
        <p:spPr bwMode="auto">
          <a:xfrm>
            <a:off x="395536" y="1844824"/>
            <a:ext cx="2454375" cy="2160240"/>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Users\Home\Desktop\Новая папка (2)\IMG_20180323_160320.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143853" y="4275075"/>
            <a:ext cx="3181507" cy="2534472"/>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C:\Users\Home\Desktop\Новая папка (2)\IMG_20180323_160352.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812150" y="-32863032"/>
            <a:ext cx="9691737" cy="12241360"/>
          </a:xfrm>
          <a:prstGeom prst="rect">
            <a:avLst/>
          </a:prstGeom>
          <a:noFill/>
          <a:extLst>
            <a:ext uri="{909E8E84-426E-40DD-AFC4-6F175D3DCCD1}">
              <a14:hiddenFill xmlns:a14="http://schemas.microsoft.com/office/drawing/2010/main">
                <a:solidFill>
                  <a:srgbClr val="FFFFFF"/>
                </a:solidFill>
              </a14:hiddenFill>
            </a:ext>
          </a:extLst>
        </p:spPr>
      </p:pic>
      <p:pic>
        <p:nvPicPr>
          <p:cNvPr id="6151" name="Picture 7" descr="C:\Users\Home\Desktop\Новая папка (2)\IMG_20180323_160352.jpg"/>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b="-220"/>
          <a:stretch/>
        </p:blipFill>
        <p:spPr bwMode="auto">
          <a:xfrm>
            <a:off x="6588223" y="2708921"/>
            <a:ext cx="1800199" cy="38306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89587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solidFill>
                  <a:srgbClr val="FFC000"/>
                </a:solidFill>
              </a:rPr>
              <a:t>Центр книги</a:t>
            </a:r>
            <a:endParaRPr lang="ru-RU" b="1" dirty="0">
              <a:solidFill>
                <a:srgbClr val="FFC000"/>
              </a:solidFill>
            </a:endParaRPr>
          </a:p>
        </p:txBody>
      </p:sp>
      <p:pic>
        <p:nvPicPr>
          <p:cNvPr id="11266" name="Picture 2" descr="C:\Users\Home\Desktop\Новая папка (2)\IMG_20180323_140700.jpg"/>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467544" y="2276872"/>
            <a:ext cx="3883424" cy="3240360"/>
          </a:xfrm>
          <a:prstGeom prst="rect">
            <a:avLst/>
          </a:prstGeom>
          <a:noFill/>
          <a:extLst>
            <a:ext uri="{909E8E84-426E-40DD-AFC4-6F175D3DCCD1}">
              <a14:hiddenFill xmlns:a14="http://schemas.microsoft.com/office/drawing/2010/main">
                <a:solidFill>
                  <a:srgbClr val="FFFFFF"/>
                </a:solidFill>
              </a14:hiddenFill>
            </a:ext>
          </a:extLst>
        </p:spPr>
      </p:pic>
      <p:pic>
        <p:nvPicPr>
          <p:cNvPr id="11267" name="Picture 3" descr="C:\Users\Home\Desktop\Новая папка (2)\IMG_20180323_14082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92252" y="3429000"/>
            <a:ext cx="4080453" cy="3060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52268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chemeClr val="accent5"/>
                </a:solidFill>
              </a:rPr>
              <a:t>Центр художественно – эстетического развития </a:t>
            </a:r>
            <a:endParaRPr lang="ru-RU" b="1" dirty="0">
              <a:solidFill>
                <a:schemeClr val="accent5"/>
              </a:solidFill>
            </a:endParaRPr>
          </a:p>
        </p:txBody>
      </p:sp>
      <p:pic>
        <p:nvPicPr>
          <p:cNvPr id="6" name="Объект 5"/>
          <p:cNvPicPr>
            <a:picLocks noGrp="1"/>
          </p:cNvPicPr>
          <p:nvPr>
            <p:ph sz="quarter" idx="14"/>
          </p:nvPr>
        </p:nvPicPr>
        <p:blipFill>
          <a:blip r:embed="rId2" cstate="email">
            <a:extLst>
              <a:ext uri="{28A0092B-C50C-407E-A947-70E740481C1C}">
                <a14:useLocalDpi xmlns:a14="http://schemas.microsoft.com/office/drawing/2010/main"/>
              </a:ext>
            </a:extLst>
          </a:blip>
          <a:stretch>
            <a:fillRect/>
          </a:stretch>
        </p:blipFill>
        <p:spPr bwMode="auto">
          <a:xfrm>
            <a:off x="5652120" y="4365104"/>
            <a:ext cx="2736304" cy="2160240"/>
          </a:xfrm>
          <a:prstGeom prst="rect">
            <a:avLst/>
          </a:prstGeom>
          <a:noFill/>
        </p:spPr>
      </p:pic>
      <p:pic>
        <p:nvPicPr>
          <p:cNvPr id="7171" name="Picture 3" descr="C:\Users\Home\Desktop\фото для аттестации\P112079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36096" y="1628800"/>
            <a:ext cx="3348856" cy="2511642"/>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Home\Desktop\Новая папка (2)\IMG_20180323_144411.jpg"/>
          <p:cNvPicPr>
            <a:picLocks noGrp="1" noChangeAspect="1" noChangeArrowheads="1"/>
          </p:cNvPicPr>
          <p:nvPr>
            <p:ph sz="quarter" idx="13"/>
          </p:nvPr>
        </p:nvPicPr>
        <p:blipFill>
          <a:blip r:embed="rId4" cstate="email">
            <a:extLst>
              <a:ext uri="{28A0092B-C50C-407E-A947-70E740481C1C}">
                <a14:useLocalDpi xmlns:a14="http://schemas.microsoft.com/office/drawing/2010/main"/>
              </a:ext>
            </a:extLst>
          </a:blip>
          <a:srcRect/>
          <a:stretch>
            <a:fillRect/>
          </a:stretch>
        </p:blipFill>
        <p:spPr bwMode="auto">
          <a:xfrm>
            <a:off x="467544" y="1628800"/>
            <a:ext cx="4608513" cy="3456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27757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chemeClr val="accent5"/>
                </a:solidFill>
              </a:rPr>
              <a:t>Центр музыки и театра</a:t>
            </a:r>
            <a:endParaRPr lang="ru-RU" b="1" dirty="0">
              <a:solidFill>
                <a:schemeClr val="accent5"/>
              </a:solidFill>
            </a:endParaRPr>
          </a:p>
        </p:txBody>
      </p:sp>
      <p:sp>
        <p:nvSpPr>
          <p:cNvPr id="3" name="Объект 2"/>
          <p:cNvSpPr>
            <a:spLocks noGrp="1"/>
          </p:cNvSpPr>
          <p:nvPr>
            <p:ph sz="quarter" idx="13"/>
          </p:nvPr>
        </p:nvSpPr>
        <p:spPr/>
        <p:txBody>
          <a:bodyPr/>
          <a:lstStyle/>
          <a:p>
            <a:endParaRPr lang="ru-RU" dirty="0"/>
          </a:p>
        </p:txBody>
      </p:sp>
      <p:pic>
        <p:nvPicPr>
          <p:cNvPr id="2050" name="Picture 2" descr="C:\Users\Home\Desktop\Новая папка (2)\IMG_20180323_141757.jp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1666878" y="1772815"/>
            <a:ext cx="5569418" cy="4824335"/>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quarter" idx="14"/>
          </p:nvPr>
        </p:nvSpPr>
        <p:spPr/>
        <p:txBody>
          <a:bodyPr/>
          <a:lstStyle/>
          <a:p>
            <a:endParaRPr lang="ru-RU"/>
          </a:p>
        </p:txBody>
      </p:sp>
    </p:spTree>
    <p:extLst>
      <p:ext uri="{BB962C8B-B14F-4D97-AF65-F5344CB8AC3E}">
        <p14:creationId xmlns:p14="http://schemas.microsoft.com/office/powerpoint/2010/main" val="292369757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FF00"/>
                </a:solidFill>
              </a:rPr>
              <a:t>Театр «Золушка»</a:t>
            </a:r>
            <a:endParaRPr lang="ru-RU" dirty="0">
              <a:solidFill>
                <a:srgbClr val="FFFF00"/>
              </a:solidFill>
            </a:endParaRPr>
          </a:p>
        </p:txBody>
      </p:sp>
      <p:pic>
        <p:nvPicPr>
          <p:cNvPr id="3075" name="Picture 3"/>
          <p:cNvPicPr>
            <a:picLocks noGrp="1" noChangeAspect="1" noChangeArrowheads="1"/>
          </p:cNvPicPr>
          <p:nvPr>
            <p:ph sz="quarter" idx="13"/>
          </p:nvPr>
        </p:nvPicPr>
        <p:blipFill>
          <a:blip r:embed="rId3" cstate="email">
            <a:extLst>
              <a:ext uri="{28A0092B-C50C-407E-A947-70E740481C1C}">
                <a14:useLocalDpi xmlns:a14="http://schemas.microsoft.com/office/drawing/2010/main"/>
              </a:ext>
            </a:extLst>
          </a:blip>
          <a:srcRect/>
          <a:stretch>
            <a:fillRect/>
          </a:stretch>
        </p:blipFill>
        <p:spPr bwMode="auto">
          <a:xfrm>
            <a:off x="6804248" y="4316301"/>
            <a:ext cx="1975275" cy="237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Grp="1" noChangeAspect="1" noChangeArrowheads="1"/>
          </p:cNvPicPr>
          <p:nvPr>
            <p:ph sz="quarter" idx="14"/>
          </p:nvPr>
        </p:nvPicPr>
        <p:blipFill>
          <a:blip r:embed="rId4" cstate="email">
            <a:extLst>
              <a:ext uri="{28A0092B-C50C-407E-A947-70E740481C1C}">
                <a14:useLocalDpi xmlns:a14="http://schemas.microsoft.com/office/drawing/2010/main"/>
              </a:ext>
            </a:extLst>
          </a:blip>
          <a:srcRect/>
          <a:stretch>
            <a:fillRect/>
          </a:stretch>
        </p:blipFill>
        <p:spPr bwMode="auto">
          <a:xfrm>
            <a:off x="6732240" y="1628800"/>
            <a:ext cx="2213040" cy="259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23528" y="1745861"/>
            <a:ext cx="2952328" cy="1869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8" name="Picture 6" descr="C:\Users\Home\Desktop\Новая папка (2)\IMG_20180323_141703.jpg"/>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647564" y="3717032"/>
            <a:ext cx="2304256" cy="2610779"/>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descr="C:\Users\Home\Desktop\Новая папка (2)\IMG_20180319_173318.jpg"/>
          <p:cNvPicPr>
            <a:picLocks noChangeAspect="1" noChangeArrowheads="1"/>
          </p:cNvPicPr>
          <p:nvPr/>
        </p:nvPicPr>
        <p:blipFill rotWithShape="1">
          <a:blip r:embed="rId7" cstate="email">
            <a:extLst>
              <a:ext uri="{28A0092B-C50C-407E-A947-70E740481C1C}">
                <a14:useLocalDpi xmlns:a14="http://schemas.microsoft.com/office/drawing/2010/main"/>
              </a:ext>
            </a:extLst>
          </a:blip>
          <a:srcRect t="-3159"/>
          <a:stretch/>
        </p:blipFill>
        <p:spPr bwMode="auto">
          <a:xfrm>
            <a:off x="2951820" y="2420888"/>
            <a:ext cx="3780419" cy="3528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09601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FF00"/>
                </a:solidFill>
              </a:rPr>
              <a:t>Центр музыки «До-ми-</a:t>
            </a:r>
            <a:r>
              <a:rPr lang="ru-RU" dirty="0" err="1" smtClean="0">
                <a:solidFill>
                  <a:srgbClr val="FFFF00"/>
                </a:solidFill>
              </a:rPr>
              <a:t>солька</a:t>
            </a:r>
            <a:r>
              <a:rPr lang="ru-RU" dirty="0" smtClean="0">
                <a:solidFill>
                  <a:srgbClr val="FFFF00"/>
                </a:solidFill>
              </a:rPr>
              <a:t>»</a:t>
            </a:r>
            <a:endParaRPr lang="ru-RU" dirty="0">
              <a:solidFill>
                <a:srgbClr val="FFFF00"/>
              </a:solidFill>
            </a:endParaRPr>
          </a:p>
        </p:txBody>
      </p:sp>
      <p:pic>
        <p:nvPicPr>
          <p:cNvPr id="4098" name="Picture 2" descr="C:\Users\Home\Desktop\Новая папка (2)\IMG_20180323_140926.jpg"/>
          <p:cNvPicPr>
            <a:picLocks noGrp="1" noChangeAspect="1" noChangeArrowheads="1"/>
          </p:cNvPicPr>
          <p:nvPr>
            <p:ph sz="quarter" idx="13"/>
          </p:nvPr>
        </p:nvPicPr>
        <p:blipFill rotWithShape="1">
          <a:blip r:embed="rId2" cstate="email">
            <a:extLst>
              <a:ext uri="{28A0092B-C50C-407E-A947-70E740481C1C}">
                <a14:useLocalDpi xmlns:a14="http://schemas.microsoft.com/office/drawing/2010/main"/>
              </a:ext>
            </a:extLst>
          </a:blip>
          <a:srcRect/>
          <a:stretch/>
        </p:blipFill>
        <p:spPr bwMode="auto">
          <a:xfrm>
            <a:off x="1331640" y="2636912"/>
            <a:ext cx="2700000" cy="3549595"/>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Home\Desktop\Новая папка (2)\IMG_20180323_140937.jpg"/>
          <p:cNvPicPr>
            <a:picLocks noGrp="1" noChangeAspect="1" noChangeArrowheads="1"/>
          </p:cNvPicPr>
          <p:nvPr>
            <p:ph sz="quarter" idx="14"/>
          </p:nvPr>
        </p:nvPicPr>
        <p:blipFill rotWithShape="1">
          <a:blip r:embed="rId3" cstate="email">
            <a:extLst>
              <a:ext uri="{28A0092B-C50C-407E-A947-70E740481C1C}">
                <a14:useLocalDpi xmlns:a14="http://schemas.microsoft.com/office/drawing/2010/main"/>
              </a:ext>
            </a:extLst>
          </a:blip>
          <a:srcRect/>
          <a:stretch/>
        </p:blipFill>
        <p:spPr bwMode="auto">
          <a:xfrm>
            <a:off x="4788024" y="2708920"/>
            <a:ext cx="3654409" cy="349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39806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Центр здоровья</a:t>
            </a:r>
            <a:endParaRPr lang="ru-RU" dirty="0"/>
          </a:p>
        </p:txBody>
      </p:sp>
      <p:pic>
        <p:nvPicPr>
          <p:cNvPr id="2051" name="Picture 3" descr="C:\Users\Home\Desktop\фото для аттестации\IMG_1047.JPG"/>
          <p:cNvPicPr>
            <a:picLocks noGrp="1" noChangeAspect="1" noChangeArrowheads="1"/>
          </p:cNvPicPr>
          <p:nvPr>
            <p:ph sz="quarter" idx="13"/>
          </p:nvPr>
        </p:nvPicPr>
        <p:blipFill>
          <a:blip r:embed="rId2">
            <a:extLst>
              <a:ext uri="{28A0092B-C50C-407E-A947-70E740481C1C}">
                <a14:useLocalDpi xmlns:a14="http://schemas.microsoft.com/office/drawing/2010/main"/>
              </a:ext>
            </a:extLst>
          </a:blip>
          <a:srcRect/>
          <a:stretch>
            <a:fillRect/>
          </a:stretch>
        </p:blipFill>
        <p:spPr bwMode="auto">
          <a:xfrm>
            <a:off x="323528" y="1628800"/>
            <a:ext cx="3612154" cy="496394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Home\Desktop\фото для аттестации\IMG_1050.JPG"/>
          <p:cNvPicPr>
            <a:picLocks noGrp="1" noChangeAspect="1" noChangeArrowheads="1"/>
          </p:cNvPicPr>
          <p:nvPr>
            <p:ph sz="quarter" idx="14"/>
          </p:nvPr>
        </p:nvPicPr>
        <p:blipFill>
          <a:blip r:embed="rId3">
            <a:extLst>
              <a:ext uri="{28A0092B-C50C-407E-A947-70E740481C1C}">
                <a14:useLocalDpi xmlns:a14="http://schemas.microsoft.com/office/drawing/2010/main"/>
              </a:ext>
            </a:extLst>
          </a:blip>
          <a:srcRect/>
          <a:stretch>
            <a:fillRect/>
          </a:stretch>
        </p:blipFill>
        <p:spPr bwMode="auto">
          <a:xfrm>
            <a:off x="4067944" y="3212976"/>
            <a:ext cx="4911494" cy="316835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Home\Desktop\фото для аттестации\IMG_105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rot="2158746">
            <a:off x="6346991" y="1273758"/>
            <a:ext cx="1706880" cy="218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8527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tretch>
            <a:fillRect/>
          </a:stretch>
        </p:blipFill>
        <p:spPr bwMode="auto">
          <a:xfrm>
            <a:off x="323528" y="2018866"/>
            <a:ext cx="2808312" cy="39450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lstStyle/>
          <a:p>
            <a:r>
              <a:rPr lang="ru-RU" b="1" dirty="0" smtClean="0">
                <a:solidFill>
                  <a:srgbClr val="FFC000"/>
                </a:solidFill>
              </a:rPr>
              <a:t>Центр двигательного </a:t>
            </a:r>
            <a:r>
              <a:rPr lang="ru-RU" b="1" dirty="0">
                <a:solidFill>
                  <a:srgbClr val="FFC000"/>
                </a:solidFill>
              </a:rPr>
              <a:t>р</a:t>
            </a:r>
            <a:r>
              <a:rPr lang="ru-RU" b="1" dirty="0" smtClean="0">
                <a:solidFill>
                  <a:srgbClr val="FFC000"/>
                </a:solidFill>
              </a:rPr>
              <a:t>азвития</a:t>
            </a:r>
            <a:endParaRPr lang="ru-RU" b="1" dirty="0">
              <a:solidFill>
                <a:srgbClr val="FFC000"/>
              </a:solidFill>
            </a:endParaRPr>
          </a:p>
        </p:txBody>
      </p:sp>
      <p:pic>
        <p:nvPicPr>
          <p:cNvPr id="1027" name="Picture 3" descr="C:\Users\Home\Desktop\Новая папка (2)\IMG_20180325_142515.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491880" y="4221088"/>
            <a:ext cx="2376263" cy="227505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Home\Desktop\Новая папка (2)\IMG_20180323_161251.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175025" y="1817934"/>
            <a:ext cx="2571750" cy="37890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31689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1628800"/>
            <a:ext cx="8229600" cy="4925144"/>
          </a:xfrm>
        </p:spPr>
        <p:txBody>
          <a:bodyPr>
            <a:normAutofit/>
          </a:bodyPr>
          <a:lstStyle/>
          <a:p>
            <a:pPr>
              <a:lnSpc>
                <a:spcPct val="80000"/>
              </a:lnSpc>
              <a:buFont typeface="Wingdings" pitchFamily="2" charset="2"/>
              <a:buChar char="v"/>
            </a:pPr>
            <a:r>
              <a:rPr lang="ru-RU" altLang="ru-RU" dirty="0">
                <a:solidFill>
                  <a:schemeClr val="tx1"/>
                </a:solidFill>
              </a:rPr>
              <a:t>Организация жизни и </a:t>
            </a:r>
            <a:r>
              <a:rPr lang="ru-RU" altLang="ru-RU" dirty="0" smtClean="0">
                <a:solidFill>
                  <a:schemeClr val="tx1"/>
                </a:solidFill>
              </a:rPr>
              <a:t>воспитани</a:t>
            </a:r>
            <a:r>
              <a:rPr lang="ru-RU" altLang="ru-RU" dirty="0">
                <a:solidFill>
                  <a:schemeClr val="tx1"/>
                </a:solidFill>
              </a:rPr>
              <a:t>я</a:t>
            </a:r>
            <a:r>
              <a:rPr lang="ru-RU" altLang="ru-RU" dirty="0" smtClean="0">
                <a:solidFill>
                  <a:schemeClr val="tx1"/>
                </a:solidFill>
              </a:rPr>
              <a:t> </a:t>
            </a:r>
            <a:r>
              <a:rPr lang="ru-RU" altLang="ru-RU" dirty="0">
                <a:solidFill>
                  <a:schemeClr val="tx1"/>
                </a:solidFill>
              </a:rPr>
              <a:t>детей пятого года жизни направлены на дальнейшее развитие умения понимать окружающих людей, проявлять к ним доброжелательное отношение, стремиться к общению и взаимодействию. </a:t>
            </a:r>
          </a:p>
          <a:p>
            <a:pPr>
              <a:lnSpc>
                <a:spcPct val="80000"/>
              </a:lnSpc>
              <a:buFont typeface="Wingdings" pitchFamily="2" charset="2"/>
              <a:buChar char="v"/>
            </a:pPr>
            <a:endParaRPr lang="ru-RU" altLang="ru-RU" dirty="0">
              <a:solidFill>
                <a:schemeClr val="tx1"/>
              </a:solidFill>
            </a:endParaRPr>
          </a:p>
          <a:p>
            <a:pPr>
              <a:lnSpc>
                <a:spcPct val="80000"/>
              </a:lnSpc>
              <a:buFont typeface="Wingdings" pitchFamily="2" charset="2"/>
              <a:buChar char="v"/>
            </a:pPr>
            <a:r>
              <a:rPr lang="ru-RU" altLang="ru-RU" dirty="0">
                <a:solidFill>
                  <a:schemeClr val="tx1"/>
                </a:solidFill>
              </a:rPr>
              <a:t>Предметно-развивающая среда группы организуется с учётом возможностей для детей играть и заниматься отдельными подгруппами. Пособия и игрушки располагаются так, </a:t>
            </a:r>
            <a:r>
              <a:rPr lang="ru-RU" altLang="ru-RU" dirty="0" smtClean="0">
                <a:solidFill>
                  <a:schemeClr val="tx1"/>
                </a:solidFill>
              </a:rPr>
              <a:t> </a:t>
            </a:r>
            <a:r>
              <a:rPr lang="ru-RU" altLang="ru-RU" dirty="0">
                <a:solidFill>
                  <a:schemeClr val="tx1"/>
                </a:solidFill>
              </a:rPr>
              <a:t>чтобы не мешать их </a:t>
            </a:r>
            <a:r>
              <a:rPr lang="ru-RU" altLang="ru-RU" dirty="0" smtClean="0">
                <a:solidFill>
                  <a:schemeClr val="tx1"/>
                </a:solidFill>
              </a:rPr>
              <a:t>свободному перемещению</a:t>
            </a:r>
            <a:r>
              <a:rPr lang="ru-RU" altLang="ru-RU" dirty="0">
                <a:solidFill>
                  <a:schemeClr val="tx1"/>
                </a:solidFill>
              </a:rPr>
              <a:t>. </a:t>
            </a:r>
            <a:r>
              <a:rPr lang="ru-RU" altLang="ru-RU" dirty="0" smtClean="0">
                <a:solidFill>
                  <a:schemeClr val="tx1"/>
                </a:solidFill>
              </a:rPr>
              <a:t>Необходимо предусмотреть </a:t>
            </a:r>
            <a:r>
              <a:rPr lang="ru-RU" altLang="ru-RU" dirty="0">
                <a:solidFill>
                  <a:schemeClr val="tx1"/>
                </a:solidFill>
              </a:rPr>
              <a:t>место </a:t>
            </a:r>
            <a:r>
              <a:rPr lang="ru-RU" altLang="ru-RU" dirty="0" smtClean="0">
                <a:solidFill>
                  <a:schemeClr val="tx1"/>
                </a:solidFill>
              </a:rPr>
              <a:t>для    </a:t>
            </a:r>
            <a:r>
              <a:rPr lang="ru-RU" altLang="ru-RU" dirty="0">
                <a:solidFill>
                  <a:schemeClr val="tx1"/>
                </a:solidFill>
              </a:rPr>
              <a:t>временного уединения </a:t>
            </a:r>
            <a:r>
              <a:rPr lang="ru-RU" altLang="ru-RU" dirty="0" smtClean="0">
                <a:solidFill>
                  <a:schemeClr val="tx1"/>
                </a:solidFill>
              </a:rPr>
              <a:t>дошкольника, где </a:t>
            </a:r>
            <a:r>
              <a:rPr lang="ru-RU" altLang="ru-RU" dirty="0">
                <a:solidFill>
                  <a:schemeClr val="tx1"/>
                </a:solidFill>
              </a:rPr>
              <a:t>он может подумать, помечтать. </a:t>
            </a:r>
          </a:p>
          <a:p>
            <a:pPr>
              <a:buFont typeface="Wingdings" pitchFamily="2" charset="2"/>
              <a:buChar char="v"/>
            </a:pPr>
            <a:endParaRPr lang="ru-RU" dirty="0"/>
          </a:p>
        </p:txBody>
      </p:sp>
      <p:sp>
        <p:nvSpPr>
          <p:cNvPr id="2" name="Заголовок 1"/>
          <p:cNvSpPr>
            <a:spLocks noGrp="1"/>
          </p:cNvSpPr>
          <p:nvPr>
            <p:ph type="title"/>
          </p:nvPr>
        </p:nvSpPr>
        <p:spPr/>
        <p:txBody>
          <a:bodyPr>
            <a:normAutofit fontScale="90000"/>
          </a:bodyPr>
          <a:lstStyle/>
          <a:p>
            <a:r>
              <a:rPr lang="ru-RU" b="1" dirty="0" smtClean="0">
                <a:solidFill>
                  <a:srgbClr val="002060"/>
                </a:solidFill>
              </a:rPr>
              <a:t>РПП среда в среднем</a:t>
            </a:r>
            <a:br>
              <a:rPr lang="ru-RU" b="1" dirty="0" smtClean="0">
                <a:solidFill>
                  <a:srgbClr val="002060"/>
                </a:solidFill>
              </a:rPr>
            </a:br>
            <a:r>
              <a:rPr lang="ru-RU" b="1" dirty="0" smtClean="0">
                <a:solidFill>
                  <a:srgbClr val="002060"/>
                </a:solidFill>
              </a:rPr>
              <a:t>дошкольном возрасте:</a:t>
            </a:r>
            <a:endParaRPr lang="ru-RU" b="1" dirty="0">
              <a:solidFill>
                <a:srgbClr val="002060"/>
              </a:solidFill>
            </a:endParaRPr>
          </a:p>
        </p:txBody>
      </p:sp>
    </p:spTree>
    <p:extLst>
      <p:ext uri="{BB962C8B-B14F-4D97-AF65-F5344CB8AC3E}">
        <p14:creationId xmlns:p14="http://schemas.microsoft.com/office/powerpoint/2010/main" val="134159744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852936"/>
            <a:ext cx="8229600" cy="3273227"/>
          </a:xfrm>
        </p:spPr>
        <p:txBody>
          <a:bodyPr/>
          <a:lstStyle/>
          <a:p>
            <a:r>
              <a:rPr lang="ru-RU" dirty="0" smtClean="0"/>
              <a:t>Содержательно-насыщенной</a:t>
            </a:r>
          </a:p>
          <a:p>
            <a:r>
              <a:rPr lang="ru-RU" dirty="0" smtClean="0"/>
              <a:t>Полифункциональной</a:t>
            </a:r>
          </a:p>
          <a:p>
            <a:r>
              <a:rPr lang="ru-RU" dirty="0" smtClean="0"/>
              <a:t>Трансформируемой</a:t>
            </a:r>
          </a:p>
          <a:p>
            <a:r>
              <a:rPr lang="ru-RU" dirty="0" smtClean="0"/>
              <a:t>Вариативной</a:t>
            </a:r>
          </a:p>
          <a:p>
            <a:r>
              <a:rPr lang="ru-RU" dirty="0" smtClean="0"/>
              <a:t>Доступной</a:t>
            </a:r>
          </a:p>
          <a:p>
            <a:r>
              <a:rPr lang="ru-RU" dirty="0" smtClean="0"/>
              <a:t>Безопасной </a:t>
            </a:r>
          </a:p>
          <a:p>
            <a:endParaRPr lang="ru-RU" dirty="0"/>
          </a:p>
        </p:txBody>
      </p:sp>
      <p:sp>
        <p:nvSpPr>
          <p:cNvPr id="2" name="Заголовок 1"/>
          <p:cNvSpPr>
            <a:spLocks noGrp="1"/>
          </p:cNvSpPr>
          <p:nvPr>
            <p:ph type="title"/>
          </p:nvPr>
        </p:nvSpPr>
        <p:spPr>
          <a:xfrm>
            <a:off x="323528" y="274638"/>
            <a:ext cx="8568952" cy="1858218"/>
          </a:xfrm>
        </p:spPr>
        <p:txBody>
          <a:bodyPr>
            <a:normAutofit fontScale="90000"/>
          </a:bodyPr>
          <a:lstStyle/>
          <a:p>
            <a:r>
              <a:rPr lang="ru-RU" dirty="0" smtClean="0">
                <a:solidFill>
                  <a:srgbClr val="002060"/>
                </a:solidFill>
              </a:rPr>
              <a:t>Развивающая предметно-пространственная среда должна быть:</a:t>
            </a:r>
            <a:endParaRPr lang="ru-RU" dirty="0">
              <a:solidFill>
                <a:srgbClr val="002060"/>
              </a:solidFill>
            </a:endParaRPr>
          </a:p>
        </p:txBody>
      </p:sp>
    </p:spTree>
    <p:extLst>
      <p:ext uri="{BB962C8B-B14F-4D97-AF65-F5344CB8AC3E}">
        <p14:creationId xmlns:p14="http://schemas.microsoft.com/office/powerpoint/2010/main" val="41849332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755576" y="765175"/>
            <a:ext cx="7776864" cy="5360988"/>
          </a:xfrm>
        </p:spPr>
        <p:txBody>
          <a:bodyPr>
            <a:normAutofit/>
          </a:bodyPr>
          <a:lstStyle/>
          <a:p>
            <a:pPr algn="just"/>
            <a:r>
              <a:rPr lang="ru-RU" dirty="0">
                <a:solidFill>
                  <a:schemeClr val="tx1"/>
                </a:solidFill>
              </a:rPr>
              <a:t>Предметно - развивающую среду в группе организую так, чтобы каждый ребёнок имел возможность заниматься любимым делом</a:t>
            </a:r>
            <a:r>
              <a:rPr lang="ru-RU" dirty="0" smtClean="0">
                <a:solidFill>
                  <a:schemeClr val="tx1"/>
                </a:solidFill>
              </a:rPr>
              <a:t>.</a:t>
            </a:r>
          </a:p>
          <a:p>
            <a:pPr algn="just"/>
            <a:r>
              <a:rPr lang="ru-RU" dirty="0" smtClean="0">
                <a:solidFill>
                  <a:schemeClr val="tx1"/>
                </a:solidFill>
              </a:rPr>
              <a:t> </a:t>
            </a:r>
            <a:r>
              <a:rPr lang="ru-RU" dirty="0">
                <a:solidFill>
                  <a:schemeClr val="tx1"/>
                </a:solidFill>
              </a:rPr>
              <a:t>Чтобы дать возможность наиболее эффективно развивать индивидуальность каждого ребёнка с учётом его склонностей, интересов, уровня активности</a:t>
            </a:r>
            <a:r>
              <a:rPr lang="ru-RU" dirty="0" smtClean="0">
                <a:solidFill>
                  <a:schemeClr val="tx1"/>
                </a:solidFill>
              </a:rPr>
              <a:t>.</a:t>
            </a:r>
          </a:p>
          <a:p>
            <a:pPr algn="just"/>
            <a:r>
              <a:rPr lang="ru-RU" dirty="0" smtClean="0">
                <a:solidFill>
                  <a:schemeClr val="tx1"/>
                </a:solidFill>
              </a:rPr>
              <a:t> </a:t>
            </a:r>
            <a:r>
              <a:rPr lang="ru-RU" dirty="0">
                <a:solidFill>
                  <a:schemeClr val="tx1"/>
                </a:solidFill>
              </a:rPr>
              <a:t>Центры активности наполняю материалами, стимулирующими познавательную, эмоциональную, двигательную деятельность детей. </a:t>
            </a:r>
            <a:endParaRPr lang="ru-RU" dirty="0" smtClean="0">
              <a:solidFill>
                <a:schemeClr val="tx1"/>
              </a:solidFill>
            </a:endParaRPr>
          </a:p>
          <a:p>
            <a:pPr algn="just"/>
            <a:r>
              <a:rPr lang="ru-RU" dirty="0" smtClean="0">
                <a:solidFill>
                  <a:schemeClr val="tx1"/>
                </a:solidFill>
              </a:rPr>
              <a:t>В </a:t>
            </a:r>
            <a:r>
              <a:rPr lang="ru-RU" dirty="0">
                <a:solidFill>
                  <a:schemeClr val="tx1"/>
                </a:solidFill>
              </a:rPr>
              <a:t>группе организованы центры, которые позволяют детям объединиться подгруппами по общим интересам: </a:t>
            </a:r>
            <a:r>
              <a:rPr lang="en-US" dirty="0" smtClean="0">
                <a:solidFill>
                  <a:schemeClr val="tx1"/>
                </a:solidFill>
              </a:rPr>
              <a:t> </a:t>
            </a:r>
            <a:endParaRPr lang="ru-RU" dirty="0">
              <a:solidFill>
                <a:schemeClr val="tx1"/>
              </a:solidFill>
            </a:endParaRPr>
          </a:p>
          <a:p>
            <a:endParaRPr lang="ru-RU" dirty="0"/>
          </a:p>
        </p:txBody>
      </p:sp>
    </p:spTree>
    <p:extLst>
      <p:ext uri="{BB962C8B-B14F-4D97-AF65-F5344CB8AC3E}">
        <p14:creationId xmlns:p14="http://schemas.microsoft.com/office/powerpoint/2010/main" val="10599614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1268760"/>
            <a:ext cx="7632848" cy="3477875"/>
          </a:xfrm>
          <a:prstGeom prst="rect">
            <a:avLst/>
          </a:prstGeom>
        </p:spPr>
        <p:txBody>
          <a:bodyPr wrap="square">
            <a:spAutoFit/>
          </a:bodyPr>
          <a:lstStyle/>
          <a:p>
            <a:pPr algn="ctr"/>
            <a:r>
              <a:rPr lang="ru-RU" sz="4400" b="1" dirty="0" smtClean="0">
                <a:solidFill>
                  <a:schemeClr val="accent5"/>
                </a:solidFill>
              </a:rPr>
              <a:t>Примерные центры, которые должны быть созданы  в группе по образовательным областям в свете требований ФГОС</a:t>
            </a:r>
            <a:endParaRPr lang="ru-RU" sz="4400" b="1" dirty="0">
              <a:solidFill>
                <a:schemeClr val="accent5"/>
              </a:solidFill>
            </a:endParaRPr>
          </a:p>
        </p:txBody>
      </p:sp>
    </p:spTree>
    <p:extLst>
      <p:ext uri="{BB962C8B-B14F-4D97-AF65-F5344CB8AC3E}">
        <p14:creationId xmlns:p14="http://schemas.microsoft.com/office/powerpoint/2010/main" val="27154157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132856"/>
            <a:ext cx="8229600" cy="3993307"/>
          </a:xfrm>
        </p:spPr>
        <p:txBody>
          <a:bodyPr/>
          <a:lstStyle/>
          <a:p>
            <a:pPr>
              <a:buFontTx/>
              <a:buChar char="-"/>
            </a:pPr>
            <a:r>
              <a:rPr lang="ru-RU" dirty="0" smtClean="0"/>
              <a:t>Центр ПДД</a:t>
            </a:r>
          </a:p>
          <a:p>
            <a:pPr>
              <a:buFontTx/>
              <a:buChar char="-"/>
            </a:pPr>
            <a:r>
              <a:rPr lang="ru-RU" dirty="0" smtClean="0"/>
              <a:t>Центр пожарной безопасности</a:t>
            </a:r>
          </a:p>
          <a:p>
            <a:pPr>
              <a:buFontTx/>
              <a:buChar char="-"/>
            </a:pPr>
            <a:r>
              <a:rPr lang="ru-RU" dirty="0" smtClean="0"/>
              <a:t>Центр труда, уголок дежурств</a:t>
            </a:r>
          </a:p>
          <a:p>
            <a:pPr>
              <a:buFontTx/>
              <a:buChar char="-"/>
            </a:pPr>
            <a:r>
              <a:rPr lang="ru-RU" dirty="0" smtClean="0"/>
              <a:t>Центр активности (центр сюжетно-ролевых игр)</a:t>
            </a:r>
          </a:p>
          <a:p>
            <a:pPr marL="0" indent="0">
              <a:buNone/>
            </a:pPr>
            <a:endParaRPr lang="ru-RU" dirty="0"/>
          </a:p>
        </p:txBody>
      </p:sp>
      <p:sp>
        <p:nvSpPr>
          <p:cNvPr id="2" name="Заголовок 1"/>
          <p:cNvSpPr>
            <a:spLocks noGrp="1"/>
          </p:cNvSpPr>
          <p:nvPr>
            <p:ph type="title"/>
          </p:nvPr>
        </p:nvSpPr>
        <p:spPr/>
        <p:txBody>
          <a:bodyPr>
            <a:normAutofit fontScale="90000"/>
          </a:bodyPr>
          <a:lstStyle/>
          <a:p>
            <a:r>
              <a:rPr lang="ru-RU" b="1" dirty="0" smtClean="0">
                <a:solidFill>
                  <a:schemeClr val="accent5"/>
                </a:solidFill>
              </a:rPr>
              <a:t>Социально-коммуникативное развитие:</a:t>
            </a:r>
            <a:endParaRPr lang="ru-RU" b="1" dirty="0">
              <a:solidFill>
                <a:schemeClr val="accent5"/>
              </a:solidFill>
            </a:endParaRPr>
          </a:p>
        </p:txBody>
      </p:sp>
    </p:spTree>
    <p:extLst>
      <p:ext uri="{BB962C8B-B14F-4D97-AF65-F5344CB8AC3E}">
        <p14:creationId xmlns:p14="http://schemas.microsoft.com/office/powerpoint/2010/main" val="11254043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420888"/>
            <a:ext cx="8229600" cy="3705275"/>
          </a:xfrm>
        </p:spPr>
        <p:txBody>
          <a:bodyPr/>
          <a:lstStyle/>
          <a:p>
            <a:r>
              <a:rPr lang="ru-RU" dirty="0" smtClean="0"/>
              <a:t>Центр  краеведения</a:t>
            </a:r>
          </a:p>
          <a:p>
            <a:r>
              <a:rPr lang="ru-RU" dirty="0" smtClean="0"/>
              <a:t>Центр конструктивной деятельности</a:t>
            </a:r>
          </a:p>
          <a:p>
            <a:r>
              <a:rPr lang="ru-RU" dirty="0" smtClean="0"/>
              <a:t>Центр математического развития</a:t>
            </a:r>
          </a:p>
          <a:p>
            <a:r>
              <a:rPr lang="ru-RU" dirty="0" smtClean="0"/>
              <a:t>Центр экспериментирования</a:t>
            </a:r>
          </a:p>
          <a:p>
            <a:endParaRPr lang="ru-RU" dirty="0"/>
          </a:p>
        </p:txBody>
      </p:sp>
      <p:sp>
        <p:nvSpPr>
          <p:cNvPr id="2" name="Заголовок 1"/>
          <p:cNvSpPr>
            <a:spLocks noGrp="1"/>
          </p:cNvSpPr>
          <p:nvPr>
            <p:ph type="title"/>
          </p:nvPr>
        </p:nvSpPr>
        <p:spPr/>
        <p:txBody>
          <a:bodyPr/>
          <a:lstStyle/>
          <a:p>
            <a:r>
              <a:rPr lang="ru-RU" b="1" dirty="0" smtClean="0">
                <a:solidFill>
                  <a:schemeClr val="accent5"/>
                </a:solidFill>
              </a:rPr>
              <a:t>Познавательное развитие:</a:t>
            </a:r>
            <a:endParaRPr lang="ru-RU" b="1" dirty="0">
              <a:solidFill>
                <a:schemeClr val="accent5"/>
              </a:solidFill>
            </a:endParaRPr>
          </a:p>
        </p:txBody>
      </p:sp>
    </p:spTree>
    <p:extLst>
      <p:ext uri="{BB962C8B-B14F-4D97-AF65-F5344CB8AC3E}">
        <p14:creationId xmlns:p14="http://schemas.microsoft.com/office/powerpoint/2010/main" val="28581973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924944"/>
            <a:ext cx="8229600" cy="3201219"/>
          </a:xfrm>
        </p:spPr>
        <p:txBody>
          <a:bodyPr/>
          <a:lstStyle/>
          <a:p>
            <a:r>
              <a:rPr lang="ru-RU" dirty="0" smtClean="0"/>
              <a:t>Центр «Здравствуй, книжка!»</a:t>
            </a:r>
          </a:p>
          <a:p>
            <a:r>
              <a:rPr lang="ru-RU" dirty="0" smtClean="0"/>
              <a:t>Центр речевого развития  </a:t>
            </a:r>
          </a:p>
          <a:p>
            <a:r>
              <a:rPr lang="ru-RU" dirty="0" smtClean="0"/>
              <a:t>Центр «Будем говорить правильно»</a:t>
            </a:r>
          </a:p>
          <a:p>
            <a:r>
              <a:rPr lang="ru-RU" dirty="0" smtClean="0"/>
              <a:t>Логопедический уголок</a:t>
            </a:r>
          </a:p>
          <a:p>
            <a:endParaRPr lang="ru-RU" dirty="0"/>
          </a:p>
        </p:txBody>
      </p:sp>
      <p:sp>
        <p:nvSpPr>
          <p:cNvPr id="2" name="Заголовок 1"/>
          <p:cNvSpPr>
            <a:spLocks noGrp="1"/>
          </p:cNvSpPr>
          <p:nvPr>
            <p:ph type="title"/>
          </p:nvPr>
        </p:nvSpPr>
        <p:spPr/>
        <p:txBody>
          <a:bodyPr/>
          <a:lstStyle/>
          <a:p>
            <a:r>
              <a:rPr lang="ru-RU" b="1" dirty="0" smtClean="0">
                <a:solidFill>
                  <a:schemeClr val="accent5"/>
                </a:solidFill>
              </a:rPr>
              <a:t>Речевое развитие:</a:t>
            </a:r>
            <a:endParaRPr lang="ru-RU" b="1" dirty="0">
              <a:solidFill>
                <a:schemeClr val="accent5"/>
              </a:solidFill>
            </a:endParaRPr>
          </a:p>
        </p:txBody>
      </p:sp>
    </p:spTree>
    <p:extLst>
      <p:ext uri="{BB962C8B-B14F-4D97-AF65-F5344CB8AC3E}">
        <p14:creationId xmlns:p14="http://schemas.microsoft.com/office/powerpoint/2010/main" val="334922012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776</TotalTime>
  <Words>907</Words>
  <Application>Microsoft Office PowerPoint</Application>
  <PresentationFormat>Экран (4:3)</PresentationFormat>
  <Paragraphs>85</Paragraphs>
  <Slides>27</Slides>
  <Notes>13</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Волна</vt:lpstr>
      <vt:lpstr>Предметно – развивающая среда в средней группе </vt:lpstr>
      <vt:lpstr>Презентация PowerPoint</vt:lpstr>
      <vt:lpstr>РПП среда в среднем дошкольном возрасте:</vt:lpstr>
      <vt:lpstr>Развивающая предметно-пространственная среда должна быть:</vt:lpstr>
      <vt:lpstr>Презентация PowerPoint</vt:lpstr>
      <vt:lpstr>Презентация PowerPoint</vt:lpstr>
      <vt:lpstr>Социально-коммуникативное развитие:</vt:lpstr>
      <vt:lpstr>Познавательное развитие:</vt:lpstr>
      <vt:lpstr>Речевое развитие:</vt:lpstr>
      <vt:lpstr>Художественно-эстетическое развитие включает:</vt:lpstr>
      <vt:lpstr>Физическое развитие:</vt:lpstr>
      <vt:lpstr>Центр математического развития </vt:lpstr>
      <vt:lpstr>Центр природы</vt:lpstr>
      <vt:lpstr>Строительный центр</vt:lpstr>
      <vt:lpstr>Центр краеведения</vt:lpstr>
      <vt:lpstr>Центр конструирования</vt:lpstr>
      <vt:lpstr>Центр экспериментирования</vt:lpstr>
      <vt:lpstr>Цент безопасного дорожного движения</vt:lpstr>
      <vt:lpstr>Центр творчества</vt:lpstr>
      <vt:lpstr>Центр сюжетно – ролевых игр</vt:lpstr>
      <vt:lpstr>Центр книги</vt:lpstr>
      <vt:lpstr>Центр художественно – эстетического развития </vt:lpstr>
      <vt:lpstr>Центр музыки и театра</vt:lpstr>
      <vt:lpstr>Театр «Золушка»</vt:lpstr>
      <vt:lpstr>Центр музыки «До-ми-солька»</vt:lpstr>
      <vt:lpstr>Центр здоровья</vt:lpstr>
      <vt:lpstr>Центр двигательного развития</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Предметно – развивающая среда в старшей группе</dc:title>
  <dc:creator>Home</dc:creator>
  <cp:lastModifiedBy>Home</cp:lastModifiedBy>
  <cp:revision>44</cp:revision>
  <dcterms:created xsi:type="dcterms:W3CDTF">2016-02-19T03:51:00Z</dcterms:created>
  <dcterms:modified xsi:type="dcterms:W3CDTF">2018-03-26T06:47:02Z</dcterms:modified>
</cp:coreProperties>
</file>