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7" r:id="rId2"/>
    <p:sldId id="278" r:id="rId3"/>
    <p:sldId id="279" r:id="rId4"/>
    <p:sldId id="280" r:id="rId5"/>
    <p:sldId id="264" r:id="rId6"/>
    <p:sldId id="265" r:id="rId7"/>
    <p:sldId id="281" r:id="rId8"/>
    <p:sldId id="282" r:id="rId9"/>
    <p:sldId id="283" r:id="rId10"/>
    <p:sldId id="266" r:id="rId11"/>
    <p:sldId id="267" r:id="rId12"/>
    <p:sldId id="268" r:id="rId13"/>
    <p:sldId id="269" r:id="rId14"/>
    <p:sldId id="270" r:id="rId15"/>
    <p:sldId id="272" r:id="rId16"/>
    <p:sldId id="273" r:id="rId17"/>
    <p:sldId id="274" r:id="rId18"/>
    <p:sldId id="275" r:id="rId19"/>
    <p:sldId id="276" r:id="rId20"/>
    <p:sldId id="284" r:id="rId21"/>
    <p:sldId id="256" r:id="rId22"/>
    <p:sldId id="257" r:id="rId23"/>
    <p:sldId id="258" r:id="rId24"/>
    <p:sldId id="259" r:id="rId25"/>
    <p:sldId id="260" r:id="rId26"/>
    <p:sldId id="261" r:id="rId27"/>
    <p:sldId id="262" r:id="rId28"/>
    <p:sldId id="263"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52" d="100"/>
          <a:sy n="52" d="100"/>
        </p:scale>
        <p:origin x="-1042" y="-5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B4C71EC6-210F-42DE-9C53-41977AD35B3D}" type="datetimeFigureOut">
              <a:rPr lang="ru-RU" smtClean="0"/>
              <a:pPr/>
              <a:t>21.02.2018</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pPr/>
              <a:t>21.02.2018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pPr/>
              <a:t>21.02.2018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B4C71EC6-210F-42DE-9C53-41977AD35B3D}" type="datetimeFigureOut">
              <a:rPr lang="ru-RU" smtClean="0"/>
              <a:pPr/>
              <a:t>21.02.2018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B4C71EC6-210F-42DE-9C53-41977AD35B3D}" type="datetimeFigureOut">
              <a:rPr lang="ru-RU" smtClean="0"/>
              <a:pPr/>
              <a:t>21.02.2018</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B19B0651-EE4F-4900-A07F-96A6BFA9D0F0}"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2">
        <a:schemeClr val="bg1"/>
      </p:bgRef>
    </p:bg>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B4C71EC6-210F-42DE-9C53-41977AD35B3D}" type="datetimeFigureOut">
              <a:rPr lang="ru-RU" smtClean="0"/>
              <a:pPr/>
              <a:t>21.02.2018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B4C71EC6-210F-42DE-9C53-41977AD35B3D}" type="datetimeFigureOut">
              <a:rPr lang="ru-RU" smtClean="0"/>
              <a:pPr/>
              <a:t>21.02.2018</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B19B0651-EE4F-4900-A07F-96A6BFA9D0F0}"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bg>
      <p:bgRef idx="1002">
        <a:schemeClr val="bg1"/>
      </p:bgRef>
    </p:bg>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B4C71EC6-210F-42DE-9C53-41977AD35B3D}" type="datetimeFigureOut">
              <a:rPr lang="ru-RU" smtClean="0"/>
              <a:pPr/>
              <a:t>21.02.2018</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B19B0651-EE4F-4900-A07F-96A6BFA9D0F0}"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B4C71EC6-210F-42DE-9C53-41977AD35B3D}" type="datetimeFigureOut">
              <a:rPr lang="ru-RU" smtClean="0"/>
              <a:pPr/>
              <a:t>21.02.2018</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3">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B4C71EC6-210F-42DE-9C53-41977AD35B3D}" type="datetimeFigureOut">
              <a:rPr lang="ru-RU" smtClean="0"/>
              <a:pPr/>
              <a:t>21.02.2018</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B19B0651-EE4F-4900-A07F-96A6BFA9D0F0}"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B4C71EC6-210F-42DE-9C53-41977AD35B3D}" type="datetimeFigureOut">
              <a:rPr lang="ru-RU" smtClean="0"/>
              <a:pPr/>
              <a:t>21.02.2018</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B19B0651-EE4F-4900-A07F-96A6BFA9D0F0}"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B4C71EC6-210F-42DE-9C53-41977AD35B3D}" type="datetimeFigureOut">
              <a:rPr lang="ru-RU" smtClean="0"/>
              <a:pPr/>
              <a:t>21.02.2018</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gif"/><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gif"/><Relationship Id="rId1" Type="http://schemas.openxmlformats.org/officeDocument/2006/relationships/slideLayout" Target="../slideLayouts/slideLayout5.xml"/><Relationship Id="rId4" Type="http://schemas.openxmlformats.org/officeDocument/2006/relationships/image" Target="../media/image9.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67544" y="1484784"/>
            <a:ext cx="8219256" cy="3600401"/>
          </a:xfrm>
        </p:spPr>
        <p:txBody>
          <a:bodyPr>
            <a:noAutofit/>
          </a:bodyPr>
          <a:lstStyle/>
          <a:p>
            <a:pPr algn="ctr">
              <a:buNone/>
            </a:pPr>
            <a:r>
              <a:rPr lang="ru-RU" sz="3600" dirty="0" smtClean="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   </a:t>
            </a:r>
          </a:p>
          <a:p>
            <a:pPr algn="ctr">
              <a:buNone/>
            </a:pPr>
            <a:r>
              <a:rPr lang="ru-RU" sz="3600" b="1" dirty="0" smtClean="0">
                <a:solidFill>
                  <a:srgbClr val="0070C0"/>
                </a:solidFill>
                <a:effectLst>
                  <a:outerShdw blurRad="38100" dist="38100" dir="2700000" algn="tl">
                    <a:srgbClr val="000000">
                      <a:alpha val="43137"/>
                    </a:srgbClr>
                  </a:outerShdw>
                </a:effectLst>
                <a:latin typeface="Times New Roman" pitchFamily="18" charset="0"/>
                <a:cs typeface="Times New Roman" pitchFamily="18" charset="0"/>
              </a:rPr>
              <a:t>«Речевое развитие дошкольников: проблемы, пути и решения»  (Комплексный подход к организации работы по развитию речи ребенка-дошкольника в условиях ДОУ)</a:t>
            </a:r>
            <a:endParaRPr lang="ru-RU" sz="3600" dirty="0" smtClean="0">
              <a:solidFill>
                <a:srgbClr val="0070C0"/>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ru-RU" sz="3600" dirty="0">
              <a:solidFill>
                <a:srgbClr val="0070C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Заголовок 2"/>
          <p:cNvSpPr>
            <a:spLocks noGrp="1"/>
          </p:cNvSpPr>
          <p:nvPr>
            <p:ph type="title"/>
          </p:nvPr>
        </p:nvSpPr>
        <p:spPr>
          <a:xfrm>
            <a:off x="457200" y="274638"/>
            <a:ext cx="8229600" cy="634082"/>
          </a:xfrm>
        </p:spPr>
        <p:txBody>
          <a:bodyPr>
            <a:normAutofit/>
          </a:bodyPr>
          <a:lstStyle/>
          <a:p>
            <a:pPr algn="ctr"/>
            <a:r>
              <a:rPr lang="ru-RU" sz="3200" dirty="0" smtClean="0">
                <a:latin typeface="Times New Roman" pitchFamily="18" charset="0"/>
                <a:cs typeface="Times New Roman" pitchFamily="18" charset="0"/>
              </a:rPr>
              <a:t>Педагогический совет № </a:t>
            </a:r>
            <a:endParaRPr lang="ru-RU" sz="3200" dirty="0">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755576" y="1916832"/>
            <a:ext cx="7776864" cy="4018451"/>
          </a:xfrm>
        </p:spPr>
        <p:txBody>
          <a:bodyPr>
            <a:normAutofit/>
          </a:bodyPr>
          <a:lstStyle/>
          <a:p>
            <a:pPr algn="just"/>
            <a:r>
              <a:rPr lang="ru-RU" sz="2800" b="1" i="1" dirty="0" smtClean="0">
                <a:latin typeface="Times New Roman" pitchFamily="18" charset="0"/>
                <a:cs typeface="Times New Roman" pitchFamily="18" charset="0"/>
              </a:rPr>
              <a:t>обогащение, расширение и активизация словарного запаса; </a:t>
            </a:r>
          </a:p>
          <a:p>
            <a:pPr algn="just"/>
            <a:r>
              <a:rPr lang="ru-RU" sz="2800" b="1" i="1" dirty="0" smtClean="0">
                <a:latin typeface="Times New Roman" pitchFamily="18" charset="0"/>
                <a:cs typeface="Times New Roman" pitchFamily="18" charset="0"/>
              </a:rPr>
              <a:t>развитие связной речи; </a:t>
            </a:r>
          </a:p>
          <a:p>
            <a:pPr algn="just"/>
            <a:r>
              <a:rPr lang="ru-RU" sz="2800" b="1" i="1" dirty="0" smtClean="0">
                <a:latin typeface="Times New Roman" pitchFamily="18" charset="0"/>
                <a:cs typeface="Times New Roman" pitchFamily="18" charset="0"/>
              </a:rPr>
              <a:t>формирование навыков образования и употребления грамматических форм; </a:t>
            </a:r>
          </a:p>
          <a:p>
            <a:pPr algn="just"/>
            <a:r>
              <a:rPr lang="ru-RU" sz="2800" b="1" i="1" dirty="0" smtClean="0">
                <a:latin typeface="Times New Roman" pitchFamily="18" charset="0"/>
                <a:cs typeface="Times New Roman" pitchFamily="18" charset="0"/>
              </a:rPr>
              <a:t>формирование звуковой культуры речи; развитие образной речи</a:t>
            </a:r>
            <a:endParaRPr lang="ru-RU" sz="2800" i="1" dirty="0">
              <a:latin typeface="Times New Roman" pitchFamily="18" charset="0"/>
              <a:cs typeface="Times New Roman" pitchFamily="18" charset="0"/>
            </a:endParaRPr>
          </a:p>
        </p:txBody>
      </p:sp>
      <p:sp>
        <p:nvSpPr>
          <p:cNvPr id="3" name="Заголовок 2"/>
          <p:cNvSpPr>
            <a:spLocks noGrp="1"/>
          </p:cNvSpPr>
          <p:nvPr>
            <p:ph type="title"/>
          </p:nvPr>
        </p:nvSpPr>
        <p:spPr>
          <a:xfrm>
            <a:off x="467544" y="404664"/>
            <a:ext cx="8229600" cy="1143000"/>
          </a:xfrm>
        </p:spPr>
        <p:txBody>
          <a:bodyPr>
            <a:normAutofit fontScale="90000"/>
          </a:bodyPr>
          <a:lstStyle/>
          <a:p>
            <a:pPr algn="ctr"/>
            <a:r>
              <a:rPr lang="ru-RU" dirty="0" smtClean="0">
                <a:latin typeface="Times New Roman" pitchFamily="18" charset="0"/>
                <a:cs typeface="Times New Roman" pitchFamily="18" charset="0"/>
              </a:rPr>
              <a:t>Задачи развития речи у детей дошкольного возраста</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57200" y="274638"/>
            <a:ext cx="8229600" cy="4594522"/>
          </a:xfrm>
        </p:spPr>
        <p:txBody>
          <a:bodyPr>
            <a:normAutofit/>
          </a:bodyPr>
          <a:lstStyle/>
          <a:p>
            <a:pPr algn="ctr"/>
            <a:r>
              <a:rPr lang="ru-RU" sz="3200" i="1" dirty="0" smtClean="0">
                <a:latin typeface="Times New Roman" pitchFamily="18" charset="0"/>
                <a:cs typeface="Times New Roman" pitchFamily="18" charset="0"/>
              </a:rPr>
              <a:t>Развитие речи – </a:t>
            </a:r>
            <a:br>
              <a:rPr lang="ru-RU" sz="3200" i="1" dirty="0" smtClean="0">
                <a:latin typeface="Times New Roman" pitchFamily="18" charset="0"/>
                <a:cs typeface="Times New Roman" pitchFamily="18" charset="0"/>
              </a:rPr>
            </a:br>
            <a:r>
              <a:rPr lang="ru-RU" sz="3200" i="1" dirty="0" smtClean="0">
                <a:latin typeface="Times New Roman" pitchFamily="18" charset="0"/>
                <a:cs typeface="Times New Roman" pitchFamily="18" charset="0"/>
              </a:rPr>
              <a:t>это творческий процесс, который формируется в результате восприятия речи взрослого, собственной речевой активности и элементарного осознания явлений языка и речи</a:t>
            </a:r>
            <a:r>
              <a:rPr lang="ru-RU" sz="3200" dirty="0" smtClean="0">
                <a:latin typeface="Times New Roman" pitchFamily="18" charset="0"/>
                <a:cs typeface="Times New Roman" pitchFamily="18" charset="0"/>
              </a:rPr>
              <a:t/>
            </a:r>
            <a:br>
              <a:rPr lang="ru-RU" sz="3200" dirty="0" smtClean="0">
                <a:latin typeface="Times New Roman" pitchFamily="18" charset="0"/>
                <a:cs typeface="Times New Roman" pitchFamily="18" charset="0"/>
              </a:rPr>
            </a:br>
            <a:endParaRPr lang="ru-RU"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ctr">
              <a:buNone/>
            </a:pPr>
            <a:r>
              <a:rPr lang="ru-RU" b="1" i="1" dirty="0" smtClean="0">
                <a:latin typeface="Times New Roman" pitchFamily="18" charset="0"/>
                <a:cs typeface="Times New Roman" pitchFamily="18" charset="0"/>
              </a:rPr>
              <a:t>    Текст, который начинается с общего тезиса, определяющего и называющего предмет или объект; затем идёт перечисление признаков, свойств, качеств, действий; завершает описание итоговая фраза, дающая оценку предмету или показывающая отношение к нему</a:t>
            </a:r>
            <a:endParaRPr lang="ru-RU" dirty="0">
              <a:latin typeface="Times New Roman" pitchFamily="18" charset="0"/>
              <a:cs typeface="Times New Roman" pitchFamily="18" charset="0"/>
            </a:endParaRPr>
          </a:p>
        </p:txBody>
      </p:sp>
      <p:sp>
        <p:nvSpPr>
          <p:cNvPr id="3" name="Заголовок 2"/>
          <p:cNvSpPr>
            <a:spLocks noGrp="1"/>
          </p:cNvSpPr>
          <p:nvPr>
            <p:ph type="title"/>
          </p:nvPr>
        </p:nvSpPr>
        <p:spPr/>
        <p:txBody>
          <a:bodyPr>
            <a:normAutofit/>
          </a:bodyPr>
          <a:lstStyle/>
          <a:p>
            <a:pPr algn="ctr"/>
            <a:r>
              <a:rPr lang="ru-RU" sz="4000" dirty="0" smtClean="0">
                <a:latin typeface="Times New Roman" pitchFamily="18" charset="0"/>
                <a:cs typeface="Times New Roman" pitchFamily="18" charset="0"/>
              </a:rPr>
              <a:t>Рассказ-описание</a:t>
            </a:r>
            <a:endParaRPr lang="ru-RU" sz="4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ctr">
              <a:buNone/>
            </a:pPr>
            <a:r>
              <a:rPr lang="ru-RU" b="1" i="1" dirty="0" smtClean="0">
                <a:latin typeface="Times New Roman" pitchFamily="18" charset="0"/>
                <a:cs typeface="Times New Roman" pitchFamily="18" charset="0"/>
              </a:rPr>
              <a:t>Рассказ, сюжет которого развёртывается во времени</a:t>
            </a:r>
            <a:endParaRPr lang="ru-RU" dirty="0">
              <a:latin typeface="Times New Roman" pitchFamily="18" charset="0"/>
              <a:cs typeface="Times New Roman" pitchFamily="18" charset="0"/>
            </a:endParaRPr>
          </a:p>
        </p:txBody>
      </p:sp>
      <p:sp>
        <p:nvSpPr>
          <p:cNvPr id="3" name="Заголовок 2"/>
          <p:cNvSpPr>
            <a:spLocks noGrp="1"/>
          </p:cNvSpPr>
          <p:nvPr>
            <p:ph type="title"/>
          </p:nvPr>
        </p:nvSpPr>
        <p:spPr/>
        <p:txBody>
          <a:bodyPr>
            <a:normAutofit/>
          </a:bodyPr>
          <a:lstStyle/>
          <a:p>
            <a:pPr algn="ctr"/>
            <a:r>
              <a:rPr lang="ru-RU" sz="4000" dirty="0" smtClean="0">
                <a:latin typeface="Times New Roman" pitchFamily="18" charset="0"/>
                <a:cs typeface="Times New Roman" pitchFamily="18" charset="0"/>
              </a:rPr>
              <a:t>Рассказ-повествование</a:t>
            </a:r>
            <a:endParaRPr lang="ru-RU" sz="4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481328"/>
            <a:ext cx="4330824" cy="4525963"/>
          </a:xfrm>
        </p:spPr>
        <p:txBody>
          <a:bodyPr>
            <a:normAutofit/>
          </a:bodyPr>
          <a:lstStyle/>
          <a:p>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кашечрохав</a:t>
            </a:r>
            <a:r>
              <a:rPr lang="ru-RU" sz="2800" dirty="0" smtClean="0">
                <a:latin typeface="Times New Roman" pitchFamily="18" charset="0"/>
                <a:cs typeface="Times New Roman" pitchFamily="18" charset="0"/>
              </a:rPr>
              <a:t>  </a:t>
            </a:r>
          </a:p>
          <a:p>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боклоко</a:t>
            </a:r>
            <a:r>
              <a:rPr lang="ru-RU" sz="2800" dirty="0" smtClean="0">
                <a:latin typeface="Times New Roman" pitchFamily="18" charset="0"/>
                <a:cs typeface="Times New Roman" pitchFamily="18" charset="0"/>
              </a:rPr>
              <a:t>          </a:t>
            </a:r>
          </a:p>
          <a:p>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зоркомо</a:t>
            </a:r>
            <a:r>
              <a:rPr lang="ru-RU" sz="2800" dirty="0" smtClean="0">
                <a:latin typeface="Times New Roman" pitchFamily="18" charset="0"/>
                <a:cs typeface="Times New Roman" pitchFamily="18" charset="0"/>
              </a:rPr>
              <a:t>          </a:t>
            </a:r>
          </a:p>
          <a:p>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очвокамйюд</a:t>
            </a:r>
            <a:endParaRPr lang="ru-RU" sz="2800" dirty="0" smtClean="0">
              <a:latin typeface="Times New Roman" pitchFamily="18" charset="0"/>
              <a:cs typeface="Times New Roman" pitchFamily="18" charset="0"/>
            </a:endParaRPr>
          </a:p>
          <a:p>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дыродйом</a:t>
            </a:r>
            <a:r>
              <a:rPr lang="ru-RU" sz="2800" dirty="0" smtClean="0">
                <a:latin typeface="Times New Roman" pitchFamily="18" charset="0"/>
                <a:cs typeface="Times New Roman" pitchFamily="18" charset="0"/>
              </a:rPr>
              <a:t>              </a:t>
            </a:r>
          </a:p>
          <a:p>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гукароснеч</a:t>
            </a:r>
            <a:r>
              <a:rPr lang="ru-RU" sz="2800" dirty="0" smtClean="0">
                <a:latin typeface="Times New Roman" pitchFamily="18" charset="0"/>
                <a:cs typeface="Times New Roman" pitchFamily="18" charset="0"/>
              </a:rPr>
              <a:t>    </a:t>
            </a:r>
          </a:p>
          <a:p>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комерет</a:t>
            </a:r>
            <a:r>
              <a:rPr lang="ru-RU" sz="2800" dirty="0" smtClean="0">
                <a:latin typeface="Times New Roman" pitchFamily="18" charset="0"/>
                <a:cs typeface="Times New Roman" pitchFamily="18" charset="0"/>
              </a:rPr>
              <a:t>          </a:t>
            </a:r>
          </a:p>
          <a:p>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щеинакатар</a:t>
            </a:r>
            <a:r>
              <a:rPr lang="ru-RU" sz="2800" dirty="0" smtClean="0">
                <a:latin typeface="Times New Roman" pitchFamily="18" charset="0"/>
                <a:cs typeface="Times New Roman" pitchFamily="18" charset="0"/>
              </a:rPr>
              <a:t>     </a:t>
            </a:r>
          </a:p>
          <a:p>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рожахико</a:t>
            </a:r>
            <a:r>
              <a:rPr lang="ru-RU" sz="2800" dirty="0" smtClean="0">
                <a:latin typeface="Times New Roman" pitchFamily="18" charset="0"/>
                <a:cs typeface="Times New Roman" pitchFamily="18" charset="0"/>
              </a:rPr>
              <a:t>  </a:t>
            </a:r>
          </a:p>
          <a:p>
            <a:endParaRPr lang="ru-RU" sz="28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normAutofit/>
          </a:bodyPr>
          <a:lstStyle/>
          <a:p>
            <a:pPr algn="ctr"/>
            <a:r>
              <a:rPr lang="ru-RU" sz="4000" dirty="0" smtClean="0">
                <a:latin typeface="Times New Roman" pitchFamily="18" charset="0"/>
                <a:cs typeface="Times New Roman" pitchFamily="18" charset="0"/>
              </a:rPr>
              <a:t>«Расшифруй сказку»</a:t>
            </a:r>
            <a:endParaRPr lang="ru-RU" sz="4000" dirty="0">
              <a:latin typeface="Times New Roman" pitchFamily="18" charset="0"/>
              <a:cs typeface="Times New Roman" pitchFamily="18" charset="0"/>
            </a:endParaRPr>
          </a:p>
        </p:txBody>
      </p:sp>
      <p:sp>
        <p:nvSpPr>
          <p:cNvPr id="4" name="Содержимое 1"/>
          <p:cNvSpPr txBox="1">
            <a:spLocks/>
          </p:cNvSpPr>
          <p:nvPr/>
        </p:nvSpPr>
        <p:spPr>
          <a:xfrm>
            <a:off x="5076056" y="1484784"/>
            <a:ext cx="3826768" cy="4525963"/>
          </a:xfrm>
          <a:prstGeom prst="rect">
            <a:avLst/>
          </a:prstGeom>
        </p:spPr>
        <p:txBody>
          <a:bodyPr vert="horz">
            <a:normAutofit/>
          </a:bodyPr>
          <a:lstStyle/>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ru-RU" sz="28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a:t>
            </a:r>
            <a:r>
              <a:rPr kumimoji="0" lang="ru-RU" sz="2800" b="0" i="0" u="none" strike="noStrike" kern="1200" cap="none" spc="0" normalizeH="0" baseline="0" noProof="0" dirty="0" err="1" smtClean="0">
                <a:ln>
                  <a:noFill/>
                </a:ln>
                <a:solidFill>
                  <a:schemeClr val="tx1"/>
                </a:solidFill>
                <a:effectLst/>
                <a:uLnTx/>
                <a:uFillTx/>
                <a:latin typeface="Times New Roman" pitchFamily="18" charset="0"/>
                <a:cs typeface="Times New Roman" pitchFamily="18" charset="0"/>
              </a:rPr>
              <a:t>Хаврошечка</a:t>
            </a:r>
            <a:r>
              <a:rPr kumimoji="0" lang="ru-RU" sz="28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ru-RU" sz="28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«Колобок»</a:t>
            </a:r>
            <a:r>
              <a:rPr kumimoji="0" lang="ru-RU" sz="2800" b="1"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t>
            </a:r>
            <a:endParaRPr kumimoji="0" lang="ru-RU" sz="28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ru-RU" sz="28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a:t>
            </a:r>
            <a:r>
              <a:rPr kumimoji="0" lang="ru-RU" sz="2800" b="0" i="0" u="none" strike="noStrike" kern="1200" cap="none" spc="0" normalizeH="0" baseline="0" noProof="0" dirty="0" err="1" smtClean="0">
                <a:ln>
                  <a:noFill/>
                </a:ln>
                <a:solidFill>
                  <a:schemeClr val="tx1"/>
                </a:solidFill>
                <a:effectLst/>
                <a:uLnTx/>
                <a:uFillTx/>
                <a:latin typeface="Times New Roman" pitchFamily="18" charset="0"/>
                <a:cs typeface="Times New Roman" pitchFamily="18" charset="0"/>
              </a:rPr>
              <a:t>Морозко</a:t>
            </a:r>
            <a:r>
              <a:rPr kumimoji="0" lang="ru-RU" sz="28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ru-RU" sz="28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a:t>
            </a:r>
            <a:r>
              <a:rPr kumimoji="0" lang="ru-RU" sz="2800" b="0" i="0" u="none" strike="noStrike" kern="1200" cap="none" spc="0" normalizeH="0" baseline="0" noProof="0" dirty="0" err="1" smtClean="0">
                <a:ln>
                  <a:noFill/>
                </a:ln>
                <a:solidFill>
                  <a:schemeClr val="tx1"/>
                </a:solidFill>
                <a:effectLst/>
                <a:uLnTx/>
                <a:uFillTx/>
                <a:latin typeface="Times New Roman" pitchFamily="18" charset="0"/>
                <a:cs typeface="Times New Roman" pitchFamily="18" charset="0"/>
              </a:rPr>
              <a:t>Дюймовочка</a:t>
            </a:r>
            <a:r>
              <a:rPr kumimoji="0" lang="ru-RU" sz="28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ru-RU" sz="28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a:t>
            </a:r>
            <a:r>
              <a:rPr kumimoji="0" lang="ru-RU" sz="2800" b="0" i="0" u="none" strike="noStrike" kern="1200" cap="none" spc="0" normalizeH="0" baseline="0" noProof="0" dirty="0" err="1" smtClean="0">
                <a:ln>
                  <a:noFill/>
                </a:ln>
                <a:solidFill>
                  <a:schemeClr val="tx1"/>
                </a:solidFill>
                <a:effectLst/>
                <a:uLnTx/>
                <a:uFillTx/>
                <a:latin typeface="Times New Roman" pitchFamily="18" charset="0"/>
                <a:cs typeface="Times New Roman" pitchFamily="18" charset="0"/>
              </a:rPr>
              <a:t>Мойдодыр</a:t>
            </a:r>
            <a:r>
              <a:rPr kumimoji="0" lang="ru-RU" sz="28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t>
            </a:r>
            <a:endParaRPr lang="ru-RU" sz="2800" dirty="0" smtClean="0">
              <a:latin typeface="Times New Roman" pitchFamily="18" charset="0"/>
              <a:cs typeface="Times New Roman" pitchFamily="18" charset="0"/>
            </a:endParaRP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ru-RU" sz="28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«Снегурочка»</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ru-RU" sz="28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«Теремок»</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ru-RU" sz="28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a:t>
            </a:r>
            <a:r>
              <a:rPr kumimoji="0" lang="ru-RU" sz="2800" b="0" i="0" u="none" strike="noStrike" kern="1200" cap="none" spc="0" normalizeH="0" baseline="0" noProof="0" dirty="0" err="1" smtClean="0">
                <a:ln>
                  <a:noFill/>
                </a:ln>
                <a:solidFill>
                  <a:schemeClr val="tx1"/>
                </a:solidFill>
                <a:effectLst/>
                <a:uLnTx/>
                <a:uFillTx/>
                <a:latin typeface="Times New Roman" pitchFamily="18" charset="0"/>
                <a:cs typeface="Times New Roman" pitchFamily="18" charset="0"/>
              </a:rPr>
              <a:t>Тараканище</a:t>
            </a:r>
            <a:r>
              <a:rPr kumimoji="0" lang="ru-RU" sz="28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r>
              <a:rPr kumimoji="0" lang="ru-RU" sz="28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  «</a:t>
            </a:r>
            <a:r>
              <a:rPr kumimoji="0" lang="ru-RU" sz="2800" b="0" i="0" u="none" strike="noStrike" kern="1200" cap="none" spc="0" normalizeH="0" baseline="0" noProof="0" dirty="0" err="1" smtClean="0">
                <a:ln>
                  <a:noFill/>
                </a:ln>
                <a:solidFill>
                  <a:schemeClr val="tx1"/>
                </a:solidFill>
                <a:effectLst/>
                <a:uLnTx/>
                <a:uFillTx/>
                <a:latin typeface="Times New Roman" pitchFamily="18" charset="0"/>
                <a:cs typeface="Times New Roman" pitchFamily="18" charset="0"/>
              </a:rPr>
              <a:t>Жихорка</a:t>
            </a:r>
            <a:r>
              <a:rPr kumimoji="0" lang="ru-RU" sz="2800" b="0" i="0" u="none" strike="noStrike" kern="1200" cap="none" spc="0" normalizeH="0" baseline="0" noProof="0" dirty="0" smtClean="0">
                <a:ln>
                  <a:noFill/>
                </a:ln>
                <a:solidFill>
                  <a:schemeClr val="tx1"/>
                </a:solidFill>
                <a:effectLst/>
                <a:uLnTx/>
                <a:uFillTx/>
                <a:latin typeface="Times New Roman" pitchFamily="18" charset="0"/>
                <a:cs typeface="Times New Roman" pitchFamily="18" charset="0"/>
              </a:rPr>
              <a:t>»</a:t>
            </a:r>
          </a:p>
          <a:p>
            <a:pPr marL="365760" marR="0" lvl="0" indent="-256032" algn="l" defTabSz="914400" rtl="0" eaLnBrk="1" fontAlgn="auto" latinLnBrk="0" hangingPunct="1">
              <a:lnSpc>
                <a:spcPct val="100000"/>
              </a:lnSpc>
              <a:spcBef>
                <a:spcPts val="400"/>
              </a:spcBef>
              <a:spcAft>
                <a:spcPts val="0"/>
              </a:spcAft>
              <a:buClr>
                <a:schemeClr val="accent1"/>
              </a:buClr>
              <a:buSzPct val="68000"/>
              <a:buFont typeface="Wingdings 3"/>
              <a:buChar char=""/>
              <a:tabLst/>
              <a:defRPr/>
            </a:pPr>
            <a:endParaRPr kumimoji="0" lang="ru-RU" sz="2800" b="0" i="0" u="none" strike="noStrike" kern="1200" cap="none" spc="0" normalizeH="0" baseline="0" noProof="0" dirty="0">
              <a:ln>
                <a:noFill/>
              </a:ln>
              <a:solidFill>
                <a:schemeClr val="tx1"/>
              </a:solidFill>
              <a:effectLst/>
              <a:uLnTx/>
              <a:uFillTx/>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Текст 2"/>
          <p:cNvSpPr>
            <a:spLocks noGrp="1"/>
          </p:cNvSpPr>
          <p:nvPr>
            <p:ph type="body" idx="1"/>
          </p:nvPr>
        </p:nvSpPr>
        <p:spPr>
          <a:xfrm>
            <a:off x="0" y="2708920"/>
            <a:ext cx="9144000" cy="401960"/>
          </a:xfrm>
        </p:spPr>
        <p:txBody>
          <a:bodyPr>
            <a:normAutofit fontScale="92500" lnSpcReduction="10000"/>
          </a:bodyPr>
          <a:lstStyle/>
          <a:p>
            <a:endParaRPr lang="ru-RU" dirty="0"/>
          </a:p>
        </p:txBody>
      </p:sp>
      <p:sp>
        <p:nvSpPr>
          <p:cNvPr id="4" name="Текст 3"/>
          <p:cNvSpPr>
            <a:spLocks noGrp="1"/>
          </p:cNvSpPr>
          <p:nvPr>
            <p:ph type="body" sz="half" idx="3"/>
          </p:nvPr>
        </p:nvSpPr>
        <p:spPr>
          <a:xfrm>
            <a:off x="0" y="6096000"/>
            <a:ext cx="9144000" cy="762000"/>
          </a:xfrm>
        </p:spPr>
        <p:txBody>
          <a:bodyPr/>
          <a:lstStyle/>
          <a:p>
            <a:endParaRPr lang="ru-RU" dirty="0"/>
          </a:p>
        </p:txBody>
      </p:sp>
      <p:sp>
        <p:nvSpPr>
          <p:cNvPr id="5" name="Содержимое 4"/>
          <p:cNvSpPr>
            <a:spLocks noGrp="1"/>
          </p:cNvSpPr>
          <p:nvPr>
            <p:ph sz="quarter" idx="2"/>
          </p:nvPr>
        </p:nvSpPr>
        <p:spPr>
          <a:xfrm>
            <a:off x="3347864" y="260648"/>
            <a:ext cx="5328592" cy="1768682"/>
          </a:xfrm>
        </p:spPr>
        <p:txBody>
          <a:bodyPr>
            <a:noAutofit/>
          </a:bodyPr>
          <a:lstStyle/>
          <a:p>
            <a:pPr lvl="0">
              <a:buNone/>
            </a:pPr>
            <a:r>
              <a:rPr lang="ru-RU" sz="2800" dirty="0" smtClean="0">
                <a:latin typeface="Times New Roman" pitchFamily="18" charset="0"/>
                <a:cs typeface="Times New Roman" pitchFamily="18" charset="0"/>
              </a:rPr>
              <a:t>Карл у Клары украл кораллы,</a:t>
            </a:r>
          </a:p>
          <a:p>
            <a:pPr lvl="0">
              <a:buNone/>
            </a:pPr>
            <a:r>
              <a:rPr lang="ru-RU" sz="2800" dirty="0" smtClean="0">
                <a:latin typeface="Times New Roman" pitchFamily="18" charset="0"/>
                <a:cs typeface="Times New Roman" pitchFamily="18" charset="0"/>
              </a:rPr>
              <a:t>А Клара у Карла украла кларнет.</a:t>
            </a:r>
          </a:p>
          <a:p>
            <a:pPr>
              <a:buNone/>
            </a:pPr>
            <a:r>
              <a:rPr lang="ru-RU" sz="2800" dirty="0" smtClean="0">
                <a:latin typeface="Times New Roman" pitchFamily="18" charset="0"/>
                <a:cs typeface="Times New Roman" pitchFamily="18" charset="0"/>
              </a:rPr>
              <a:t>Королева Клара сильно карала</a:t>
            </a:r>
          </a:p>
          <a:p>
            <a:pPr>
              <a:buNone/>
            </a:pPr>
            <a:r>
              <a:rPr lang="ru-RU" sz="2800" dirty="0" smtClean="0">
                <a:latin typeface="Times New Roman" pitchFamily="18" charset="0"/>
                <a:cs typeface="Times New Roman" pitchFamily="18" charset="0"/>
              </a:rPr>
              <a:t>Карла за кражу кораллов!</a:t>
            </a:r>
          </a:p>
          <a:p>
            <a:pPr>
              <a:buNone/>
            </a:pPr>
            <a:endParaRPr lang="ru-RU" sz="2800" dirty="0" smtClean="0">
              <a:latin typeface="Times New Roman" pitchFamily="18" charset="0"/>
              <a:cs typeface="Times New Roman" pitchFamily="18" charset="0"/>
            </a:endParaRPr>
          </a:p>
          <a:p>
            <a:endParaRPr lang="ru-RU" sz="2800" dirty="0">
              <a:latin typeface="Times New Roman" pitchFamily="18" charset="0"/>
              <a:cs typeface="Times New Roman" pitchFamily="18" charset="0"/>
            </a:endParaRPr>
          </a:p>
        </p:txBody>
      </p:sp>
      <p:sp>
        <p:nvSpPr>
          <p:cNvPr id="6" name="Содержимое 5"/>
          <p:cNvSpPr>
            <a:spLocks noGrp="1"/>
          </p:cNvSpPr>
          <p:nvPr>
            <p:ph sz="quarter" idx="4"/>
          </p:nvPr>
        </p:nvSpPr>
        <p:spPr>
          <a:xfrm>
            <a:off x="395536" y="3501008"/>
            <a:ext cx="7776864" cy="1885049"/>
          </a:xfrm>
        </p:spPr>
        <p:txBody>
          <a:bodyPr>
            <a:normAutofit/>
          </a:bodyPr>
          <a:lstStyle/>
          <a:p>
            <a:pPr lvl="0">
              <a:buNone/>
            </a:pPr>
            <a:r>
              <a:rPr lang="ru-RU" sz="2800" dirty="0" smtClean="0">
                <a:latin typeface="Times New Roman" pitchFamily="18" charset="0"/>
                <a:cs typeface="Times New Roman" pitchFamily="18" charset="0"/>
              </a:rPr>
              <a:t>Корабли лавировали, лавировали </a:t>
            </a:r>
          </a:p>
          <a:p>
            <a:pPr>
              <a:buNone/>
            </a:pPr>
            <a:r>
              <a:rPr lang="ru-RU" sz="2800" dirty="0" smtClean="0">
                <a:latin typeface="Times New Roman" pitchFamily="18" charset="0"/>
                <a:cs typeface="Times New Roman" pitchFamily="18" charset="0"/>
              </a:rPr>
              <a:t>Да не </a:t>
            </a:r>
            <a:r>
              <a:rPr lang="ru-RU" sz="2800" dirty="0" err="1" smtClean="0">
                <a:latin typeface="Times New Roman" pitchFamily="18" charset="0"/>
                <a:cs typeface="Times New Roman" pitchFamily="18" charset="0"/>
              </a:rPr>
              <a:t>выловировали</a:t>
            </a:r>
            <a:r>
              <a:rPr lang="ru-RU" sz="2800" dirty="0" smtClean="0">
                <a:latin typeface="Times New Roman" pitchFamily="18" charset="0"/>
                <a:cs typeface="Times New Roman" pitchFamily="18" charset="0"/>
              </a:rPr>
              <a:t>, </a:t>
            </a:r>
          </a:p>
          <a:p>
            <a:pPr>
              <a:buNone/>
            </a:pPr>
            <a:r>
              <a:rPr lang="ru-RU" sz="2800" dirty="0" smtClean="0">
                <a:latin typeface="Times New Roman" pitchFamily="18" charset="0"/>
                <a:cs typeface="Times New Roman" pitchFamily="18" charset="0"/>
              </a:rPr>
              <a:t>Ведь не веровали в вероятность вылавировать. </a:t>
            </a:r>
          </a:p>
          <a:p>
            <a:pPr>
              <a:buNone/>
            </a:pPr>
            <a:r>
              <a:rPr lang="ru-RU" sz="2800" dirty="0" smtClean="0">
                <a:latin typeface="Times New Roman" pitchFamily="18" charset="0"/>
                <a:cs typeface="Times New Roman" pitchFamily="18" charset="0"/>
              </a:rPr>
              <a:t>Вот маловеры: веровали бы - вылавировали бы.</a:t>
            </a:r>
          </a:p>
          <a:p>
            <a:pPr>
              <a:buNone/>
            </a:pP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lgn="ctr"/>
            <a:r>
              <a:rPr lang="ru-RU" sz="3100" dirty="0" smtClean="0"/>
              <a:t>Картинки, на которых можно выделить субъект и выполняемое им действие</a:t>
            </a:r>
            <a:br>
              <a:rPr lang="ru-RU" sz="3100" dirty="0" smtClean="0"/>
            </a:br>
            <a:endParaRPr lang="ru-RU" dirty="0"/>
          </a:p>
        </p:txBody>
      </p:sp>
      <p:sp>
        <p:nvSpPr>
          <p:cNvPr id="3" name="Текст 2"/>
          <p:cNvSpPr>
            <a:spLocks noGrp="1"/>
          </p:cNvSpPr>
          <p:nvPr>
            <p:ph type="body" idx="1"/>
          </p:nvPr>
        </p:nvSpPr>
        <p:spPr>
          <a:xfrm>
            <a:off x="457200" y="5410200"/>
            <a:ext cx="4040188" cy="1043136"/>
          </a:xfrm>
        </p:spPr>
        <p:txBody>
          <a:bodyPr>
            <a:normAutofit/>
          </a:bodyPr>
          <a:lstStyle/>
          <a:p>
            <a:pPr lvl="0" algn="ctr"/>
            <a:r>
              <a:rPr lang="ru-RU" sz="1800" dirty="0" smtClean="0"/>
              <a:t>субъект – действие (выраженное непереходным глаголом)</a:t>
            </a:r>
          </a:p>
        </p:txBody>
      </p:sp>
      <p:sp>
        <p:nvSpPr>
          <p:cNvPr id="4" name="Текст 3"/>
          <p:cNvSpPr>
            <a:spLocks noGrp="1"/>
          </p:cNvSpPr>
          <p:nvPr>
            <p:ph type="body" sz="half" idx="3"/>
          </p:nvPr>
        </p:nvSpPr>
        <p:spPr>
          <a:xfrm>
            <a:off x="4645026" y="5410200"/>
            <a:ext cx="4041775" cy="1043136"/>
          </a:xfrm>
        </p:spPr>
        <p:txBody>
          <a:bodyPr>
            <a:normAutofit fontScale="77500" lnSpcReduction="20000"/>
          </a:bodyPr>
          <a:lstStyle/>
          <a:p>
            <a:pPr algn="ctr"/>
            <a:r>
              <a:rPr lang="ru-RU" dirty="0" smtClean="0"/>
              <a:t>субъект – действие (выраженное </a:t>
            </a:r>
            <a:r>
              <a:rPr lang="ru-RU" dirty="0" err="1" smtClean="0"/>
              <a:t>нерасчленяемой</a:t>
            </a:r>
            <a:r>
              <a:rPr lang="ru-RU" dirty="0" smtClean="0"/>
              <a:t> группой сказуемого)</a:t>
            </a:r>
            <a:endParaRPr lang="ru-RU" dirty="0"/>
          </a:p>
        </p:txBody>
      </p:sp>
      <p:pic>
        <p:nvPicPr>
          <p:cNvPr id="1026" name="Picture 2" descr="C:\Users\I-MIX\Desktop\педсовет\p2.gif"/>
          <p:cNvPicPr>
            <a:picLocks noGrp="1" noChangeAspect="1" noChangeArrowheads="1"/>
          </p:cNvPicPr>
          <p:nvPr>
            <p:ph sz="quarter" idx="2"/>
          </p:nvPr>
        </p:nvPicPr>
        <p:blipFill>
          <a:blip r:embed="rId2" cstate="print"/>
          <a:srcRect/>
          <a:stretch>
            <a:fillRect/>
          </a:stretch>
        </p:blipFill>
        <p:spPr bwMode="auto">
          <a:xfrm>
            <a:off x="755576" y="1124744"/>
            <a:ext cx="3528392" cy="4134834"/>
          </a:xfrm>
          <a:prstGeom prst="rect">
            <a:avLst/>
          </a:prstGeom>
          <a:noFill/>
        </p:spPr>
      </p:pic>
      <p:pic>
        <p:nvPicPr>
          <p:cNvPr id="1027" name="Picture 3" descr="C:\Users\I-MIX\Desktop\педсовет\girl-on-bike-clipart-bike-bicycle-with-balloons-clipart-2.jpg"/>
          <p:cNvPicPr>
            <a:picLocks noGrp="1" noChangeAspect="1" noChangeArrowheads="1"/>
          </p:cNvPicPr>
          <p:nvPr>
            <p:ph sz="quarter" idx="4"/>
          </p:nvPr>
        </p:nvPicPr>
        <p:blipFill>
          <a:blip r:embed="rId3" cstate="print"/>
          <a:srcRect/>
          <a:stretch>
            <a:fillRect/>
          </a:stretch>
        </p:blipFill>
        <p:spPr bwMode="auto">
          <a:xfrm>
            <a:off x="4572000" y="1124744"/>
            <a:ext cx="4013248" cy="4121028"/>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a:xfrm>
            <a:off x="395536" y="5733256"/>
            <a:ext cx="4040188" cy="762000"/>
          </a:xfrm>
        </p:spPr>
        <p:txBody>
          <a:bodyPr>
            <a:normAutofit/>
          </a:bodyPr>
          <a:lstStyle/>
          <a:p>
            <a:pPr algn="ctr"/>
            <a:r>
              <a:rPr lang="ru-RU" sz="2000" dirty="0" smtClean="0"/>
              <a:t>субъект – действие – объект</a:t>
            </a:r>
            <a:endParaRPr lang="ru-RU" sz="2000" dirty="0"/>
          </a:p>
        </p:txBody>
      </p:sp>
      <p:sp>
        <p:nvSpPr>
          <p:cNvPr id="4" name="Текст 3"/>
          <p:cNvSpPr>
            <a:spLocks noGrp="1"/>
          </p:cNvSpPr>
          <p:nvPr>
            <p:ph type="body" sz="half" idx="3"/>
          </p:nvPr>
        </p:nvSpPr>
        <p:spPr>
          <a:xfrm>
            <a:off x="4644008" y="5733256"/>
            <a:ext cx="4041775" cy="762000"/>
          </a:xfrm>
        </p:spPr>
        <p:txBody>
          <a:bodyPr>
            <a:normAutofit/>
          </a:bodyPr>
          <a:lstStyle/>
          <a:p>
            <a:pPr algn="ctr"/>
            <a:r>
              <a:rPr lang="ru-RU" sz="2000" dirty="0" smtClean="0"/>
              <a:t>субъект – действие – объект – орудие действия</a:t>
            </a:r>
            <a:endParaRPr lang="ru-RU" sz="2000" dirty="0"/>
          </a:p>
        </p:txBody>
      </p:sp>
      <p:pic>
        <p:nvPicPr>
          <p:cNvPr id="2050" name="Picture 2" descr="C:\Users\I-MIX\Desktop\педсовет\depositphotos_42231041-stock-illustration-a-young-girl-reading-a.jpg"/>
          <p:cNvPicPr>
            <a:picLocks noGrp="1" noChangeAspect="1" noChangeArrowheads="1"/>
          </p:cNvPicPr>
          <p:nvPr>
            <p:ph sz="quarter" idx="2"/>
          </p:nvPr>
        </p:nvPicPr>
        <p:blipFill>
          <a:blip r:embed="rId2" cstate="print"/>
          <a:srcRect/>
          <a:stretch>
            <a:fillRect/>
          </a:stretch>
        </p:blipFill>
        <p:spPr bwMode="auto">
          <a:xfrm>
            <a:off x="611560" y="692696"/>
            <a:ext cx="3456384" cy="4974516"/>
          </a:xfrm>
          <a:prstGeom prst="rect">
            <a:avLst/>
          </a:prstGeom>
          <a:noFill/>
        </p:spPr>
      </p:pic>
      <p:pic>
        <p:nvPicPr>
          <p:cNvPr id="2051" name="Picture 3" descr="C:\Users\I-MIX\Desktop\педсовет\f99e9bae31ab0d2d0557c7941c76.jpg"/>
          <p:cNvPicPr>
            <a:picLocks noGrp="1" noChangeAspect="1" noChangeArrowheads="1"/>
          </p:cNvPicPr>
          <p:nvPr>
            <p:ph sz="quarter" idx="4"/>
          </p:nvPr>
        </p:nvPicPr>
        <p:blipFill>
          <a:blip r:embed="rId3" cstate="print"/>
          <a:srcRect/>
          <a:stretch>
            <a:fillRect/>
          </a:stretch>
        </p:blipFill>
        <p:spPr bwMode="auto">
          <a:xfrm>
            <a:off x="4291628" y="836712"/>
            <a:ext cx="4852372" cy="4886587"/>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lvl="0" algn="ctr"/>
            <a:r>
              <a:rPr lang="ru-RU" sz="2400" dirty="0" smtClean="0">
                <a:latin typeface="Times New Roman" pitchFamily="18" charset="0"/>
                <a:cs typeface="Times New Roman" pitchFamily="18" charset="0"/>
              </a:rPr>
              <a:t>Картинки с изображением одного или нескольких персонажей и четко обозначенного места действия</a:t>
            </a:r>
            <a:br>
              <a:rPr lang="ru-RU" sz="2400" dirty="0" smtClean="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
        <p:nvSpPr>
          <p:cNvPr id="3" name="Текст 2"/>
          <p:cNvSpPr>
            <a:spLocks noGrp="1"/>
          </p:cNvSpPr>
          <p:nvPr>
            <p:ph type="body" idx="1"/>
          </p:nvPr>
        </p:nvSpPr>
        <p:spPr>
          <a:xfrm>
            <a:off x="1691680" y="5805264"/>
            <a:ext cx="6048672" cy="762000"/>
          </a:xfrm>
        </p:spPr>
        <p:txBody>
          <a:bodyPr>
            <a:noAutofit/>
          </a:bodyPr>
          <a:lstStyle/>
          <a:p>
            <a:pPr algn="ctr"/>
            <a:r>
              <a:rPr lang="ru-RU" sz="1800" dirty="0" smtClean="0"/>
              <a:t>субъект – действие – место действия (орудие, средство действия)</a:t>
            </a:r>
            <a:endParaRPr lang="ru-RU" sz="1800" dirty="0"/>
          </a:p>
        </p:txBody>
      </p:sp>
      <p:pic>
        <p:nvPicPr>
          <p:cNvPr id="3074" name="Picture 2" descr="C:\Users\I-MIX\Desktop\педсовет\1.jpg"/>
          <p:cNvPicPr>
            <a:picLocks noGrp="1" noChangeAspect="1" noChangeArrowheads="1"/>
          </p:cNvPicPr>
          <p:nvPr>
            <p:ph sz="quarter" idx="2"/>
          </p:nvPr>
        </p:nvPicPr>
        <p:blipFill>
          <a:blip r:embed="rId2" cstate="print"/>
          <a:srcRect/>
          <a:stretch>
            <a:fillRect/>
          </a:stretch>
        </p:blipFill>
        <p:spPr bwMode="auto">
          <a:xfrm>
            <a:off x="1691680" y="1268760"/>
            <a:ext cx="6049983" cy="4454168"/>
          </a:xfrm>
          <a:prstGeom prst="rect">
            <a:avLst/>
          </a:prstGeom>
          <a:noFill/>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0"/>
            <a:ext cx="8229600" cy="764704"/>
          </a:xfrm>
        </p:spPr>
        <p:txBody>
          <a:bodyPr>
            <a:normAutofit/>
          </a:bodyPr>
          <a:lstStyle/>
          <a:p>
            <a:pPr algn="ctr"/>
            <a:r>
              <a:rPr lang="ru-RU" dirty="0" smtClean="0">
                <a:latin typeface="Times New Roman" pitchFamily="18" charset="0"/>
                <a:cs typeface="Times New Roman" pitchFamily="18" charset="0"/>
              </a:rPr>
              <a:t>Предложения сложной структуры</a:t>
            </a:r>
            <a:endParaRPr lang="ru-RU" dirty="0">
              <a:latin typeface="Times New Roman" pitchFamily="18" charset="0"/>
              <a:cs typeface="Times New Roman" pitchFamily="18" charset="0"/>
            </a:endParaRPr>
          </a:p>
        </p:txBody>
      </p:sp>
      <p:sp>
        <p:nvSpPr>
          <p:cNvPr id="3" name="Текст 2"/>
          <p:cNvSpPr>
            <a:spLocks noGrp="1"/>
          </p:cNvSpPr>
          <p:nvPr>
            <p:ph type="body" idx="1"/>
          </p:nvPr>
        </p:nvSpPr>
        <p:spPr>
          <a:xfrm>
            <a:off x="4211960" y="1196752"/>
            <a:ext cx="4256212" cy="762000"/>
          </a:xfrm>
        </p:spPr>
        <p:txBody>
          <a:bodyPr>
            <a:normAutofit/>
          </a:bodyPr>
          <a:lstStyle/>
          <a:p>
            <a:pPr algn="ctr"/>
            <a:r>
              <a:rPr lang="ru-RU" sz="2000" dirty="0" smtClean="0"/>
              <a:t>предложения с однородными сказуемыми </a:t>
            </a:r>
            <a:endParaRPr lang="ru-RU" sz="2000" dirty="0"/>
          </a:p>
        </p:txBody>
      </p:sp>
      <p:sp>
        <p:nvSpPr>
          <p:cNvPr id="4" name="Текст 3"/>
          <p:cNvSpPr>
            <a:spLocks noGrp="1"/>
          </p:cNvSpPr>
          <p:nvPr>
            <p:ph type="body" sz="half" idx="3"/>
          </p:nvPr>
        </p:nvSpPr>
        <p:spPr>
          <a:xfrm>
            <a:off x="251520" y="5877272"/>
            <a:ext cx="8640960" cy="762000"/>
          </a:xfrm>
        </p:spPr>
        <p:txBody>
          <a:bodyPr>
            <a:normAutofit/>
          </a:bodyPr>
          <a:lstStyle/>
          <a:p>
            <a:pPr algn="ctr"/>
            <a:r>
              <a:rPr lang="ru-RU" sz="2000" dirty="0" smtClean="0"/>
              <a:t>сложносочиненные конструкции из двух симметричных частей, где вторая часть по структуре дублирует первую</a:t>
            </a:r>
            <a:endParaRPr lang="ru-RU" sz="2000" dirty="0"/>
          </a:p>
        </p:txBody>
      </p:sp>
      <p:pic>
        <p:nvPicPr>
          <p:cNvPr id="4098" name="Picture 2" descr="C:\Users\I-MIX\Desktop\педсовет\hello_html_m2b27eb60.gif"/>
          <p:cNvPicPr>
            <a:picLocks noGrp="1" noChangeAspect="1" noChangeArrowheads="1"/>
          </p:cNvPicPr>
          <p:nvPr>
            <p:ph sz="quarter" idx="2"/>
          </p:nvPr>
        </p:nvPicPr>
        <p:blipFill>
          <a:blip r:embed="rId2" cstate="print"/>
          <a:srcRect/>
          <a:stretch>
            <a:fillRect/>
          </a:stretch>
        </p:blipFill>
        <p:spPr bwMode="auto">
          <a:xfrm>
            <a:off x="179512" y="908720"/>
            <a:ext cx="2952328" cy="2980693"/>
          </a:xfrm>
          <a:prstGeom prst="rect">
            <a:avLst/>
          </a:prstGeom>
          <a:noFill/>
        </p:spPr>
      </p:pic>
      <p:pic>
        <p:nvPicPr>
          <p:cNvPr id="4099" name="Picture 3" descr="C:\Users\I-MIX\Desktop\педсовет\79777039_Belochka.png"/>
          <p:cNvPicPr>
            <a:picLocks noGrp="1" noChangeAspect="1" noChangeArrowheads="1"/>
          </p:cNvPicPr>
          <p:nvPr>
            <p:ph sz="quarter" idx="4"/>
          </p:nvPr>
        </p:nvPicPr>
        <p:blipFill>
          <a:blip r:embed="rId3" cstate="print"/>
          <a:srcRect/>
          <a:stretch>
            <a:fillRect/>
          </a:stretch>
        </p:blipFill>
        <p:spPr bwMode="auto">
          <a:xfrm>
            <a:off x="3203848" y="2708920"/>
            <a:ext cx="3096344" cy="3096344"/>
          </a:xfrm>
          <a:prstGeom prst="rect">
            <a:avLst/>
          </a:prstGeom>
          <a:noFill/>
        </p:spPr>
      </p:pic>
      <p:pic>
        <p:nvPicPr>
          <p:cNvPr id="4100" name="Picture 4" descr="C:\Users\I-MIX\Desktop\педсовет\ris6.jpg"/>
          <p:cNvPicPr>
            <a:picLocks noChangeAspect="1" noChangeArrowheads="1"/>
          </p:cNvPicPr>
          <p:nvPr/>
        </p:nvPicPr>
        <p:blipFill>
          <a:blip r:embed="rId4" cstate="print"/>
          <a:srcRect/>
          <a:stretch>
            <a:fillRect/>
          </a:stretch>
        </p:blipFill>
        <p:spPr bwMode="auto">
          <a:xfrm>
            <a:off x="6156176" y="2636912"/>
            <a:ext cx="2820735" cy="3039037"/>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700808"/>
            <a:ext cx="8229600" cy="4306483"/>
          </a:xfrm>
        </p:spPr>
        <p:txBody>
          <a:bodyPr>
            <a:normAutofit/>
          </a:bodyPr>
          <a:lstStyle/>
          <a:p>
            <a:pPr algn="ctr">
              <a:buNone/>
            </a:pPr>
            <a:r>
              <a:rPr lang="ru-RU" sz="2800" b="1" dirty="0" smtClean="0">
                <a:latin typeface="Times New Roman" pitchFamily="18" charset="0"/>
                <a:cs typeface="Times New Roman" pitchFamily="18" charset="0"/>
              </a:rPr>
              <a:t>Задачи:</a:t>
            </a:r>
            <a:endParaRPr lang="ru-RU" sz="2800" dirty="0" smtClean="0">
              <a:latin typeface="Times New Roman" pitchFamily="18" charset="0"/>
              <a:cs typeface="Times New Roman" pitchFamily="18" charset="0"/>
            </a:endParaRPr>
          </a:p>
          <a:p>
            <a:r>
              <a:rPr lang="ru-RU" sz="2800" dirty="0" smtClean="0">
                <a:latin typeface="Times New Roman" pitchFamily="18" charset="0"/>
                <a:cs typeface="Times New Roman" pitchFamily="18" charset="0"/>
              </a:rPr>
              <a:t>вызвать у педагогов осознание необходимости расширять свои знания в области развития   речи у детей;</a:t>
            </a:r>
          </a:p>
          <a:p>
            <a:r>
              <a:rPr lang="ru-RU" sz="2800" dirty="0" smtClean="0">
                <a:latin typeface="Times New Roman" pitchFamily="18" charset="0"/>
                <a:cs typeface="Times New Roman" pitchFamily="18" charset="0"/>
              </a:rPr>
              <a:t>развивать умения проектировать, конструировать процессы развития речи дошкольников;</a:t>
            </a:r>
          </a:p>
          <a:p>
            <a:r>
              <a:rPr lang="ru-RU" sz="2800" dirty="0" smtClean="0">
                <a:latin typeface="Times New Roman" pitchFamily="18" charset="0"/>
                <a:cs typeface="Times New Roman" pitchFamily="18" charset="0"/>
              </a:rPr>
              <a:t>создать в коллективе обстановку творческого поиска наиболее эффективных форм и методов в работе с детьми;</a:t>
            </a:r>
          </a:p>
          <a:p>
            <a:pPr>
              <a:buNone/>
            </a:pPr>
            <a:endParaRPr lang="ru-RU" sz="2800" dirty="0">
              <a:latin typeface="Times New Roman" pitchFamily="18" charset="0"/>
              <a:cs typeface="Times New Roman" pitchFamily="18" charset="0"/>
            </a:endParaRPr>
          </a:p>
        </p:txBody>
      </p:sp>
      <p:sp>
        <p:nvSpPr>
          <p:cNvPr id="3" name="Заголовок 2"/>
          <p:cNvSpPr>
            <a:spLocks noGrp="1"/>
          </p:cNvSpPr>
          <p:nvPr>
            <p:ph type="title"/>
          </p:nvPr>
        </p:nvSpPr>
        <p:spPr>
          <a:xfrm>
            <a:off x="251520" y="260648"/>
            <a:ext cx="8568952" cy="1152128"/>
          </a:xfrm>
        </p:spPr>
        <p:txBody>
          <a:bodyPr>
            <a:noAutofit/>
          </a:bodyPr>
          <a:lstStyle/>
          <a:p>
            <a:pPr algn="ctr"/>
            <a:r>
              <a:rPr lang="ru-RU" sz="2800" dirty="0" smtClean="0">
                <a:solidFill>
                  <a:schemeClr val="tx1"/>
                </a:solidFill>
                <a:effectLst/>
                <a:latin typeface="Times New Roman" pitchFamily="18" charset="0"/>
                <a:cs typeface="Times New Roman" pitchFamily="18" charset="0"/>
              </a:rPr>
              <a:t>Цель:</a:t>
            </a:r>
            <a:r>
              <a:rPr lang="ru-RU" sz="2800" i="1" dirty="0" smtClean="0">
                <a:solidFill>
                  <a:schemeClr val="tx1"/>
                </a:solidFill>
                <a:effectLst/>
                <a:latin typeface="Times New Roman" pitchFamily="18" charset="0"/>
                <a:cs typeface="Times New Roman" pitchFamily="18" charset="0"/>
              </a:rPr>
              <a:t> </a:t>
            </a:r>
            <a:r>
              <a:rPr lang="ru-RU" sz="2800" b="0" i="1" dirty="0" smtClean="0">
                <a:solidFill>
                  <a:schemeClr val="tx1"/>
                </a:solidFill>
                <a:effectLst/>
                <a:latin typeface="Times New Roman" pitchFamily="18" charset="0"/>
                <a:cs typeface="Times New Roman" pitchFamily="18" charset="0"/>
              </a:rPr>
              <a:t/>
            </a:r>
            <a:br>
              <a:rPr lang="ru-RU" sz="2800" b="0" i="1" dirty="0" smtClean="0">
                <a:solidFill>
                  <a:schemeClr val="tx1"/>
                </a:solidFill>
                <a:effectLst/>
                <a:latin typeface="Times New Roman" pitchFamily="18" charset="0"/>
                <a:cs typeface="Times New Roman" pitchFamily="18" charset="0"/>
              </a:rPr>
            </a:br>
            <a:r>
              <a:rPr lang="ru-RU" sz="2800" b="0" dirty="0" smtClean="0">
                <a:solidFill>
                  <a:schemeClr val="tx1"/>
                </a:solidFill>
                <a:effectLst/>
                <a:latin typeface="Times New Roman" pitchFamily="18" charset="0"/>
                <a:cs typeface="Times New Roman" pitchFamily="18" charset="0"/>
              </a:rPr>
              <a:t>совершенствование работы в ДОУ по речевому развитию детей дошкольного возраста.</a:t>
            </a:r>
            <a:endParaRPr lang="ru-RU" sz="2800" b="0" dirty="0">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Нижний колонтитул 1"/>
          <p:cNvSpPr>
            <a:spLocks noGrp="1"/>
          </p:cNvSpPr>
          <p:nvPr>
            <p:ph type="ftr" sz="quarter" idx="11"/>
          </p:nvPr>
        </p:nvSpPr>
        <p:spPr/>
        <p:txBody>
          <a:bodyPr/>
          <a:lstStyle/>
          <a:p>
            <a:pPr>
              <a:defRPr/>
            </a:pPr>
            <a:r>
              <a:rPr lang="en-US" smtClean="0">
                <a:solidFill>
                  <a:srgbClr val="FFFFFF"/>
                </a:solidFill>
              </a:rPr>
              <a:t>www.themegallery.com</a:t>
            </a:r>
            <a:endParaRPr lang="en-US">
              <a:solidFill>
                <a:srgbClr val="FFFFFF"/>
              </a:solidFill>
            </a:endParaRPr>
          </a:p>
        </p:txBody>
      </p:sp>
      <p:sp>
        <p:nvSpPr>
          <p:cNvPr id="3" name="Прямоугольник 2"/>
          <p:cNvSpPr/>
          <p:nvPr/>
        </p:nvSpPr>
        <p:spPr>
          <a:xfrm>
            <a:off x="1988840" y="116632"/>
            <a:ext cx="5886400" cy="954107"/>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ru-RU" altLang="ru-RU" sz="2800" b="1" i="0" u="none" strike="noStrike" kern="0" cap="none" spc="0" normalizeH="0" baseline="0" noProof="0" dirty="0" smtClean="0">
                <a:ln>
                  <a:noFill/>
                </a:ln>
                <a:solidFill>
                  <a:prstClr val="black"/>
                </a:solidFill>
                <a:effectLst/>
                <a:uLnTx/>
                <a:uFillTx/>
                <a:latin typeface="Times New Roman" pitchFamily="18" charset="0"/>
                <a:ea typeface="+mj-ea"/>
                <a:cs typeface="+mj-cs"/>
              </a:rPr>
              <a:t>Алгоритм составления синквейна</a:t>
            </a:r>
            <a:br>
              <a:rPr kumimoji="0" lang="ru-RU" altLang="ru-RU" sz="2800" b="1" i="0" u="none" strike="noStrike" kern="0" cap="none" spc="0" normalizeH="0" baseline="0" noProof="0" dirty="0" smtClean="0">
                <a:ln>
                  <a:noFill/>
                </a:ln>
                <a:solidFill>
                  <a:prstClr val="black"/>
                </a:solidFill>
                <a:effectLst/>
                <a:uLnTx/>
                <a:uFillTx/>
                <a:latin typeface="Times New Roman" pitchFamily="18" charset="0"/>
                <a:ea typeface="+mj-ea"/>
                <a:cs typeface="+mj-cs"/>
              </a:rPr>
            </a:br>
            <a:r>
              <a:rPr kumimoji="0" lang="ru-RU" altLang="ru-RU" sz="2800" b="1" i="0" u="none" strike="noStrike" kern="0" cap="none" spc="0" normalizeH="0" baseline="0" noProof="0" dirty="0" smtClean="0">
                <a:ln>
                  <a:noFill/>
                </a:ln>
                <a:solidFill>
                  <a:prstClr val="black"/>
                </a:solidFill>
                <a:effectLst/>
                <a:uLnTx/>
                <a:uFillTx/>
                <a:latin typeface="Times New Roman" pitchFamily="18" charset="0"/>
                <a:ea typeface="+mj-ea"/>
                <a:cs typeface="+mj-cs"/>
              </a:rPr>
              <a:t>Модель синквейна</a:t>
            </a:r>
            <a:endParaRPr kumimoji="0" lang="ru-RU" sz="2800" b="0" i="0" u="none" strike="noStrike" kern="0" cap="none" spc="0" normalizeH="0" baseline="0" noProof="0" dirty="0" smtClean="0">
              <a:ln>
                <a:noFill/>
              </a:ln>
              <a:solidFill>
                <a:sysClr val="windowText" lastClr="000000"/>
              </a:solidFill>
              <a:effectLst/>
              <a:uLnTx/>
              <a:uFillTx/>
            </a:endParaRPr>
          </a:p>
        </p:txBody>
      </p:sp>
      <p:pic>
        <p:nvPicPr>
          <p:cNvPr id="4" name="Рисунок 4" descr="http://festival.1september.ru/articles/586446/img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5" y="1268759"/>
            <a:ext cx="4897275" cy="3168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Прямоугольник 5"/>
          <p:cNvSpPr/>
          <p:nvPr/>
        </p:nvSpPr>
        <p:spPr>
          <a:xfrm>
            <a:off x="2555776" y="4311249"/>
            <a:ext cx="6336704" cy="2308324"/>
          </a:xfrm>
          <a:prstGeom prst="rect">
            <a:avLst/>
          </a:prstGeom>
        </p:spPr>
        <p:txBody>
          <a:bodyPr wrap="square">
            <a:spAutoFit/>
          </a:bodyPr>
          <a:lstStyle/>
          <a:p>
            <a:pPr lvl="0" algn="ctr" fontAlgn="base">
              <a:spcBef>
                <a:spcPct val="0"/>
              </a:spcBef>
              <a:spcAft>
                <a:spcPct val="0"/>
              </a:spcAft>
            </a:pPr>
            <a:r>
              <a:rPr lang="ru-RU" altLang="ru-RU" sz="2400" b="1" dirty="0">
                <a:solidFill>
                  <a:prstClr val="black"/>
                </a:solidFill>
                <a:latin typeface="Times New Roman" pitchFamily="18" charset="0"/>
                <a:cs typeface="Arial" pitchFamily="34" charset="0"/>
              </a:rPr>
              <a:t>Предмет (тема) – одно слово-существительное.</a:t>
            </a:r>
          </a:p>
          <a:p>
            <a:pPr lvl="0" algn="ctr" fontAlgn="base">
              <a:spcBef>
                <a:spcPct val="0"/>
              </a:spcBef>
              <a:spcAft>
                <a:spcPct val="0"/>
              </a:spcAft>
            </a:pPr>
            <a:r>
              <a:rPr lang="ru-RU" altLang="ru-RU" sz="2400" b="1" dirty="0">
                <a:solidFill>
                  <a:prstClr val="black"/>
                </a:solidFill>
                <a:latin typeface="Times New Roman" pitchFamily="18" charset="0"/>
                <a:cs typeface="Arial" pitchFamily="34" charset="0"/>
              </a:rPr>
              <a:t>Два прилагательных по теме.</a:t>
            </a:r>
          </a:p>
          <a:p>
            <a:pPr lvl="0" algn="ctr" fontAlgn="base">
              <a:spcBef>
                <a:spcPct val="0"/>
              </a:spcBef>
              <a:spcAft>
                <a:spcPct val="0"/>
              </a:spcAft>
            </a:pPr>
            <a:r>
              <a:rPr lang="ru-RU" altLang="ru-RU" sz="2400" b="1" dirty="0">
                <a:solidFill>
                  <a:prstClr val="black"/>
                </a:solidFill>
                <a:latin typeface="Times New Roman" pitchFamily="18" charset="0"/>
                <a:cs typeface="Arial" pitchFamily="34" charset="0"/>
              </a:rPr>
              <a:t>Три глагола по теме.</a:t>
            </a:r>
          </a:p>
          <a:p>
            <a:pPr lvl="0" algn="ctr" fontAlgn="base">
              <a:spcBef>
                <a:spcPct val="0"/>
              </a:spcBef>
              <a:spcAft>
                <a:spcPct val="0"/>
              </a:spcAft>
            </a:pPr>
            <a:r>
              <a:rPr lang="ru-RU" altLang="ru-RU" sz="2400" b="1" dirty="0">
                <a:solidFill>
                  <a:prstClr val="black"/>
                </a:solidFill>
                <a:latin typeface="Times New Roman" pitchFamily="18" charset="0"/>
                <a:cs typeface="Arial" pitchFamily="34" charset="0"/>
              </a:rPr>
              <a:t>Предложение по теме.</a:t>
            </a:r>
          </a:p>
          <a:p>
            <a:pPr lvl="0" algn="ctr" fontAlgn="base">
              <a:spcBef>
                <a:spcPct val="0"/>
              </a:spcBef>
              <a:spcAft>
                <a:spcPct val="0"/>
              </a:spcAft>
            </a:pPr>
            <a:r>
              <a:rPr lang="ru-RU" altLang="ru-RU" sz="2400" b="1" dirty="0">
                <a:solidFill>
                  <a:prstClr val="black"/>
                </a:solidFill>
                <a:latin typeface="Times New Roman" pitchFamily="18" charset="0"/>
                <a:cs typeface="Arial" pitchFamily="34" charset="0"/>
              </a:rPr>
              <a:t>Ассоциация по теме: одно слово-предмет.</a:t>
            </a:r>
          </a:p>
        </p:txBody>
      </p:sp>
    </p:spTree>
    <p:extLst>
      <p:ext uri="{BB962C8B-B14F-4D97-AF65-F5344CB8AC3E}">
        <p14:creationId xmlns:p14="http://schemas.microsoft.com/office/powerpoint/2010/main" val="11759887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836712"/>
            <a:ext cx="8229600" cy="5289451"/>
          </a:xfrm>
        </p:spPr>
        <p:txBody>
          <a:bodyPr>
            <a:noAutofit/>
          </a:bodyPr>
          <a:lstStyle/>
          <a:p>
            <a:r>
              <a:rPr lang="ru-RU" sz="2400" dirty="0">
                <a:solidFill>
                  <a:srgbClr val="000000"/>
                </a:solidFill>
                <a:latin typeface="Times New Roman"/>
                <a:ea typeface="Times New Roman"/>
              </a:rPr>
              <a:t>На полотне изображен характерный русский пейзаж. Спокойный день в середине осени. Солнце светит, но уже не так ярко. Перед глазами открывается русский простор: поля, рощи, река. Художник изобразил лес, «точно терем расписной, лиловый, золотой, багряный…», и нашел выразительное многоцветье красок для описания прелестной осенней поры. Золото листвы красиво оттеняет прозрачную воду реки и синеву неба. Гладкую поверхность медленно текущей реки еще не беспокоит порывистый холодный ветер. В реке, словно в зеркале, отражаются прибрежные деревья, кусты и высокое небо. На картине запечатлен теплый, безветренный день. Все дышит тишиной и осенним покоем. </a:t>
            </a:r>
            <a:br>
              <a:rPr lang="ru-RU" sz="2400" dirty="0">
                <a:solidFill>
                  <a:srgbClr val="000000"/>
                </a:solidFill>
                <a:latin typeface="Times New Roman"/>
                <a:ea typeface="Times New Roman"/>
              </a:rPr>
            </a:br>
            <a:endParaRPr lang="ru-RU" sz="2400" dirty="0"/>
          </a:p>
        </p:txBody>
      </p:sp>
      <p:sp>
        <p:nvSpPr>
          <p:cNvPr id="2" name="Заголовок 1"/>
          <p:cNvSpPr>
            <a:spLocks noGrp="1"/>
          </p:cNvSpPr>
          <p:nvPr>
            <p:ph type="title"/>
          </p:nvPr>
        </p:nvSpPr>
        <p:spPr/>
        <p:txBody>
          <a:bodyPr/>
          <a:lstStyle/>
          <a:p>
            <a:endParaRPr lang="ru-RU"/>
          </a:p>
        </p:txBody>
      </p:sp>
    </p:spTree>
    <p:extLst>
      <p:ext uri="{BB962C8B-B14F-4D97-AF65-F5344CB8AC3E}">
        <p14:creationId xmlns:p14="http://schemas.microsoft.com/office/powerpoint/2010/main" val="27010154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1576761" y="1786976"/>
            <a:ext cx="5990477" cy="39142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457200" y="274638"/>
            <a:ext cx="8229600" cy="490066"/>
          </a:xfrm>
        </p:spPr>
        <p:txBody>
          <a:bodyPr>
            <a:normAutofit fontScale="90000"/>
          </a:bodyPr>
          <a:lstStyle/>
          <a:p>
            <a:pPr>
              <a:spcAft>
                <a:spcPts val="0"/>
              </a:spcAft>
            </a:pPr>
            <a:r>
              <a:rPr lang="ru-RU" b="1" dirty="0">
                <a:solidFill>
                  <a:srgbClr val="601802"/>
                </a:solidFill>
                <a:latin typeface="Times New Roman"/>
                <a:ea typeface="Times New Roman"/>
              </a:rPr>
              <a:t>И.И. Левитан «Золотая осень</a:t>
            </a:r>
            <a:r>
              <a:rPr lang="ru-RU" b="1" dirty="0" smtClean="0">
                <a:solidFill>
                  <a:srgbClr val="601802"/>
                </a:solidFill>
                <a:latin typeface="Times New Roman"/>
                <a:ea typeface="Times New Roman"/>
              </a:rPr>
              <a:t>»</a:t>
            </a:r>
            <a:endParaRPr lang="ru-RU" dirty="0"/>
          </a:p>
        </p:txBody>
      </p:sp>
    </p:spTree>
    <p:extLst>
      <p:ext uri="{BB962C8B-B14F-4D97-AF65-F5344CB8AC3E}">
        <p14:creationId xmlns:p14="http://schemas.microsoft.com/office/powerpoint/2010/main" val="30087409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512" y="332656"/>
            <a:ext cx="8712968" cy="6336704"/>
          </a:xfrm>
        </p:spPr>
        <p:txBody>
          <a:bodyPr>
            <a:normAutofit fontScale="77500" lnSpcReduction="20000"/>
          </a:bodyPr>
          <a:lstStyle/>
          <a:p>
            <a:r>
              <a:rPr lang="ru-RU" dirty="0">
                <a:solidFill>
                  <a:srgbClr val="000000"/>
                </a:solidFill>
                <a:latin typeface="Times New Roman"/>
                <a:ea typeface="Times New Roman"/>
              </a:rPr>
              <a:t>2.Сюжет картины навеян темой сиротства, страдания детей, русской народной сказкой. Перед нами девочка, убежавшая из дома в лесную чащу к глубокому омуту, чтобы выплакать обиду, нанесенную злыми людьми, попечалиться о своей тяжелой жизни. Вечер. Гаснет заря. Сумерки спускаются на молодые сосенки, на потемневшую воду. На камне одиноко сидит девочка. В ее поникшей фигуре, в смуглом печальном лице выражено горе и страдание. Темные, широко раскрытые глаза застилают слезы, взгляд неподвижен, шелковистые каштановые волосы спутанными прядями рассыпались по плечам, крепко сжаты пальцы рук, обхватившие колени. Одета она бедно. На ней старенький, порванный кафтан, выцветшая голубая кофта, ноги босые, а на дворе уже осень. Природа созвучна настроению девочки. Печально притихнув, застыли вокруг молодые березки, осины. Ранняя осень. Первая пора увядания природы. Пожелтевшие листья падают на зеркальную поверхность воды. Над головой девочки тихо щебечут ласточки, как бы стараясь успокоить, рассеять ее грусть. Островерхие молодые сосенки, острые стебли осоки как бы охраняют девочку, защищают ее от злых людей. Общий тон картины неяркий, в нем преобладают темно-зеленый и красно-коричневые цвета. Картина очень поэтична.</a:t>
            </a:r>
            <a:br>
              <a:rPr lang="ru-RU" dirty="0">
                <a:solidFill>
                  <a:srgbClr val="000000"/>
                </a:solidFill>
                <a:latin typeface="Times New Roman"/>
                <a:ea typeface="Times New Roman"/>
              </a:rPr>
            </a:br>
            <a:endParaRPr lang="ru-RU" dirty="0"/>
          </a:p>
        </p:txBody>
      </p:sp>
      <p:sp>
        <p:nvSpPr>
          <p:cNvPr id="2" name="Заголовок 1"/>
          <p:cNvSpPr>
            <a:spLocks noGrp="1"/>
          </p:cNvSpPr>
          <p:nvPr>
            <p:ph type="title"/>
          </p:nvPr>
        </p:nvSpPr>
        <p:spPr/>
        <p:txBody>
          <a:bodyPr/>
          <a:lstStyle/>
          <a:p>
            <a:endParaRPr lang="ru-RU"/>
          </a:p>
        </p:txBody>
      </p:sp>
    </p:spTree>
    <p:extLst>
      <p:ext uri="{BB962C8B-B14F-4D97-AF65-F5344CB8AC3E}">
        <p14:creationId xmlns:p14="http://schemas.microsoft.com/office/powerpoint/2010/main" val="55718707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415396" y="51838"/>
            <a:ext cx="4728604" cy="6806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457200" y="274638"/>
            <a:ext cx="3682752" cy="1143000"/>
          </a:xfrm>
        </p:spPr>
        <p:txBody>
          <a:bodyPr>
            <a:normAutofit fontScale="90000"/>
          </a:bodyPr>
          <a:lstStyle/>
          <a:p>
            <a:r>
              <a:rPr lang="ru-RU" b="1" dirty="0">
                <a:solidFill>
                  <a:srgbClr val="601802"/>
                </a:solidFill>
                <a:latin typeface="Times New Roman"/>
                <a:ea typeface="Times New Roman"/>
              </a:rPr>
              <a:t>В.М. Васнецов «Аленушка»</a:t>
            </a:r>
            <a:endParaRPr lang="ru-RU" dirty="0"/>
          </a:p>
        </p:txBody>
      </p:sp>
    </p:spTree>
    <p:extLst>
      <p:ext uri="{BB962C8B-B14F-4D97-AF65-F5344CB8AC3E}">
        <p14:creationId xmlns:p14="http://schemas.microsoft.com/office/powerpoint/2010/main" val="36173237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29600" cy="6120680"/>
          </a:xfrm>
        </p:spPr>
        <p:txBody>
          <a:bodyPr>
            <a:normAutofit fontScale="92500" lnSpcReduction="10000"/>
          </a:bodyPr>
          <a:lstStyle/>
          <a:p>
            <a:r>
              <a:rPr lang="ru-RU" dirty="0">
                <a:solidFill>
                  <a:srgbClr val="000000"/>
                </a:solidFill>
                <a:latin typeface="Times New Roman"/>
                <a:ea typeface="Times New Roman"/>
              </a:rPr>
              <a:t>3.Картина производит особое, задушевное впечатление. Веет от нее чем-то близким и родным. Перед нами скромный сельский пейзаж. На переднем плане, на покрытом тающим ноздреватым снегом берегу пруда, выстроились в ряд старые кривые березы. На их голых ветвях расположились грачиные гнезда, а вокруг суетятся сами хозяева этих птичьих домишек. На втором плане виден освещенный весенним солнцем бревенчатый забор, а за ним возвышается колоколенка сельской церкви. А дальше, до самого леса, раскинулись побуревшие поля со сладами не растаявшего снега. Этот скромный пейзаж напоен прозрачным, звенящим от грачиного гомона весенним воздухом. Он чувствуется и в высоких, нежно голубеющих облаках, и в неярком свете солнца. В воздухе пахнет весной.</a:t>
            </a:r>
            <a:br>
              <a:rPr lang="ru-RU" dirty="0">
                <a:solidFill>
                  <a:srgbClr val="000000"/>
                </a:solidFill>
                <a:latin typeface="Times New Roman"/>
                <a:ea typeface="Times New Roman"/>
              </a:rPr>
            </a:br>
            <a:endParaRPr lang="ru-RU" dirty="0"/>
          </a:p>
        </p:txBody>
      </p:sp>
      <p:sp>
        <p:nvSpPr>
          <p:cNvPr id="2" name="Заголовок 1"/>
          <p:cNvSpPr>
            <a:spLocks noGrp="1"/>
          </p:cNvSpPr>
          <p:nvPr>
            <p:ph type="title"/>
          </p:nvPr>
        </p:nvSpPr>
        <p:spPr/>
        <p:txBody>
          <a:bodyPr/>
          <a:lstStyle/>
          <a:p>
            <a:endParaRPr lang="ru-RU"/>
          </a:p>
        </p:txBody>
      </p:sp>
    </p:spTree>
    <p:extLst>
      <p:ext uri="{BB962C8B-B14F-4D97-AF65-F5344CB8AC3E}">
        <p14:creationId xmlns:p14="http://schemas.microsoft.com/office/powerpoint/2010/main" val="420470964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871660" y="1"/>
            <a:ext cx="5261081"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79512" y="1628800"/>
            <a:ext cx="3528392" cy="2448272"/>
          </a:xfrm>
        </p:spPr>
        <p:txBody>
          <a:bodyPr>
            <a:normAutofit fontScale="90000"/>
          </a:bodyPr>
          <a:lstStyle/>
          <a:p>
            <a:pPr>
              <a:spcAft>
                <a:spcPts val="0"/>
              </a:spcAft>
            </a:pPr>
            <a:r>
              <a:rPr lang="ru-RU" b="1" dirty="0">
                <a:solidFill>
                  <a:srgbClr val="601802"/>
                </a:solidFill>
                <a:latin typeface="Times New Roman"/>
                <a:ea typeface="Times New Roman"/>
              </a:rPr>
              <a:t>А.К. Саврасов «Грачи прилетели</a:t>
            </a:r>
            <a:r>
              <a:rPr lang="ru-RU" b="1" dirty="0" smtClean="0">
                <a:solidFill>
                  <a:srgbClr val="601802"/>
                </a:solidFill>
                <a:latin typeface="Times New Roman"/>
                <a:ea typeface="Times New Roman"/>
              </a:rPr>
              <a:t>»</a:t>
            </a:r>
            <a:endParaRPr lang="ru-RU" dirty="0"/>
          </a:p>
        </p:txBody>
      </p:sp>
    </p:spTree>
    <p:extLst>
      <p:ext uri="{BB962C8B-B14F-4D97-AF65-F5344CB8AC3E}">
        <p14:creationId xmlns:p14="http://schemas.microsoft.com/office/powerpoint/2010/main" val="40394095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6264696"/>
          </a:xfrm>
        </p:spPr>
        <p:txBody>
          <a:bodyPr>
            <a:normAutofit fontScale="92500" lnSpcReduction="20000"/>
          </a:bodyPr>
          <a:lstStyle/>
          <a:p>
            <a:r>
              <a:rPr lang="ru-RU" dirty="0">
                <a:solidFill>
                  <a:srgbClr val="000000"/>
                </a:solidFill>
                <a:latin typeface="Times New Roman"/>
                <a:ea typeface="Times New Roman"/>
              </a:rPr>
              <a:t>4.Перед нами дощатый, чисто выскобленный чьей-то заботливой рукой розовый стол. Он источает едва уловимый запах древесины. На столе – небольшой самовар, стакан на блюдце, яйца, букет полевых цветов, фонарик и коробок спичек. Предметы лежат перед нами как на ладони. Весело сверкают грани начищенного до блеска самовара. В его зеркальной поверхности видно отражение стола. Солнечные блики играют на стакане с чаем, на яйцах, на фонарике, на вазе. В прозрачной стеклянной вазе – букет полевых цветов: голубые, как бы склонившиеся перед нами в поклоне, колокольчики и желтые ромашки, похожие на маленькие солнца. В верхнем углу художник поместил большого, рыжего, вислоухого пса. Умная собака терпеливо ждет своего хозяина, который незримо присутствует на картине. Кажется, что он где-то рядом. Картина вся сияет, словно прозрачное солнечное утро. Она полна яркого света, покоя и чистоты. Отчего ощущение радости становиться еще сильнее.</a:t>
            </a:r>
            <a:br>
              <a:rPr lang="ru-RU" dirty="0">
                <a:solidFill>
                  <a:srgbClr val="000000"/>
                </a:solidFill>
                <a:latin typeface="Times New Roman"/>
                <a:ea typeface="Times New Roman"/>
              </a:rPr>
            </a:br>
            <a:endParaRPr lang="ru-RU" dirty="0"/>
          </a:p>
        </p:txBody>
      </p:sp>
      <p:sp>
        <p:nvSpPr>
          <p:cNvPr id="2" name="Заголовок 1"/>
          <p:cNvSpPr>
            <a:spLocks noGrp="1"/>
          </p:cNvSpPr>
          <p:nvPr>
            <p:ph type="title"/>
          </p:nvPr>
        </p:nvSpPr>
        <p:spPr/>
        <p:txBody>
          <a:bodyPr/>
          <a:lstStyle/>
          <a:p>
            <a:endParaRPr lang="ru-RU"/>
          </a:p>
        </p:txBody>
      </p:sp>
    </p:spTree>
    <p:extLst>
      <p:ext uri="{BB962C8B-B14F-4D97-AF65-F5344CB8AC3E}">
        <p14:creationId xmlns:p14="http://schemas.microsoft.com/office/powerpoint/2010/main" val="15664736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1576761" y="1515547"/>
            <a:ext cx="5990477" cy="44571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Заголовок 1"/>
          <p:cNvSpPr>
            <a:spLocks noGrp="1"/>
          </p:cNvSpPr>
          <p:nvPr>
            <p:ph type="title"/>
          </p:nvPr>
        </p:nvSpPr>
        <p:spPr>
          <a:xfrm>
            <a:off x="179512" y="274638"/>
            <a:ext cx="8712968" cy="490066"/>
          </a:xfrm>
        </p:spPr>
        <p:txBody>
          <a:bodyPr>
            <a:noAutofit/>
          </a:bodyPr>
          <a:lstStyle/>
          <a:p>
            <a:r>
              <a:rPr lang="ru-RU" sz="3200" b="1" dirty="0">
                <a:solidFill>
                  <a:srgbClr val="601802"/>
                </a:solidFill>
                <a:latin typeface="Times New Roman"/>
                <a:ea typeface="Times New Roman"/>
              </a:rPr>
              <a:t>К.С. Петров-Водкин «Утренний натюрморт»</a:t>
            </a:r>
            <a:endParaRPr lang="ru-RU" sz="3200" dirty="0"/>
          </a:p>
        </p:txBody>
      </p:sp>
    </p:spTree>
    <p:extLst>
      <p:ext uri="{BB962C8B-B14F-4D97-AF65-F5344CB8AC3E}">
        <p14:creationId xmlns:p14="http://schemas.microsoft.com/office/powerpoint/2010/main" val="26643510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ctr">
              <a:buNone/>
            </a:pPr>
            <a:r>
              <a:rPr lang="ru-RU" sz="2800" dirty="0" smtClean="0">
                <a:latin typeface="Times New Roman" pitchFamily="18" charset="0"/>
                <a:cs typeface="Times New Roman" pitchFamily="18" charset="0"/>
              </a:rPr>
              <a:t>«Есть все фактические и теоретические основания утверждать, что не только интеллектуальное развитие ребенка, но и формирование его характера, эмоции и личности в целом находится в непосредственной зависимости от речи».</a:t>
            </a:r>
            <a:r>
              <a:rPr lang="ru-RU" dirty="0" smtClean="0"/>
              <a:t>             </a:t>
            </a:r>
          </a:p>
          <a:p>
            <a:pPr>
              <a:buNone/>
            </a:pPr>
            <a:endParaRPr lang="ru-RU" dirty="0" smtClean="0"/>
          </a:p>
          <a:p>
            <a:pPr>
              <a:buNone/>
            </a:pPr>
            <a:r>
              <a:rPr lang="ru-RU" sz="2400" dirty="0" smtClean="0">
                <a:latin typeface="Times New Roman" pitchFamily="18" charset="0"/>
                <a:cs typeface="Times New Roman" pitchFamily="18" charset="0"/>
              </a:rPr>
              <a:t>                                                                           Л.С. </a:t>
            </a:r>
            <a:r>
              <a:rPr lang="ru-RU" sz="2400" dirty="0" err="1" smtClean="0">
                <a:latin typeface="Times New Roman" pitchFamily="18" charset="0"/>
                <a:cs typeface="Times New Roman" pitchFamily="18" charset="0"/>
              </a:rPr>
              <a:t>Выготский</a:t>
            </a:r>
            <a:endParaRPr lang="ru-RU"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endParaRPr lang="ru-RU"/>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r>
              <a:rPr lang="ru-RU" sz="3200" dirty="0" smtClean="0">
                <a:latin typeface="Times New Roman" pitchFamily="18" charset="0"/>
                <a:cs typeface="Times New Roman" pitchFamily="18" charset="0"/>
              </a:rPr>
              <a:t>связные высказывания короткие;</a:t>
            </a:r>
          </a:p>
          <a:p>
            <a:r>
              <a:rPr lang="ru-RU" sz="3200" dirty="0" smtClean="0">
                <a:latin typeface="Times New Roman" pitchFamily="18" charset="0"/>
                <a:cs typeface="Times New Roman" pitchFamily="18" charset="0"/>
              </a:rPr>
              <a:t>отличаются непоследовательностью, даже если ребенок передает содержание знакомого текста;</a:t>
            </a:r>
          </a:p>
          <a:p>
            <a:r>
              <a:rPr lang="ru-RU" sz="3200" dirty="0" smtClean="0">
                <a:latin typeface="Times New Roman" pitchFamily="18" charset="0"/>
                <a:cs typeface="Times New Roman" pitchFamily="18" charset="0"/>
              </a:rPr>
              <a:t>состоят из отдельных фрагментов, логически не связанных между собой;</a:t>
            </a:r>
          </a:p>
          <a:p>
            <a:r>
              <a:rPr lang="ru-RU" sz="3200" dirty="0" smtClean="0">
                <a:latin typeface="Times New Roman" pitchFamily="18" charset="0"/>
                <a:cs typeface="Times New Roman" pitchFamily="18" charset="0"/>
              </a:rPr>
              <a:t>уровень информативности высказывания очень низкий.</a:t>
            </a:r>
            <a:endParaRPr lang="ru-RU" sz="3200" dirty="0">
              <a:latin typeface="Times New Roman" pitchFamily="18" charset="0"/>
              <a:cs typeface="Times New Roman" pitchFamily="18" charset="0"/>
            </a:endParaRPr>
          </a:p>
        </p:txBody>
      </p:sp>
      <p:sp>
        <p:nvSpPr>
          <p:cNvPr id="3" name="Заголовок 2"/>
          <p:cNvSpPr>
            <a:spLocks noGrp="1"/>
          </p:cNvSpPr>
          <p:nvPr>
            <p:ph type="title"/>
          </p:nvPr>
        </p:nvSpPr>
        <p:spPr>
          <a:xfrm>
            <a:off x="467544" y="260648"/>
            <a:ext cx="8229600" cy="864096"/>
          </a:xfrm>
        </p:spPr>
        <p:txBody>
          <a:bodyPr>
            <a:noAutofit/>
          </a:bodyPr>
          <a:lstStyle/>
          <a:p>
            <a:pPr algn="ctr"/>
            <a:r>
              <a:rPr lang="ru-RU" sz="3200" dirty="0" smtClean="0">
                <a:effectLst/>
                <a:latin typeface="Times New Roman" pitchFamily="18" charset="0"/>
                <a:cs typeface="Times New Roman" pitchFamily="18" charset="0"/>
              </a:rPr>
              <a:t>Причины низкого уровня развития речи</a:t>
            </a:r>
            <a:endParaRPr lang="ru-RU" sz="3200" dirty="0">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980728"/>
            <a:ext cx="1666528" cy="460647"/>
          </a:xfrm>
        </p:spPr>
        <p:txBody>
          <a:bodyPr>
            <a:noAutofit/>
          </a:bodyPr>
          <a:lstStyle/>
          <a:p>
            <a:pPr algn="ctr">
              <a:buNone/>
            </a:pPr>
            <a:r>
              <a:rPr lang="ru-RU" sz="2800" b="1" dirty="0" smtClean="0">
                <a:latin typeface="Times New Roman" pitchFamily="18" charset="0"/>
                <a:cs typeface="Times New Roman" pitchFamily="18" charset="0"/>
              </a:rPr>
              <a:t>договор</a:t>
            </a:r>
            <a:endParaRPr lang="ru-RU" sz="2800" b="1" dirty="0">
              <a:latin typeface="Times New Roman" pitchFamily="18" charset="0"/>
              <a:cs typeface="Times New Roman" pitchFamily="18" charset="0"/>
            </a:endParaRPr>
          </a:p>
        </p:txBody>
      </p:sp>
      <p:sp>
        <p:nvSpPr>
          <p:cNvPr id="2" name="Заголовок 1"/>
          <p:cNvSpPr>
            <a:spLocks noGrp="1"/>
          </p:cNvSpPr>
          <p:nvPr>
            <p:ph type="title"/>
          </p:nvPr>
        </p:nvSpPr>
        <p:spPr>
          <a:xfrm>
            <a:off x="467544" y="1844824"/>
            <a:ext cx="1872208" cy="504056"/>
          </a:xfrm>
        </p:spPr>
        <p:txBody>
          <a:bodyPr>
            <a:noAutofit/>
          </a:bodyPr>
          <a:lstStyle/>
          <a:p>
            <a:pPr algn="ctr"/>
            <a:r>
              <a:rPr lang="ru-RU" sz="2800" dirty="0" smtClean="0">
                <a:latin typeface="Times New Roman" pitchFamily="18" charset="0"/>
                <a:cs typeface="Times New Roman" pitchFamily="18" charset="0"/>
              </a:rPr>
              <a:t>красивее</a:t>
            </a:r>
            <a:endParaRPr lang="ru-RU" sz="2800" dirty="0">
              <a:latin typeface="Times New Roman" pitchFamily="18" charset="0"/>
              <a:cs typeface="Times New Roman" pitchFamily="18" charset="0"/>
            </a:endParaRPr>
          </a:p>
        </p:txBody>
      </p:sp>
      <p:sp>
        <p:nvSpPr>
          <p:cNvPr id="4" name="Заголовок 1"/>
          <p:cNvSpPr txBox="1">
            <a:spLocks/>
          </p:cNvSpPr>
          <p:nvPr/>
        </p:nvSpPr>
        <p:spPr>
          <a:xfrm>
            <a:off x="539552" y="3717032"/>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средства</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5" name="Заголовок 1"/>
          <p:cNvSpPr txBox="1">
            <a:spLocks/>
          </p:cNvSpPr>
          <p:nvPr/>
        </p:nvSpPr>
        <p:spPr>
          <a:xfrm>
            <a:off x="467544" y="2852936"/>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звонит</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6" name="Заголовок 1"/>
          <p:cNvSpPr txBox="1">
            <a:spLocks/>
          </p:cNvSpPr>
          <p:nvPr/>
        </p:nvSpPr>
        <p:spPr>
          <a:xfrm>
            <a:off x="3347864" y="908720"/>
            <a:ext cx="2088232"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водопровод</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7" name="Заголовок 1"/>
          <p:cNvSpPr txBox="1">
            <a:spLocks/>
          </p:cNvSpPr>
          <p:nvPr/>
        </p:nvSpPr>
        <p:spPr>
          <a:xfrm>
            <a:off x="3491880" y="1556792"/>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творог</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8" name="Заголовок 1"/>
          <p:cNvSpPr txBox="1">
            <a:spLocks/>
          </p:cNvSpPr>
          <p:nvPr/>
        </p:nvSpPr>
        <p:spPr>
          <a:xfrm>
            <a:off x="3419872" y="2204864"/>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щавель</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9" name="Заголовок 1"/>
          <p:cNvSpPr txBox="1">
            <a:spLocks/>
          </p:cNvSpPr>
          <p:nvPr/>
        </p:nvSpPr>
        <p:spPr>
          <a:xfrm>
            <a:off x="3419872" y="2924944"/>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жалюзи</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10" name="Заголовок 1"/>
          <p:cNvSpPr txBox="1">
            <a:spLocks/>
          </p:cNvSpPr>
          <p:nvPr/>
        </p:nvSpPr>
        <p:spPr>
          <a:xfrm>
            <a:off x="3419872" y="3645024"/>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магазин</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11" name="Заголовок 1"/>
          <p:cNvSpPr txBox="1">
            <a:spLocks/>
          </p:cNvSpPr>
          <p:nvPr/>
        </p:nvSpPr>
        <p:spPr>
          <a:xfrm>
            <a:off x="3419872" y="4293096"/>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баловать</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12" name="Заголовок 1"/>
          <p:cNvSpPr txBox="1">
            <a:spLocks/>
          </p:cNvSpPr>
          <p:nvPr/>
        </p:nvSpPr>
        <p:spPr>
          <a:xfrm>
            <a:off x="3419872" y="4869160"/>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алфавит</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13" name="Заголовок 1"/>
          <p:cNvSpPr txBox="1">
            <a:spLocks/>
          </p:cNvSpPr>
          <p:nvPr/>
        </p:nvSpPr>
        <p:spPr>
          <a:xfrm>
            <a:off x="3419872" y="5517232"/>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документ</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14" name="Заголовок 1"/>
          <p:cNvSpPr txBox="1">
            <a:spLocks/>
          </p:cNvSpPr>
          <p:nvPr/>
        </p:nvSpPr>
        <p:spPr>
          <a:xfrm>
            <a:off x="6516216" y="836712"/>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километр</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15" name="Заголовок 1"/>
          <p:cNvSpPr txBox="1">
            <a:spLocks/>
          </p:cNvSpPr>
          <p:nvPr/>
        </p:nvSpPr>
        <p:spPr>
          <a:xfrm>
            <a:off x="6516216" y="1556792"/>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столяр</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16" name="Заголовок 1"/>
          <p:cNvSpPr txBox="1">
            <a:spLocks/>
          </p:cNvSpPr>
          <p:nvPr/>
        </p:nvSpPr>
        <p:spPr>
          <a:xfrm>
            <a:off x="6516216" y="2204864"/>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дремота</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17" name="Заголовок 1"/>
          <p:cNvSpPr txBox="1">
            <a:spLocks/>
          </p:cNvSpPr>
          <p:nvPr/>
        </p:nvSpPr>
        <p:spPr>
          <a:xfrm>
            <a:off x="6588224" y="2852936"/>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каталог</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18" name="Заголовок 1"/>
          <p:cNvSpPr txBox="1">
            <a:spLocks/>
          </p:cNvSpPr>
          <p:nvPr/>
        </p:nvSpPr>
        <p:spPr>
          <a:xfrm>
            <a:off x="6588224" y="3573016"/>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сверлит</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19" name="Заголовок 1"/>
          <p:cNvSpPr txBox="1">
            <a:spLocks/>
          </p:cNvSpPr>
          <p:nvPr/>
        </p:nvSpPr>
        <p:spPr>
          <a:xfrm>
            <a:off x="0" y="4581128"/>
            <a:ext cx="2736304"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флюорография</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20" name="Заголовок 1"/>
          <p:cNvSpPr txBox="1">
            <a:spLocks/>
          </p:cNvSpPr>
          <p:nvPr/>
        </p:nvSpPr>
        <p:spPr>
          <a:xfrm>
            <a:off x="6516216" y="4437112"/>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банты</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21" name="Заголовок 1"/>
          <p:cNvSpPr txBox="1">
            <a:spLocks/>
          </p:cNvSpPr>
          <p:nvPr/>
        </p:nvSpPr>
        <p:spPr>
          <a:xfrm>
            <a:off x="6372200" y="5229200"/>
            <a:ext cx="2304256"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кулинария</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22" name="Заголовок 1"/>
          <p:cNvSpPr txBox="1">
            <a:spLocks/>
          </p:cNvSpPr>
          <p:nvPr/>
        </p:nvSpPr>
        <p:spPr>
          <a:xfrm>
            <a:off x="6588224" y="6021288"/>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сливовый</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24" name="Заголовок 1"/>
          <p:cNvSpPr txBox="1">
            <a:spLocks/>
          </p:cNvSpPr>
          <p:nvPr/>
        </p:nvSpPr>
        <p:spPr>
          <a:xfrm>
            <a:off x="6444208" y="260648"/>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noProof="0"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досуг</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25" name="Заголовок 1"/>
          <p:cNvSpPr txBox="1">
            <a:spLocks/>
          </p:cNvSpPr>
          <p:nvPr/>
        </p:nvSpPr>
        <p:spPr>
          <a:xfrm>
            <a:off x="3347864" y="332656"/>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петля</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26" name="Заголовок 1"/>
          <p:cNvSpPr txBox="1">
            <a:spLocks/>
          </p:cNvSpPr>
          <p:nvPr/>
        </p:nvSpPr>
        <p:spPr>
          <a:xfrm>
            <a:off x="467544" y="332656"/>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noProof="0"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ремень</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mph" presetSubtype="0" nodeType="clickEffect">
                                  <p:stCondLst>
                                    <p:cond delay="0"/>
                                  </p:stCondLst>
                                  <p:childTnLst>
                                    <p:set>
                                      <p:cBhvr override="childStyle">
                                        <p:cTn id="6" dur="indefinite"/>
                                        <p:tgtEl>
                                          <p:spTgt spid="3">
                                            <p:txEl>
                                              <p:pRg st="0" end="0"/>
                                            </p:txEl>
                                          </p:spTgt>
                                        </p:tgtEl>
                                        <p:attrNameLst>
                                          <p:attrName>style.fontFamily</p:attrName>
                                        </p:attrNameLst>
                                      </p:cBhvr>
                                      <p:to>
                                        <p:strVal val="Times New Roma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980728"/>
            <a:ext cx="1666528" cy="460647"/>
          </a:xfrm>
        </p:spPr>
        <p:txBody>
          <a:bodyPr>
            <a:noAutofit/>
          </a:bodyPr>
          <a:lstStyle/>
          <a:p>
            <a:pPr algn="ctr">
              <a:buNone/>
            </a:pPr>
            <a:r>
              <a:rPr lang="ru-RU" sz="2800" b="1" dirty="0" smtClean="0">
                <a:latin typeface="Times New Roman" pitchFamily="18" charset="0"/>
                <a:cs typeface="Times New Roman" pitchFamily="18" charset="0"/>
              </a:rPr>
              <a:t>догов</a:t>
            </a:r>
            <a:r>
              <a:rPr lang="ru-RU" sz="4000" b="1" dirty="0" smtClean="0">
                <a:solidFill>
                  <a:srgbClr val="FF0000"/>
                </a:solidFill>
                <a:latin typeface="Times New Roman" pitchFamily="18" charset="0"/>
                <a:cs typeface="Times New Roman" pitchFamily="18" charset="0"/>
              </a:rPr>
              <a:t>о</a:t>
            </a:r>
            <a:r>
              <a:rPr lang="ru-RU" sz="2800" b="1" dirty="0" smtClean="0">
                <a:latin typeface="Times New Roman" pitchFamily="18" charset="0"/>
                <a:cs typeface="Times New Roman" pitchFamily="18" charset="0"/>
              </a:rPr>
              <a:t>р</a:t>
            </a:r>
            <a:endParaRPr lang="ru-RU" sz="2800" b="1" dirty="0">
              <a:latin typeface="Times New Roman" pitchFamily="18" charset="0"/>
              <a:cs typeface="Times New Roman" pitchFamily="18" charset="0"/>
            </a:endParaRPr>
          </a:p>
        </p:txBody>
      </p:sp>
      <p:sp>
        <p:nvSpPr>
          <p:cNvPr id="2" name="Заголовок 1"/>
          <p:cNvSpPr>
            <a:spLocks noGrp="1"/>
          </p:cNvSpPr>
          <p:nvPr>
            <p:ph type="title"/>
          </p:nvPr>
        </p:nvSpPr>
        <p:spPr>
          <a:xfrm>
            <a:off x="467544" y="1844824"/>
            <a:ext cx="1872208" cy="504056"/>
          </a:xfrm>
        </p:spPr>
        <p:txBody>
          <a:bodyPr>
            <a:noAutofit/>
          </a:bodyPr>
          <a:lstStyle/>
          <a:p>
            <a:pPr algn="ctr"/>
            <a:r>
              <a:rPr lang="ru-RU" sz="2800" dirty="0" smtClean="0">
                <a:latin typeface="Times New Roman" pitchFamily="18" charset="0"/>
                <a:cs typeface="Times New Roman" pitchFamily="18" charset="0"/>
              </a:rPr>
              <a:t>крас</a:t>
            </a:r>
            <a:r>
              <a:rPr lang="ru-RU" sz="4000" dirty="0" smtClean="0">
                <a:solidFill>
                  <a:srgbClr val="FF0000"/>
                </a:solidFill>
                <a:latin typeface="Times New Roman" pitchFamily="18" charset="0"/>
                <a:cs typeface="Times New Roman" pitchFamily="18" charset="0"/>
              </a:rPr>
              <a:t>и</a:t>
            </a:r>
            <a:r>
              <a:rPr lang="ru-RU" sz="2800" dirty="0" smtClean="0">
                <a:latin typeface="Times New Roman" pitchFamily="18" charset="0"/>
                <a:cs typeface="Times New Roman" pitchFamily="18" charset="0"/>
              </a:rPr>
              <a:t>вее</a:t>
            </a:r>
            <a:endParaRPr lang="ru-RU" sz="2800" dirty="0">
              <a:latin typeface="Times New Roman" pitchFamily="18" charset="0"/>
              <a:cs typeface="Times New Roman" pitchFamily="18" charset="0"/>
            </a:endParaRPr>
          </a:p>
        </p:txBody>
      </p:sp>
      <p:sp>
        <p:nvSpPr>
          <p:cNvPr id="4" name="Заголовок 1"/>
          <p:cNvSpPr txBox="1">
            <a:spLocks/>
          </p:cNvSpPr>
          <p:nvPr/>
        </p:nvSpPr>
        <p:spPr>
          <a:xfrm>
            <a:off x="539552" y="3717032"/>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ср</a:t>
            </a:r>
            <a:r>
              <a:rPr lang="ru-RU" sz="4000" b="1" dirty="0" smtClean="0">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е</a:t>
            </a: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дства</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5" name="Заголовок 1"/>
          <p:cNvSpPr txBox="1">
            <a:spLocks/>
          </p:cNvSpPr>
          <p:nvPr/>
        </p:nvSpPr>
        <p:spPr>
          <a:xfrm>
            <a:off x="467544" y="2852936"/>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звон</a:t>
            </a:r>
            <a:r>
              <a:rPr lang="ru-RU" sz="4000" b="1" dirty="0" smtClean="0">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и</a:t>
            </a: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т</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6" name="Заголовок 1"/>
          <p:cNvSpPr txBox="1">
            <a:spLocks/>
          </p:cNvSpPr>
          <p:nvPr/>
        </p:nvSpPr>
        <p:spPr>
          <a:xfrm>
            <a:off x="3203848" y="908720"/>
            <a:ext cx="2304256"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водопров</a:t>
            </a:r>
            <a:r>
              <a:rPr lang="ru-RU" sz="4000" b="1" dirty="0" smtClean="0">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о</a:t>
            </a: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д</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7" name="Заголовок 1"/>
          <p:cNvSpPr txBox="1">
            <a:spLocks/>
          </p:cNvSpPr>
          <p:nvPr/>
        </p:nvSpPr>
        <p:spPr>
          <a:xfrm>
            <a:off x="3491880" y="1556792"/>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твор</a:t>
            </a:r>
            <a:r>
              <a:rPr lang="ru-RU" sz="4000" b="1" dirty="0" smtClean="0">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о</a:t>
            </a: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г</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8" name="Заголовок 1"/>
          <p:cNvSpPr txBox="1">
            <a:spLocks/>
          </p:cNvSpPr>
          <p:nvPr/>
        </p:nvSpPr>
        <p:spPr>
          <a:xfrm>
            <a:off x="3419872" y="2204864"/>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щав</a:t>
            </a:r>
            <a:r>
              <a:rPr lang="ru-RU" sz="4000" b="1" dirty="0" smtClean="0">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е</a:t>
            </a: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ль</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9" name="Заголовок 1"/>
          <p:cNvSpPr txBox="1">
            <a:spLocks/>
          </p:cNvSpPr>
          <p:nvPr/>
        </p:nvSpPr>
        <p:spPr>
          <a:xfrm>
            <a:off x="3419872" y="2924944"/>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жалюз</a:t>
            </a:r>
            <a:r>
              <a:rPr lang="ru-RU" sz="4000" b="1" dirty="0" smtClean="0">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и</a:t>
            </a:r>
            <a:endParaRPr kumimoji="0" lang="ru-RU" sz="28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10" name="Заголовок 1"/>
          <p:cNvSpPr txBox="1">
            <a:spLocks/>
          </p:cNvSpPr>
          <p:nvPr/>
        </p:nvSpPr>
        <p:spPr>
          <a:xfrm>
            <a:off x="3419872" y="3645024"/>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магаз</a:t>
            </a:r>
            <a:r>
              <a:rPr lang="ru-RU" sz="2800" b="1" dirty="0" smtClean="0">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и</a:t>
            </a: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н</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11" name="Заголовок 1"/>
          <p:cNvSpPr txBox="1">
            <a:spLocks/>
          </p:cNvSpPr>
          <p:nvPr/>
        </p:nvSpPr>
        <p:spPr>
          <a:xfrm>
            <a:off x="3419872" y="4293096"/>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балов</a:t>
            </a:r>
            <a:r>
              <a:rPr lang="ru-RU" sz="4000" b="1" dirty="0" smtClean="0">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а</a:t>
            </a: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ть</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12" name="Заголовок 1"/>
          <p:cNvSpPr txBox="1">
            <a:spLocks/>
          </p:cNvSpPr>
          <p:nvPr/>
        </p:nvSpPr>
        <p:spPr>
          <a:xfrm>
            <a:off x="3419872" y="4869160"/>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алфав</a:t>
            </a:r>
            <a:r>
              <a:rPr lang="ru-RU" sz="4000" b="1" dirty="0" smtClean="0">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и</a:t>
            </a: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т</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13" name="Заголовок 1"/>
          <p:cNvSpPr txBox="1">
            <a:spLocks/>
          </p:cNvSpPr>
          <p:nvPr/>
        </p:nvSpPr>
        <p:spPr>
          <a:xfrm>
            <a:off x="3419872" y="5517232"/>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докум</a:t>
            </a:r>
            <a:r>
              <a:rPr lang="ru-RU" sz="2800" b="1" dirty="0" smtClean="0">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е</a:t>
            </a: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нт</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14" name="Заголовок 1"/>
          <p:cNvSpPr txBox="1">
            <a:spLocks/>
          </p:cNvSpPr>
          <p:nvPr/>
        </p:nvSpPr>
        <p:spPr>
          <a:xfrm>
            <a:off x="6516216" y="836712"/>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килом</a:t>
            </a:r>
            <a:r>
              <a:rPr lang="ru-RU" sz="4000" b="1" dirty="0" smtClean="0">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е</a:t>
            </a: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тр</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15" name="Заголовок 1"/>
          <p:cNvSpPr txBox="1">
            <a:spLocks/>
          </p:cNvSpPr>
          <p:nvPr/>
        </p:nvSpPr>
        <p:spPr>
          <a:xfrm>
            <a:off x="6516216" y="1556792"/>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стол</a:t>
            </a:r>
            <a:r>
              <a:rPr lang="ru-RU" sz="4000" b="1" dirty="0" smtClean="0">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я</a:t>
            </a: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р</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16" name="Заголовок 1"/>
          <p:cNvSpPr txBox="1">
            <a:spLocks/>
          </p:cNvSpPr>
          <p:nvPr/>
        </p:nvSpPr>
        <p:spPr>
          <a:xfrm>
            <a:off x="6516216" y="2204864"/>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дрем</a:t>
            </a:r>
            <a:r>
              <a:rPr lang="ru-RU" sz="4000" b="1" dirty="0" smtClean="0">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о</a:t>
            </a: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та</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17" name="Заголовок 1"/>
          <p:cNvSpPr txBox="1">
            <a:spLocks/>
          </p:cNvSpPr>
          <p:nvPr/>
        </p:nvSpPr>
        <p:spPr>
          <a:xfrm>
            <a:off x="6588224" y="2852936"/>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катал</a:t>
            </a:r>
            <a:r>
              <a:rPr lang="ru-RU" sz="4000" b="1" dirty="0" smtClean="0">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о</a:t>
            </a: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г</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18" name="Заголовок 1"/>
          <p:cNvSpPr txBox="1">
            <a:spLocks/>
          </p:cNvSpPr>
          <p:nvPr/>
        </p:nvSpPr>
        <p:spPr>
          <a:xfrm>
            <a:off x="6588224" y="3573016"/>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сверл</a:t>
            </a:r>
            <a:r>
              <a:rPr lang="ru-RU" sz="4000" b="1" dirty="0" smtClean="0">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и</a:t>
            </a: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т</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19" name="Заголовок 1"/>
          <p:cNvSpPr txBox="1">
            <a:spLocks/>
          </p:cNvSpPr>
          <p:nvPr/>
        </p:nvSpPr>
        <p:spPr>
          <a:xfrm>
            <a:off x="0" y="4581128"/>
            <a:ext cx="2736304"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флюорогр</a:t>
            </a:r>
            <a:r>
              <a:rPr lang="ru-RU" sz="4000" b="1" dirty="0" smtClean="0">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а</a:t>
            </a: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фия</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20" name="Заголовок 1"/>
          <p:cNvSpPr txBox="1">
            <a:spLocks/>
          </p:cNvSpPr>
          <p:nvPr/>
        </p:nvSpPr>
        <p:spPr>
          <a:xfrm>
            <a:off x="6516216" y="4437112"/>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б</a:t>
            </a:r>
            <a:r>
              <a:rPr lang="ru-RU" sz="4000" b="1" dirty="0" smtClean="0">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а</a:t>
            </a: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нты</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21" name="Заголовок 1"/>
          <p:cNvSpPr txBox="1">
            <a:spLocks/>
          </p:cNvSpPr>
          <p:nvPr/>
        </p:nvSpPr>
        <p:spPr>
          <a:xfrm>
            <a:off x="6372200" y="5229200"/>
            <a:ext cx="2304256"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кулинар</a:t>
            </a:r>
            <a:r>
              <a:rPr lang="ru-RU" sz="4000" b="1" dirty="0" smtClean="0">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и</a:t>
            </a: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я</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22" name="Заголовок 1"/>
          <p:cNvSpPr txBox="1">
            <a:spLocks/>
          </p:cNvSpPr>
          <p:nvPr/>
        </p:nvSpPr>
        <p:spPr>
          <a:xfrm>
            <a:off x="6588224" y="6021288"/>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сл</a:t>
            </a:r>
            <a:r>
              <a:rPr lang="ru-RU" sz="4000" b="1" dirty="0" smtClean="0">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и</a:t>
            </a: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вовый</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23" name="Заголовок 1"/>
          <p:cNvSpPr txBox="1">
            <a:spLocks/>
          </p:cNvSpPr>
          <p:nvPr/>
        </p:nvSpPr>
        <p:spPr>
          <a:xfrm>
            <a:off x="3419872" y="332656"/>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п</a:t>
            </a:r>
            <a:r>
              <a:rPr lang="ru-RU" sz="2800" b="1" dirty="0" smtClean="0">
                <a:effectLst>
                  <a:outerShdw blurRad="31750" dist="25400" dir="5400000" algn="tl" rotWithShape="0">
                    <a:srgbClr val="000000">
                      <a:alpha val="25000"/>
                    </a:srgbClr>
                  </a:outerShdw>
                </a:effectLst>
                <a:latin typeface="Times New Roman" pitchFamily="18" charset="0"/>
                <a:ea typeface="+mj-ea"/>
                <a:cs typeface="Times New Roman" pitchFamily="18" charset="0"/>
              </a:rPr>
              <a:t>е</a:t>
            </a:r>
            <a:r>
              <a:rPr lang="ru-RU" sz="2800" b="1"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тл</a:t>
            </a:r>
            <a:r>
              <a:rPr lang="ru-RU" sz="4000" b="1" dirty="0" smtClean="0">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я</a:t>
            </a:r>
            <a:endParaRPr kumimoji="0" lang="ru-RU" sz="2800" b="1" i="0" u="none" strike="noStrike" kern="1200" cap="none" spc="0" normalizeH="0" baseline="0" noProof="0" dirty="0">
              <a:ln>
                <a:noFill/>
              </a:ln>
              <a:solidFill>
                <a:srgbClr val="FF0000"/>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24" name="Заголовок 1"/>
          <p:cNvSpPr txBox="1">
            <a:spLocks/>
          </p:cNvSpPr>
          <p:nvPr/>
        </p:nvSpPr>
        <p:spPr>
          <a:xfrm>
            <a:off x="6444208" y="260648"/>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noProof="0"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дос</a:t>
            </a:r>
            <a:r>
              <a:rPr lang="ru-RU" sz="4000" b="1" noProof="0" dirty="0" smtClean="0">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у</a:t>
            </a:r>
            <a:r>
              <a:rPr lang="ru-RU" sz="2800" b="1" noProof="0"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г</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
        <p:nvSpPr>
          <p:cNvPr id="25" name="Заголовок 1"/>
          <p:cNvSpPr txBox="1">
            <a:spLocks/>
          </p:cNvSpPr>
          <p:nvPr/>
        </p:nvSpPr>
        <p:spPr>
          <a:xfrm>
            <a:off x="467544" y="404664"/>
            <a:ext cx="1872208" cy="504056"/>
          </a:xfrm>
          <a:prstGeom prst="rect">
            <a:avLst/>
          </a:prstGeom>
        </p:spPr>
        <p:txBody>
          <a:bodyPr vert="horz" rtlCol="0" anchor="ctr">
            <a:noAutofit/>
            <a:scene3d>
              <a:camera prst="orthographicFront"/>
              <a:lightRig rig="soft" dir="t"/>
            </a:scene3d>
            <a:sp3d prstMaterial="softEdge">
              <a:bevelT w="25400" h="2540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ru-RU" sz="2800" b="1" noProof="0"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рем</a:t>
            </a:r>
            <a:r>
              <a:rPr lang="ru-RU" sz="4000" b="1" noProof="0" dirty="0" smtClean="0">
                <a:solidFill>
                  <a:srgbClr val="FF0000"/>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е</a:t>
            </a:r>
            <a:r>
              <a:rPr lang="ru-RU" sz="2800" b="1" noProof="0" dirty="0" smtClean="0">
                <a:solidFill>
                  <a:schemeClr val="tx2"/>
                </a:solidFill>
                <a:effectLst>
                  <a:outerShdw blurRad="31750" dist="25400" dir="5400000" algn="tl" rotWithShape="0">
                    <a:srgbClr val="000000">
                      <a:alpha val="25000"/>
                    </a:srgbClr>
                  </a:outerShdw>
                </a:effectLst>
                <a:latin typeface="Times New Roman" pitchFamily="18" charset="0"/>
                <a:ea typeface="+mj-ea"/>
                <a:cs typeface="Times New Roman" pitchFamily="18" charset="0"/>
              </a:rPr>
              <a:t>нь</a:t>
            </a:r>
            <a:endParaRPr kumimoji="0" lang="ru-RU" sz="2800" b="1" i="0" u="none" strike="noStrike" kern="1200" cap="none" spc="0" normalizeH="0" baseline="0" noProof="0" dirty="0">
              <a:ln>
                <a:noFill/>
              </a:ln>
              <a:solidFill>
                <a:schemeClr val="tx2"/>
              </a:solidFill>
              <a:effectLst>
                <a:outerShdw blurRad="31750" dist="25400" dir="5400000" algn="tl" rotWithShape="0">
                  <a:srgbClr val="000000">
                    <a:alpha val="25000"/>
                  </a:srgbClr>
                </a:outerShdw>
              </a:effectLst>
              <a:uLnTx/>
              <a:uFillTx/>
              <a:latin typeface="Times New Roman" pitchFamily="18" charset="0"/>
              <a:ea typeface="+mj-ea"/>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mph" presetSubtype="0" nodeType="clickEffect">
                                  <p:stCondLst>
                                    <p:cond delay="0"/>
                                  </p:stCondLst>
                                  <p:childTnLst>
                                    <p:set>
                                      <p:cBhvr override="childStyle">
                                        <p:cTn id="6" dur="indefinite"/>
                                        <p:tgtEl>
                                          <p:spTgt spid="3">
                                            <p:txEl>
                                              <p:pRg st="0" end="0"/>
                                            </p:txEl>
                                          </p:spTgt>
                                        </p:tgtEl>
                                        <p:attrNameLst>
                                          <p:attrName>style.fontFamily</p:attrName>
                                        </p:attrNameLst>
                                      </p:cBhvr>
                                      <p:to>
                                        <p:strVal val="Times New Roma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57200" y="1052736"/>
            <a:ext cx="8229600" cy="4954555"/>
          </a:xfrm>
        </p:spPr>
        <p:txBody>
          <a:bodyPr>
            <a:normAutofit lnSpcReduction="10000"/>
          </a:bodyPr>
          <a:lstStyle/>
          <a:p>
            <a:r>
              <a:rPr lang="ru-RU" dirty="0" smtClean="0"/>
              <a:t>Дети в садик </a:t>
            </a:r>
            <a:r>
              <a:rPr lang="ru-RU" dirty="0" err="1" smtClean="0"/>
              <a:t>бежат</a:t>
            </a:r>
            <a:r>
              <a:rPr lang="ru-RU" dirty="0" smtClean="0"/>
              <a:t>. </a:t>
            </a:r>
          </a:p>
          <a:p>
            <a:r>
              <a:rPr lang="ru-RU" dirty="0" smtClean="0"/>
              <a:t>Ты за ними </a:t>
            </a:r>
            <a:r>
              <a:rPr lang="ru-RU" dirty="0" err="1" smtClean="0"/>
              <a:t>бежи</a:t>
            </a:r>
            <a:r>
              <a:rPr lang="ru-RU" dirty="0" smtClean="0"/>
              <a:t>. </a:t>
            </a:r>
          </a:p>
          <a:p>
            <a:r>
              <a:rPr lang="ru-RU" dirty="0" smtClean="0"/>
              <a:t>Из домика </a:t>
            </a:r>
            <a:r>
              <a:rPr lang="ru-RU" dirty="0" err="1" smtClean="0"/>
              <a:t>вылазь</a:t>
            </a:r>
            <a:r>
              <a:rPr lang="ru-RU" dirty="0" smtClean="0"/>
              <a:t>. </a:t>
            </a:r>
          </a:p>
          <a:p>
            <a:r>
              <a:rPr lang="ru-RU" dirty="0" err="1" smtClean="0"/>
              <a:t>Ехай</a:t>
            </a:r>
            <a:r>
              <a:rPr lang="ru-RU" dirty="0" smtClean="0"/>
              <a:t> на </a:t>
            </a:r>
            <a:r>
              <a:rPr lang="ru-RU" dirty="0" err="1" smtClean="0"/>
              <a:t>лисопеде</a:t>
            </a:r>
            <a:r>
              <a:rPr lang="ru-RU" dirty="0" smtClean="0"/>
              <a:t>. </a:t>
            </a:r>
          </a:p>
          <a:p>
            <a:r>
              <a:rPr lang="ru-RU" dirty="0" smtClean="0"/>
              <a:t>Видишь, как я </a:t>
            </a:r>
            <a:r>
              <a:rPr lang="ru-RU" dirty="0" err="1" smtClean="0"/>
              <a:t>ездию</a:t>
            </a:r>
            <a:r>
              <a:rPr lang="ru-RU" dirty="0" smtClean="0"/>
              <a:t>. </a:t>
            </a:r>
          </a:p>
          <a:p>
            <a:r>
              <a:rPr lang="ru-RU" dirty="0" smtClean="0"/>
              <a:t>Подежурь </a:t>
            </a:r>
            <a:r>
              <a:rPr lang="ru-RU" dirty="0" err="1" smtClean="0"/>
              <a:t>заместо</a:t>
            </a:r>
            <a:r>
              <a:rPr lang="ru-RU" dirty="0" smtClean="0"/>
              <a:t> меня. </a:t>
            </a:r>
          </a:p>
          <a:p>
            <a:r>
              <a:rPr lang="ru-RU" dirty="0" smtClean="0"/>
              <a:t>Давай вместе играться. </a:t>
            </a:r>
          </a:p>
          <a:p>
            <a:r>
              <a:rPr lang="ru-RU" dirty="0" smtClean="0"/>
              <a:t>Лопатку вот сюда нужно </a:t>
            </a:r>
            <a:r>
              <a:rPr lang="ru-RU" dirty="0" err="1" smtClean="0"/>
              <a:t>ложить</a:t>
            </a:r>
            <a:r>
              <a:rPr lang="ru-RU" dirty="0" smtClean="0"/>
              <a:t>, </a:t>
            </a:r>
            <a:r>
              <a:rPr lang="ru-RU" dirty="0" err="1" smtClean="0"/>
              <a:t>положь</a:t>
            </a:r>
            <a:r>
              <a:rPr lang="ru-RU" dirty="0" smtClean="0"/>
              <a:t>. </a:t>
            </a:r>
          </a:p>
          <a:p>
            <a:r>
              <a:rPr lang="ru-RU" dirty="0" smtClean="0"/>
              <a:t>Я </a:t>
            </a:r>
            <a:r>
              <a:rPr lang="ru-RU" dirty="0" err="1" smtClean="0"/>
              <a:t>чистию</a:t>
            </a:r>
            <a:r>
              <a:rPr lang="ru-RU" dirty="0" smtClean="0"/>
              <a:t> свое пальто. </a:t>
            </a:r>
          </a:p>
          <a:p>
            <a:r>
              <a:rPr lang="ru-RU" dirty="0" smtClean="0"/>
              <a:t>Сколько разов тебе говорить, дожидайся меня».</a:t>
            </a:r>
          </a:p>
          <a:p>
            <a:endParaRPr lang="ru-RU" dirty="0"/>
          </a:p>
        </p:txBody>
      </p:sp>
      <p:sp>
        <p:nvSpPr>
          <p:cNvPr id="3" name="Заголовок 2"/>
          <p:cNvSpPr>
            <a:spLocks noGrp="1"/>
          </p:cNvSpPr>
          <p:nvPr>
            <p:ph type="title"/>
          </p:nvPr>
        </p:nvSpPr>
        <p:spPr>
          <a:xfrm>
            <a:off x="611560" y="404664"/>
            <a:ext cx="8229600" cy="778098"/>
          </a:xfrm>
        </p:spPr>
        <p:txBody>
          <a:bodyPr>
            <a:noAutofit/>
          </a:bodyPr>
          <a:lstStyle/>
          <a:p>
            <a:pPr algn="ctr"/>
            <a:r>
              <a:rPr lang="ru-RU" sz="3600" dirty="0" smtClean="0">
                <a:latin typeface="Times New Roman" pitchFamily="18" charset="0"/>
                <a:cs typeface="Times New Roman" pitchFamily="18" charset="0"/>
              </a:rPr>
              <a:t>«Исправь ошибки»</a:t>
            </a:r>
            <a:br>
              <a:rPr lang="ru-RU" sz="3600" dirty="0" smtClean="0">
                <a:latin typeface="Times New Roman" pitchFamily="18" charset="0"/>
                <a:cs typeface="Times New Roman" pitchFamily="18" charset="0"/>
              </a:rPr>
            </a:br>
            <a:endParaRPr lang="ru-RU" sz="36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a:bodyPr>
          <a:lstStyle/>
          <a:p>
            <a:pPr algn="just">
              <a:buNone/>
            </a:pPr>
            <a:r>
              <a:rPr lang="ru-RU" dirty="0" smtClean="0">
                <a:latin typeface="Times New Roman" pitchFamily="18" charset="0"/>
                <a:cs typeface="Times New Roman" pitchFamily="18" charset="0"/>
              </a:rPr>
              <a:t>   Я проснулась утром рано и стала собираться на работу. Сначала платье стала (надевать или одевать), куртку стала …..шапку стала….А потом стала сына (надевать или одевать)</a:t>
            </a:r>
          </a:p>
          <a:p>
            <a:endParaRPr lang="ru-RU" dirty="0" smtClean="0">
              <a:latin typeface="Times New Roman" pitchFamily="18" charset="0"/>
              <a:cs typeface="Times New Roman" pitchFamily="18" charset="0"/>
            </a:endParaRPr>
          </a:p>
          <a:p>
            <a:r>
              <a:rPr lang="ru-RU" dirty="0" smtClean="0">
                <a:latin typeface="Times New Roman" pitchFamily="18" charset="0"/>
                <a:cs typeface="Times New Roman" pitchFamily="18" charset="0"/>
              </a:rPr>
              <a:t>Что можно надевать на себя? </a:t>
            </a:r>
          </a:p>
          <a:p>
            <a:r>
              <a:rPr lang="ru-RU" dirty="0" smtClean="0">
                <a:latin typeface="Times New Roman" pitchFamily="18" charset="0"/>
                <a:cs typeface="Times New Roman" pitchFamily="18" charset="0"/>
              </a:rPr>
              <a:t>А одевать? (кого – </a:t>
            </a:r>
            <a:r>
              <a:rPr lang="ru-RU" dirty="0" err="1" smtClean="0">
                <a:latin typeface="Times New Roman" pitchFamily="18" charset="0"/>
                <a:cs typeface="Times New Roman" pitchFamily="18" charset="0"/>
              </a:rPr>
              <a:t>нибудь</a:t>
            </a:r>
            <a:r>
              <a:rPr lang="ru-RU" dirty="0" smtClean="0">
                <a:latin typeface="Times New Roman" pitchFamily="18" charset="0"/>
                <a:cs typeface="Times New Roman" pitchFamily="18" charset="0"/>
              </a:rPr>
              <a:t>: ребенка, брата, куклу). </a:t>
            </a:r>
          </a:p>
          <a:p>
            <a:endParaRPr lang="ru-RU" b="1" dirty="0" smtClean="0">
              <a:latin typeface="Times New Roman" pitchFamily="18" charset="0"/>
              <a:cs typeface="Times New Roman" pitchFamily="18" charset="0"/>
            </a:endParaRPr>
          </a:p>
          <a:p>
            <a:pPr algn="ctr">
              <a:buNone/>
            </a:pPr>
            <a:r>
              <a:rPr lang="ru-RU" sz="58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a:t>
            </a:r>
            <a:r>
              <a:rPr lang="ru-RU" sz="3600" b="1" dirty="0" smtClean="0">
                <a:latin typeface="Times New Roman" pitchFamily="18" charset="0"/>
                <a:cs typeface="Times New Roman" pitchFamily="18" charset="0"/>
              </a:rPr>
              <a:t>Надевать что-то, одевать – кого-то.</a:t>
            </a:r>
            <a:endParaRPr lang="ru-RU" b="1" dirty="0" smtClean="0">
              <a:latin typeface="Times New Roman" pitchFamily="18" charset="0"/>
              <a:cs typeface="Times New Roman" pitchFamily="18" charset="0"/>
            </a:endParaRPr>
          </a:p>
          <a:p>
            <a:endParaRPr lang="ru-RU" dirty="0">
              <a:latin typeface="Times New Roman" pitchFamily="18" charset="0"/>
              <a:cs typeface="Times New Roman" pitchFamily="18" charset="0"/>
            </a:endParaRPr>
          </a:p>
        </p:txBody>
      </p:sp>
      <p:sp>
        <p:nvSpPr>
          <p:cNvPr id="3" name="Заголовок 2"/>
          <p:cNvSpPr>
            <a:spLocks noGrp="1"/>
          </p:cNvSpPr>
          <p:nvPr>
            <p:ph type="title"/>
          </p:nvPr>
        </p:nvSpPr>
        <p:spPr>
          <a:xfrm>
            <a:off x="457200" y="274638"/>
            <a:ext cx="8229600" cy="778098"/>
          </a:xfrm>
        </p:spPr>
        <p:txBody>
          <a:bodyPr>
            <a:normAutofit/>
          </a:bodyPr>
          <a:lstStyle/>
          <a:p>
            <a:pPr algn="ctr"/>
            <a:r>
              <a:rPr lang="ru-RU" sz="3600" dirty="0" smtClean="0">
                <a:latin typeface="Times New Roman" pitchFamily="18" charset="0"/>
                <a:cs typeface="Times New Roman" pitchFamily="18" charset="0"/>
              </a:rPr>
              <a:t>«Почувствуй разницу»</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dirty="0"/>
          </a:p>
        </p:txBody>
      </p:sp>
      <p:sp>
        <p:nvSpPr>
          <p:cNvPr id="3" name="Заголовок 2"/>
          <p:cNvSpPr>
            <a:spLocks noGrp="1"/>
          </p:cNvSpPr>
          <p:nvPr>
            <p:ph type="title"/>
          </p:nvPr>
        </p:nvSpPr>
        <p:spPr/>
        <p:txBody>
          <a:bodyPr>
            <a:normAutofit/>
          </a:bodyPr>
          <a:lstStyle/>
          <a:p>
            <a:pPr algn="ctr"/>
            <a:r>
              <a:rPr lang="ru-RU" sz="3100" dirty="0" smtClean="0">
                <a:latin typeface="Times New Roman" pitchFamily="18" charset="0"/>
                <a:cs typeface="Times New Roman" pitchFamily="18" charset="0"/>
              </a:rPr>
              <a:t>«Почему речь воспитателя детского сада должна быть образцом для …»  </a:t>
            </a:r>
            <a:endParaRPr lang="ru-RU"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427</TotalTime>
  <Words>1208</Words>
  <Application>Microsoft Office PowerPoint</Application>
  <PresentationFormat>Экран (4:3)</PresentationFormat>
  <Paragraphs>145</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Открытая</vt:lpstr>
      <vt:lpstr>Педагогический совет № </vt:lpstr>
      <vt:lpstr>Цель:  совершенствование работы в ДОУ по речевому развитию детей дошкольного возраста.</vt:lpstr>
      <vt:lpstr>Презентация PowerPoint</vt:lpstr>
      <vt:lpstr>Причины низкого уровня развития речи</vt:lpstr>
      <vt:lpstr>красивее</vt:lpstr>
      <vt:lpstr>красивее</vt:lpstr>
      <vt:lpstr>«Исправь ошибки» </vt:lpstr>
      <vt:lpstr>«Почувствуй разницу»</vt:lpstr>
      <vt:lpstr>«Почему речь воспитателя детского сада должна быть образцом для …»  </vt:lpstr>
      <vt:lpstr>Задачи развития речи у детей дошкольного возраста</vt:lpstr>
      <vt:lpstr>Развитие речи –  это творческий процесс, который формируется в результате восприятия речи взрослого, собственной речевой активности и элементарного осознания явлений языка и речи </vt:lpstr>
      <vt:lpstr>Рассказ-описание</vt:lpstr>
      <vt:lpstr>Рассказ-повествование</vt:lpstr>
      <vt:lpstr>«Расшифруй сказку»</vt:lpstr>
      <vt:lpstr>Презентация PowerPoint</vt:lpstr>
      <vt:lpstr>Картинки, на которых можно выделить субъект и выполняемое им действие </vt:lpstr>
      <vt:lpstr>Презентация PowerPoint</vt:lpstr>
      <vt:lpstr>Картинки с изображением одного или нескольких персонажей и четко обозначенного места действия </vt:lpstr>
      <vt:lpstr>Предложения сложной структуры</vt:lpstr>
      <vt:lpstr>Презентация PowerPoint</vt:lpstr>
      <vt:lpstr>Презентация PowerPoint</vt:lpstr>
      <vt:lpstr>И.И. Левитан «Золотая осень»</vt:lpstr>
      <vt:lpstr>Презентация PowerPoint</vt:lpstr>
      <vt:lpstr>В.М. Васнецов «Аленушка»</vt:lpstr>
      <vt:lpstr>Презентация PowerPoint</vt:lpstr>
      <vt:lpstr>А.К. Саврасов «Грачи прилетели»</vt:lpstr>
      <vt:lpstr>Презентация PowerPoint</vt:lpstr>
      <vt:lpstr>К.С. Петров-Водкин «Утренний натюрморт»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Русалочка</dc:creator>
  <cp:lastModifiedBy>Русалочка</cp:lastModifiedBy>
  <cp:revision>18</cp:revision>
  <dcterms:created xsi:type="dcterms:W3CDTF">2018-02-20T07:55:08Z</dcterms:created>
  <dcterms:modified xsi:type="dcterms:W3CDTF">2018-02-21T09:23:06Z</dcterms:modified>
</cp:coreProperties>
</file>