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73" r:id="rId9"/>
    <p:sldId id="263" r:id="rId10"/>
    <p:sldId id="268" r:id="rId11"/>
    <p:sldId id="267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66"/>
    <a:srgbClr val="006600"/>
    <a:srgbClr val="980206"/>
    <a:srgbClr val="FA4514"/>
    <a:srgbClr val="FF00FF"/>
    <a:srgbClr val="FFFF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02" autoAdjust="0"/>
  </p:normalViewPr>
  <p:slideViewPr>
    <p:cSldViewPr>
      <p:cViewPr varScale="1">
        <p:scale>
          <a:sx n="47" d="100"/>
          <a:sy n="47" d="100"/>
        </p:scale>
        <p:origin x="-82" y="-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89D14-EAB2-42E9-A51C-78C74BE3B813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9D0B-016E-44A0-ABDF-F9E3CD260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AF25-1726-4D08-A2E8-E636621EBE29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5DC0-9476-4A56-80B1-1F216804A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80B81-6535-4E4B-8DDB-EFBF00D8C7DD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01F4C-6FCC-490F-B683-4ABAFC2D4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C86C7-4173-4C08-9995-0CC5F3965EA9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F1F3A-09D2-4F0B-A27F-5FD82F8C0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A5DA-0BB4-42F5-898D-B8691B0C2442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0B650-5A5C-42E6-85D3-4DD45B183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9A91-2F6D-4CE3-A51F-E8F318C2DEAC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D100D-1822-4F84-9CE2-DF4C4629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DA37B-2735-4221-BC8D-17B2B54849F1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33ECC-825E-43EC-AAF5-EB9F20C40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34FA5-C7F2-4D01-8A53-DD97BEC0B098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9255-D991-4DBD-98BB-929514831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23559-3CE7-4FB5-8FD3-CAB5EBA4BBFE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960BA-07A2-4DD4-8197-A7816B86D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44553-62A9-4473-9B94-E4A5A8D0B3E3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4A042-C086-4163-8361-19F891689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2CCD7-4A1F-4568-9E49-FFFA77B3DC65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FBE0B-9C94-408E-882A-FC03577F8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D292F7-5B15-4968-ADDD-C79CA5D57405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BE0524-02C2-4358-BB1F-EFBAE071F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sadovnik.ru/masterclass.aspx?id=1105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195513" y="857250"/>
            <a:ext cx="5761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i="0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971550" y="549275"/>
            <a:ext cx="72723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/>
              <a:t>Районное методическое объединение для  воспитателей            подготовительных к школе групп</a:t>
            </a:r>
            <a:endParaRPr lang="ru-RU" sz="1800"/>
          </a:p>
          <a:p>
            <a:pPr eaLnBrk="0" hangingPunct="0"/>
            <a:endParaRPr lang="ru-RU" sz="180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042988" y="2349500"/>
            <a:ext cx="68405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hlink"/>
                </a:solidFill>
                <a:latin typeface="Times New Roman" pitchFamily="18" charset="0"/>
              </a:rPr>
              <a:t>МАСТЕР-КЛАСС</a:t>
            </a:r>
          </a:p>
          <a:p>
            <a:pPr algn="ctr"/>
            <a:r>
              <a:rPr lang="ru-RU" sz="2400" b="1">
                <a:solidFill>
                  <a:schemeClr val="hlink"/>
                </a:solidFill>
                <a:latin typeface="Times New Roman" pitchFamily="18" charset="0"/>
              </a:rPr>
              <a:t> С ИСПОЛЬЗОВАНИЕМ ТЕХНОЛОГИИ РАЗВИТИЯ ИЗОБРАЗИТЕЛЬНЫХ ЗАДАЧ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081088" y="4221163"/>
            <a:ext cx="8243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Автор</a:t>
            </a:r>
            <a:r>
              <a:rPr lang="ru-RU"/>
              <a:t>: Истомина Оксана Николаевна, воспитатель</a:t>
            </a:r>
          </a:p>
          <a:p>
            <a:r>
              <a:rPr lang="ru-RU"/>
              <a:t>                         МБДОУ ДС КВ №39 п.Ильский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DSCN37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620713"/>
            <a:ext cx="5040312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9" descr="DSCN38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3013075"/>
            <a:ext cx="468153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 descr="DSCN38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62071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1" descr="DSCN38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4629150"/>
            <a:ext cx="204946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 descr="DSCN38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25" y="404813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DSCN37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836613"/>
            <a:ext cx="34559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DSCN37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836613"/>
            <a:ext cx="252095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DSCN37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644900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DSCN373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924175"/>
            <a:ext cx="4392613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2195513" y="333375"/>
            <a:ext cx="3744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6600"/>
                </a:solidFill>
              </a:rPr>
              <a:t>             </a:t>
            </a:r>
            <a:r>
              <a:rPr lang="ru-RU" b="1">
                <a:solidFill>
                  <a:srgbClr val="FF00FF"/>
                </a:solidFill>
              </a:rPr>
              <a:t>Рисование на пене</a:t>
            </a: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971550" y="16287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1</a:t>
            </a:r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4716463" y="1700213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2</a:t>
            </a:r>
          </a:p>
        </p:txBody>
      </p:sp>
      <p:sp>
        <p:nvSpPr>
          <p:cNvPr id="24585" name="Text Box 12"/>
          <p:cNvSpPr txBox="1">
            <a:spLocks noChangeArrowheads="1"/>
          </p:cNvSpPr>
          <p:nvPr/>
        </p:nvSpPr>
        <p:spPr bwMode="auto">
          <a:xfrm>
            <a:off x="1116013" y="4581525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3</a:t>
            </a:r>
          </a:p>
        </p:txBody>
      </p:sp>
      <p:sp>
        <p:nvSpPr>
          <p:cNvPr id="24586" name="Text Box 13"/>
          <p:cNvSpPr txBox="1">
            <a:spLocks noChangeArrowheads="1"/>
          </p:cNvSpPr>
          <p:nvPr/>
        </p:nvSpPr>
        <p:spPr bwMode="auto">
          <a:xfrm>
            <a:off x="4716463" y="45085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284663" y="3241675"/>
            <a:ext cx="14400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ru-RU" sz="1800" i="0"/>
          </a:p>
        </p:txBody>
      </p:sp>
      <p:pic>
        <p:nvPicPr>
          <p:cNvPr id="25603" name="Picture 5" descr="DSCN38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852738"/>
            <a:ext cx="4557712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DSCN38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188913"/>
            <a:ext cx="4773612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DSCN38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908050"/>
            <a:ext cx="20875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DSCN378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4076700"/>
            <a:ext cx="2952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7488" y="2511425"/>
            <a:ext cx="6278562" cy="1347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827088" y="908050"/>
            <a:ext cx="7489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0" u="sng">
                <a:solidFill>
                  <a:srgbClr val="FF00FF"/>
                </a:solidFill>
              </a:rPr>
              <a:t>Тема</a:t>
            </a:r>
            <a:r>
              <a:rPr lang="ru-RU" b="1" i="0">
                <a:solidFill>
                  <a:srgbClr val="FF00FF"/>
                </a:solidFill>
              </a:rPr>
              <a:t>: «ТРИЗ, как средство развития воображения старших дошкольников в ИЗО деятельности в соответствии ФГОС ДО. Арт-мастерская - рисование пеной для бритья»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03350" y="2393950"/>
            <a:ext cx="705643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Цель мастер-класса:</a:t>
            </a:r>
            <a:r>
              <a:rPr lang="ru-RU"/>
              <a:t> практическое освоение технологии ТРИЗ.</a:t>
            </a:r>
            <a:endParaRPr lang="ru-RU" b="1" u="sng"/>
          </a:p>
          <a:p>
            <a:r>
              <a:rPr lang="ru-RU" b="1" u="sng"/>
              <a:t>Основные задачи</a:t>
            </a:r>
            <a:r>
              <a:rPr lang="ru-RU" b="1"/>
              <a:t>:</a:t>
            </a:r>
            <a:r>
              <a:rPr lang="ru-RU"/>
              <a:t> </a:t>
            </a:r>
          </a:p>
          <a:p>
            <a:r>
              <a:rPr lang="ru-RU"/>
              <a:t>Формировать навыки творческой работы, включающей следующие компоненты: развитие воображения, оригинальность мышления, способность приспосабливаться к неожиданным изменениям ситуации;</a:t>
            </a:r>
          </a:p>
          <a:p>
            <a:r>
              <a:rPr lang="ru-RU"/>
              <a:t>Знакомить с основными графическими изображениями в нетрадиционной технике работы с помощью нетрадиционных инструментов и 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619250" y="1628775"/>
            <a:ext cx="67691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 u="sng">
                <a:solidFill>
                  <a:schemeClr val="folHlink"/>
                </a:solidFill>
              </a:rPr>
              <a:t>Материалы и оборудование</a:t>
            </a:r>
            <a:r>
              <a:rPr lang="ru-RU" b="1">
                <a:solidFill>
                  <a:schemeClr val="folHlink"/>
                </a:solidFill>
              </a:rPr>
              <a:t>: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1. плоский поднос, крышка или тарелка (можно        даже плотный целлофановый пакет),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2. пена для бритья,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3. краски, лучше всего акриловые, но можно жидкую гуашь,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4. тонкая кисточка или зубочистки (можно спички),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5. листы бумаги, лучше всего альбомные или ватман, но подойдет и обычная бумага для офисной техники,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6. линейка или полоски плотного картона.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827088" y="3860800"/>
            <a:ext cx="64801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b="1" i="0">
                <a:latin typeface="Calibri" pitchFamily="34" charset="0"/>
              </a:rPr>
              <a:t>	</a:t>
            </a:r>
            <a:endParaRPr lang="ru-RU" sz="2200" i="0">
              <a:latin typeface="Calibri" pitchFamily="34" charset="0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95288" y="404813"/>
            <a:ext cx="67691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chemeClr val="folHlink"/>
                </a:solidFill>
              </a:rPr>
              <a:t>Актуальность:</a:t>
            </a:r>
            <a:r>
              <a:rPr lang="ru-RU" b="1">
                <a:solidFill>
                  <a:srgbClr val="980206"/>
                </a:solidFill>
              </a:rPr>
              <a:t> Воспитание, построенное на усвоение конкретных фактов изжило себя, ибо факты быстро устаревают, а их объем стремится к бесконечности.</a:t>
            </a: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755650" y="5084763"/>
            <a:ext cx="80645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b="1" i="0">
                <a:latin typeface="Calibri" pitchFamily="34" charset="0"/>
              </a:rPr>
              <a:t>	</a:t>
            </a:r>
            <a:endParaRPr lang="ru-RU" sz="2200" i="0">
              <a:latin typeface="Calibri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8313" y="2278063"/>
            <a:ext cx="8496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folHlink"/>
                </a:solidFill>
              </a:rPr>
              <a:t>Новизна:</a:t>
            </a:r>
            <a:r>
              <a:rPr lang="ru-RU" b="1">
                <a:solidFill>
                  <a:srgbClr val="FF00FF"/>
                </a:solidFill>
              </a:rPr>
              <a:t> Идеал системы образования 21 века заключается в том, что в основе воспитания дошкольников будет лежать развитие мышления.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68313" y="3933825"/>
            <a:ext cx="84248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folHlink"/>
                </a:solidFill>
              </a:rPr>
              <a:t>Обоснование мастер-класса.</a:t>
            </a:r>
            <a:endParaRPr lang="ru-RU">
              <a:solidFill>
                <a:schemeClr val="folHlink"/>
              </a:solidFill>
            </a:endParaRPr>
          </a:p>
          <a:p>
            <a:r>
              <a:rPr lang="ru-RU" b="1"/>
              <a:t>Обоснованием данного мастер-класса является психолого-педагогическая направленность, основанная на принципах инновационности и педагогике сотрудничества. Я отношу себя к умеренным  инноваторам, который совершенствует свой прежний опыт.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684213" y="620713"/>
            <a:ext cx="61737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i="0">
                <a:latin typeface="Calibri" pitchFamily="34" charset="0"/>
              </a:rPr>
              <a:t>	</a:t>
            </a:r>
            <a:endParaRPr lang="ru-RU" sz="2200" b="1" i="0">
              <a:latin typeface="Calibri" pitchFamily="34" charset="0"/>
            </a:endParaRP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1042988" y="620713"/>
            <a:ext cx="7162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/>
            <a:r>
              <a:rPr lang="ru-RU" b="1" i="0"/>
              <a:t>              </a:t>
            </a:r>
            <a:r>
              <a:rPr lang="ru-RU" b="1"/>
              <a:t>Как рисовать </a:t>
            </a:r>
            <a:r>
              <a:rPr lang="ru-RU" b="1">
                <a:solidFill>
                  <a:schemeClr val="folHlink"/>
                </a:solidFill>
              </a:rPr>
              <a:t>на пене</a:t>
            </a:r>
            <a:r>
              <a:rPr lang="ru-RU" b="1"/>
              <a:t> для бритья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>
                <a:solidFill>
                  <a:schemeClr val="hlink"/>
                </a:solidFill>
              </a:rPr>
              <a:t>1. Нанести немного пены на поднос или тарелку, разровнять ее поверхность с помощью линейки или полоски картона.</a:t>
            </a:r>
          </a:p>
          <a:p>
            <a:pPr marL="342900" indent="-342900"/>
            <a:r>
              <a:rPr lang="ru-RU">
                <a:solidFill>
                  <a:srgbClr val="FF00FF"/>
                </a:solidFill>
              </a:rPr>
              <a:t>2. Капнуть на пену краски разных цветов.</a:t>
            </a:r>
          </a:p>
          <a:p>
            <a:pPr marL="342900" indent="-342900"/>
            <a:r>
              <a:rPr lang="ru-RU">
                <a:solidFill>
                  <a:srgbClr val="006600"/>
                </a:solidFill>
              </a:rPr>
              <a:t>3. Тонкой кисточкой, зубочисткой или спичкой водить по поверхности пены в хаотичном порядке  или создавая определенный узор.</a:t>
            </a:r>
          </a:p>
          <a:p>
            <a:pPr marL="342900" indent="-342900"/>
            <a:r>
              <a:rPr lang="ru-RU">
                <a:solidFill>
                  <a:srgbClr val="980206"/>
                </a:solidFill>
              </a:rPr>
              <a:t>4. Когда изображение будет готово, приложить к нему лист бумаги и прижать, чтобы изображение отпечаталось на листе.</a:t>
            </a:r>
          </a:p>
          <a:p>
            <a:pPr marL="342900" indent="-342900"/>
            <a:r>
              <a:rPr lang="ru-RU">
                <a:solidFill>
                  <a:srgbClr val="660066"/>
                </a:solidFill>
              </a:rPr>
              <a:t>5. Аккуратно, чтобы не испортить рисунок, снять бумагу и положить ее рисунком вверх на несколько минут, чтобы впиталась краска.</a:t>
            </a:r>
          </a:p>
          <a:p>
            <a:pPr marL="342900" indent="-342900"/>
            <a:r>
              <a:rPr lang="ru-RU">
                <a:solidFill>
                  <a:srgbClr val="CC0099"/>
                </a:solidFill>
              </a:rPr>
              <a:t>6. Снять с рисунка остатки пены, проведя по нему линейкой или картоном.</a:t>
            </a:r>
          </a:p>
          <a:p>
            <a:pPr marL="342900" indent="-342900"/>
            <a:r>
              <a:rPr lang="ru-RU"/>
              <a:t>7. Оставить рисунок сохнуть.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2824163" y="162242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35" name="Text Box 11"/>
          <p:cNvSpPr txBox="1">
            <a:spLocks noChangeArrowheads="1"/>
          </p:cNvSpPr>
          <p:nvPr/>
        </p:nvSpPr>
        <p:spPr bwMode="auto">
          <a:xfrm>
            <a:off x="1403350" y="549275"/>
            <a:ext cx="7056438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            </a:t>
            </a:r>
            <a:r>
              <a:rPr lang="ru-RU" b="1">
                <a:solidFill>
                  <a:srgbClr val="CC0099"/>
                </a:solidFill>
              </a:rPr>
              <a:t>Как рисовать пеной для бритья</a:t>
            </a:r>
            <a:endParaRPr lang="ru-RU">
              <a:solidFill>
                <a:srgbClr val="CC0099"/>
              </a:solidFill>
            </a:endParaRPr>
          </a:p>
          <a:p>
            <a:r>
              <a:rPr lang="ru-RU"/>
              <a:t>Можно предложить рисовать пеной для бритья на вертикальных поверхностях (обязательно под присмотром взрослых). Как и пальчиковыми красками, пеной рисуют с помощью пальчиков и ладошек.</a:t>
            </a:r>
          </a:p>
          <a:p>
            <a:r>
              <a:rPr lang="ru-RU"/>
              <a:t>Занятие полезно тем, что при рисовании на вертикальной поверхности задействована (т.е. тренируется) не только та же группа мышц руки, что при рисовании на горизонтальной поверхности, но и другие мышцы. Пену можно сделать цветной, добавив в нее красители.</a:t>
            </a:r>
          </a:p>
          <a:p>
            <a:r>
              <a:rPr lang="ru-RU"/>
              <a:t>Первый рисунок, конечно, самый красивый, но интересные абстрактные картины можно получить, если использовать раскрашенную пену второй или третий раз.   Рисунок готов. Дополните его </a:t>
            </a:r>
            <a:r>
              <a:rPr lang="ru-RU" u="sng">
                <a:hlinkClick r:id="rId3"/>
              </a:rPr>
              <a:t>поделками из соленого теста</a:t>
            </a:r>
            <a:r>
              <a:rPr lang="ru-RU"/>
              <a:t> или аппликацией и поставьте в рамочку.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5"/>
          <p:cNvSpPr>
            <a:spLocks noChangeArrowheads="1"/>
          </p:cNvSpPr>
          <p:nvPr/>
        </p:nvSpPr>
        <p:spPr bwMode="auto">
          <a:xfrm>
            <a:off x="2843213" y="333375"/>
            <a:ext cx="6624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 b="1" i="0"/>
              <a:t>          </a:t>
            </a:r>
            <a:r>
              <a:rPr lang="ru-RU" sz="1800" b="1">
                <a:solidFill>
                  <a:srgbClr val="CC0099"/>
                </a:solidFill>
              </a:rPr>
              <a:t>Рисование пеной</a:t>
            </a:r>
          </a:p>
        </p:txBody>
      </p:sp>
      <p:pic>
        <p:nvPicPr>
          <p:cNvPr id="19459" name="Picture 28" descr="DSCN37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765175"/>
            <a:ext cx="34559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9" descr="DSCN37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765175"/>
            <a:ext cx="34559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0" descr="DSCN37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3644900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1" descr="DSCN37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3644900"/>
            <a:ext cx="34575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6"/>
          <p:cNvSpPr txBox="1">
            <a:spLocks noChangeArrowheads="1"/>
          </p:cNvSpPr>
          <p:nvPr/>
        </p:nvSpPr>
        <p:spPr bwMode="auto">
          <a:xfrm>
            <a:off x="2824163" y="162242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0483" name="Picture 4" descr="DSCN37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765175"/>
            <a:ext cx="3095625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DSCN37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765175"/>
            <a:ext cx="3095625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DSCN37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3429000"/>
            <a:ext cx="3095625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DSCN37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4775" y="3455988"/>
            <a:ext cx="313213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547813" y="112553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1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292725" y="1125538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2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476375" y="3789363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3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292725" y="3789363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DSCN37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49275"/>
            <a:ext cx="48958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 descr="DSCN3769ппппппп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2565400"/>
            <a:ext cx="4392612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DSCN37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63638" y="4437063"/>
            <a:ext cx="26876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627</TotalTime>
  <Words>416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 для презентации «Разноцветные карандаши»</dc:title>
  <dc:creator>Admin</dc:creator>
  <cp:lastModifiedBy>Microsoft Office</cp:lastModifiedBy>
  <cp:revision>57</cp:revision>
  <dcterms:created xsi:type="dcterms:W3CDTF">2015-11-17T16:10:48Z</dcterms:created>
  <dcterms:modified xsi:type="dcterms:W3CDTF">2018-03-26T12:01:30Z</dcterms:modified>
</cp:coreProperties>
</file>