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4" r:id="rId6"/>
    <p:sldId id="265" r:id="rId7"/>
    <p:sldId id="268" r:id="rId8"/>
    <p:sldId id="269" r:id="rId9"/>
    <p:sldId id="270" r:id="rId10"/>
    <p:sldId id="271" r:id="rId11"/>
    <p:sldId id="273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022-24A8-4F29-B0D8-BFDCE7BA93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613-3B59-4CB3-A90B-5C7E8396D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022-24A8-4F29-B0D8-BFDCE7BA93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613-3B59-4CB3-A90B-5C7E8396D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022-24A8-4F29-B0D8-BFDCE7BA93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613-3B59-4CB3-A90B-5C7E8396D5B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022-24A8-4F29-B0D8-BFDCE7BA93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613-3B59-4CB3-A90B-5C7E8396D5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022-24A8-4F29-B0D8-BFDCE7BA93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613-3B59-4CB3-A90B-5C7E8396D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022-24A8-4F29-B0D8-BFDCE7BA93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613-3B59-4CB3-A90B-5C7E8396D5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022-24A8-4F29-B0D8-BFDCE7BA93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613-3B59-4CB3-A90B-5C7E8396D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022-24A8-4F29-B0D8-BFDCE7BA93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613-3B59-4CB3-A90B-5C7E8396D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022-24A8-4F29-B0D8-BFDCE7BA93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613-3B59-4CB3-A90B-5C7E8396D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022-24A8-4F29-B0D8-BFDCE7BA93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613-3B59-4CB3-A90B-5C7E8396D5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022-24A8-4F29-B0D8-BFDCE7BA93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26613-3B59-4CB3-A90B-5C7E8396D5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5325022-24A8-4F29-B0D8-BFDCE7BA936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FD26613-3B59-4CB3-A90B-5C7E8396D5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640960" cy="864096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Муниципальное бюджетное дошкольное образовательное учреждение 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детский сад № 8 « Русалочка»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340768"/>
            <a:ext cx="8964488" cy="525658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Методическая разработка раздела основной образовательной программы по образовательной области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«Социально-коммуникативное развитие»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Презентация «Сюжетно-ролевая игра как средство формирования дружеских взаимоотношений детей старшего                        дошкольного возраста»</a:t>
            </a:r>
          </a:p>
          <a:p>
            <a:endParaRPr lang="ru-RU" sz="2800" b="1" dirty="0" smtClean="0">
              <a:solidFill>
                <a:srgbClr val="C00000"/>
              </a:solidFill>
            </a:endParaRPr>
          </a:p>
          <a:p>
            <a:endParaRPr lang="ru-RU" sz="2800" b="1" dirty="0">
              <a:solidFill>
                <a:srgbClr val="C00000"/>
              </a:solidFill>
            </a:endParaRPr>
          </a:p>
          <a:p>
            <a:r>
              <a:rPr lang="ru-RU" sz="1800" dirty="0" smtClean="0">
                <a:solidFill>
                  <a:srgbClr val="C00000"/>
                </a:solidFill>
              </a:rPr>
              <a:t>            </a:t>
            </a:r>
            <a:r>
              <a:rPr lang="ru-RU" sz="1800" dirty="0" smtClean="0">
                <a:solidFill>
                  <a:schemeClr val="tx1"/>
                </a:solidFill>
              </a:rPr>
              <a:t>Выполнила: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Данилова Татьяна Олеговна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             воспитатель     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    2018 год                </a:t>
            </a:r>
            <a:endParaRPr lang="ru-RU" sz="18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05064"/>
            <a:ext cx="2736304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14340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51520" y="188640"/>
            <a:ext cx="8640960" cy="72008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smtClean="0">
                <a:solidFill>
                  <a:srgbClr val="C00000"/>
                </a:solidFill>
              </a:rPr>
              <a:t>Заключительный этап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251521" y="980728"/>
            <a:ext cx="8640960" cy="5145435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smtClean="0">
                <a:solidFill>
                  <a:schemeClr val="tx1"/>
                </a:solidFill>
              </a:rPr>
              <a:t>При проведении диагностики в начале года основное количество детей обладает средним и низким уровнем.</a:t>
            </a:r>
          </a:p>
          <a:p>
            <a:r>
              <a:rPr lang="ru-RU" sz="1800" smtClean="0">
                <a:solidFill>
                  <a:schemeClr val="tx1"/>
                </a:solidFill>
              </a:rPr>
              <a:t>Многие дети испытывали сложности различной степени при построении взаимоотношений. Имеющиеся сведения и представления детей о дружбе, доброжелательности, внимательности, сострадания, отзывчивости не достаточно проявляются во взаимоотношениях детей со сверстниками.</a:t>
            </a:r>
          </a:p>
          <a:p>
            <a:r>
              <a:rPr lang="ru-RU" sz="1800" smtClean="0">
                <a:solidFill>
                  <a:schemeClr val="tx1"/>
                </a:solidFill>
              </a:rPr>
              <a:t>В результате работы ситуация немного изменилась, прослеживается положительная динамика.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356992"/>
            <a:ext cx="2808312" cy="35010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3429000"/>
            <a:ext cx="2736304" cy="34289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6121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275856" y="2276872"/>
            <a:ext cx="2592288" cy="1849921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Выводы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764704"/>
            <a:ext cx="2880320" cy="15841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Дошкольники должны уметь проявлять дружелюбие, предупредительность, внимание, вежливость, заботливость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924944"/>
            <a:ext cx="2520280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Необходимо прививать ребенку элементарную культуру общения, помогающую ему устанавливать контакты со сверстниками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12160" y="764704"/>
            <a:ext cx="2808312" cy="19442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При систематическом использовании сюжетно-ролевых игр происходит правильное формирование дружеских взаимоотношений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44208" y="3010669"/>
            <a:ext cx="2304256" cy="17144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Вопрос формирования взаимоотношений детей в сюжетно-ролевой игре особенно актуален 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7" name="Прямая со стрелкой 6"/>
          <p:cNvCxnSpPr>
            <a:stCxn id="2" idx="0"/>
          </p:cNvCxnSpPr>
          <p:nvPr/>
        </p:nvCxnSpPr>
        <p:spPr>
          <a:xfrm flipH="1" flipV="1">
            <a:off x="3491880" y="1412778"/>
            <a:ext cx="1080120" cy="8640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2" idx="7"/>
          </p:cNvCxnSpPr>
          <p:nvPr/>
        </p:nvCxnSpPr>
        <p:spPr>
          <a:xfrm flipV="1">
            <a:off x="5488512" y="1700808"/>
            <a:ext cx="523648" cy="8469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2" idx="3"/>
            <a:endCxn id="4" idx="3"/>
          </p:cNvCxnSpPr>
          <p:nvPr/>
        </p:nvCxnSpPr>
        <p:spPr>
          <a:xfrm flipH="1">
            <a:off x="3131840" y="3855879"/>
            <a:ext cx="523648" cy="4732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5"/>
          </p:cNvCxnSpPr>
          <p:nvPr/>
        </p:nvCxnSpPr>
        <p:spPr>
          <a:xfrm>
            <a:off x="5488512" y="3855879"/>
            <a:ext cx="955696" cy="4732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4149080"/>
            <a:ext cx="2448272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0275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4895" y="361250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Считаю, что  сюжетно-ролевая игра  в жизни ребёнка играет очень важную роль     и        поможет детям в будущем безболезненно  адаптироваться  в новых для них условиях школьной жизни.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517" y="1412776"/>
            <a:ext cx="2214246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79963" y="1454348"/>
            <a:ext cx="2214246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4722" y="1448780"/>
            <a:ext cx="2187243" cy="2916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4409728"/>
            <a:ext cx="326436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32040" y="4293096"/>
            <a:ext cx="3044005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89070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124744"/>
            <a:ext cx="9143999" cy="5733256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Тема «Сюжетно-ролевая игра как средство формирования дружеских взаимоотношений детей старшего дошкольного возраста» выбрана мною не случайно. Так как в последнее время педагоги и родители все чаще с тревогой замечают, что многие дошкольники испытывают серьезные  трудности в общении со сверстниками.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Дошкольный возраст является возрастом первоначального становления личности ребенка.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Общение со сверстниками играет важную роль в жизни дошкольника.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Так как игра является </a:t>
            </a:r>
            <a:r>
              <a:rPr lang="ru-RU" sz="1800" dirty="0" smtClean="0">
                <a:solidFill>
                  <a:srgbClr val="C00000"/>
                </a:solidFill>
              </a:rPr>
              <a:t>ведущим видом деятельности </a:t>
            </a:r>
            <a:r>
              <a:rPr lang="ru-RU" sz="1800" dirty="0" smtClean="0">
                <a:solidFill>
                  <a:schemeClr val="tx1"/>
                </a:solidFill>
              </a:rPr>
              <a:t>в дошкольном возрасте, то ее можно использовать как одно из </a:t>
            </a:r>
            <a:r>
              <a:rPr lang="ru-RU" sz="1800" dirty="0" smtClean="0">
                <a:solidFill>
                  <a:srgbClr val="C00000"/>
                </a:solidFill>
              </a:rPr>
              <a:t>эффективных средств формирования взаимоотношений детей </a:t>
            </a:r>
            <a:r>
              <a:rPr lang="ru-RU" sz="1800" dirty="0" smtClean="0">
                <a:solidFill>
                  <a:schemeClr val="tx1"/>
                </a:solidFill>
              </a:rPr>
              <a:t>старшего дошкольного возраста со сверстниками.</a:t>
            </a: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                           В совместной </a:t>
            </a:r>
            <a:r>
              <a:rPr lang="ru-RU" sz="1800" dirty="0" smtClean="0">
                <a:solidFill>
                  <a:schemeClr val="tx1"/>
                </a:solidFill>
              </a:rPr>
              <a:t>игре </a:t>
            </a:r>
            <a:r>
              <a:rPr lang="ru-RU" sz="1800" dirty="0" smtClean="0">
                <a:solidFill>
                  <a:schemeClr val="tx1"/>
                </a:solidFill>
              </a:rPr>
              <a:t>дети учатся языку   </a:t>
            </a:r>
          </a:p>
          <a:p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                           общения, взаимопониманию, </a:t>
            </a:r>
          </a:p>
          <a:p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                            взаимопомощи.                      </a:t>
            </a:r>
          </a:p>
          <a:p>
            <a:endParaRPr lang="ru-RU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3610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Актуальность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488" y="4509120"/>
            <a:ext cx="2857344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14937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76672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                              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Цель и задачи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683568" y="1412776"/>
            <a:ext cx="2232248" cy="144016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43608" y="1988840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 </a:t>
            </a:r>
            <a:r>
              <a:rPr lang="ru-RU" sz="2000" b="1" dirty="0" smtClean="0"/>
              <a:t>    Цель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1268760"/>
            <a:ext cx="3816424" cy="194421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355976" y="1412776"/>
            <a:ext cx="38164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Создание условий для активной и самостоятельной творческой деятельности, формирование у ребенка межличностных отношений</a:t>
            </a:r>
            <a:endParaRPr lang="ru-RU" sz="2000" b="1" dirty="0"/>
          </a:p>
        </p:txBody>
      </p:sp>
      <p:sp>
        <p:nvSpPr>
          <p:cNvPr id="7" name="Овал 6"/>
          <p:cNvSpPr/>
          <p:nvPr/>
        </p:nvSpPr>
        <p:spPr>
          <a:xfrm>
            <a:off x="693097" y="4797152"/>
            <a:ext cx="2232248" cy="144016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43608" y="5373216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Задачи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3501008"/>
            <a:ext cx="5400600" cy="316835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635896" y="3717032"/>
            <a:ext cx="52565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1.Создать предметно-игровую среду, отвечающую современным требованиям и способствующую развитию самостоятельной игровой деятельности</a:t>
            </a:r>
          </a:p>
          <a:p>
            <a:r>
              <a:rPr lang="ru-RU" sz="2000" b="1" dirty="0" smtClean="0"/>
              <a:t>2.Освоить современные технологии и методы организации игры</a:t>
            </a:r>
          </a:p>
          <a:p>
            <a:r>
              <a:rPr lang="ru-RU" sz="2000" b="1" dirty="0" smtClean="0"/>
              <a:t>3.Разработать перспективное планирование и проведение сюжетно-ролевых игр в старшей группе</a:t>
            </a:r>
            <a:endParaRPr lang="ru-RU" sz="2000" b="1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2925345" y="1988840"/>
            <a:ext cx="1430631" cy="252028"/>
          </a:xfrm>
          <a:prstGeom prst="righ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2925345" y="5373216"/>
            <a:ext cx="566535" cy="200055"/>
          </a:xfrm>
          <a:prstGeom prst="righ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039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 txBox="1">
            <a:spLocks/>
          </p:cNvSpPr>
          <p:nvPr/>
        </p:nvSpPr>
        <p:spPr>
          <a:xfrm>
            <a:off x="251520" y="1124744"/>
            <a:ext cx="8640959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solidFill>
                  <a:schemeClr val="tx1"/>
                </a:solidFill>
              </a:rPr>
              <a:t>--Н. В. Краснощекова «Сюжетно-ролевые игры для детей дошкольного возраста», 2006 год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--Н. А. Виноградова «Сюжетно-ролевые игры для старших дошкольников», 2009 г.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--И. В. Ткаченко «Ролевые игры для детей», 2009 год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--Золотая коллекция игр для детей. Развивающие, дидактические, сюжетно-ролевые, подвижные, 2011 год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--Н. Я. Михайленко, Н. А. Короткова «Организация сюжетно-ролевой игры в детском саду», 2001 год</a:t>
            </a:r>
          </a:p>
          <a:p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 txBox="1">
            <a:spLocks/>
          </p:cNvSpPr>
          <p:nvPr/>
        </p:nvSpPr>
        <p:spPr>
          <a:xfrm>
            <a:off x="251520" y="338328"/>
            <a:ext cx="8640960" cy="71440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smtClean="0">
                <a:solidFill>
                  <a:srgbClr val="C00000"/>
                </a:solidFill>
              </a:rPr>
              <a:t>Методическая литература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934327"/>
            <a:ext cx="1352550" cy="1905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4937374"/>
            <a:ext cx="1343025" cy="1905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934327"/>
            <a:ext cx="1266825" cy="1905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1" y="4937374"/>
            <a:ext cx="1440160" cy="1905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5942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 txBox="1">
            <a:spLocks/>
          </p:cNvSpPr>
          <p:nvPr/>
        </p:nvSpPr>
        <p:spPr>
          <a:xfrm>
            <a:off x="251520" y="764703"/>
            <a:ext cx="8892480" cy="6127569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smtClean="0">
                <a:solidFill>
                  <a:schemeClr val="tx1"/>
                </a:solidFill>
              </a:rPr>
              <a:t>Больница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 txBox="1">
            <a:spLocks/>
          </p:cNvSpPr>
          <p:nvPr/>
        </p:nvSpPr>
        <p:spPr>
          <a:xfrm>
            <a:off x="179512" y="260647"/>
            <a:ext cx="8966584" cy="59060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smtClean="0">
                <a:solidFill>
                  <a:srgbClr val="C00000"/>
                </a:solidFill>
              </a:rPr>
              <a:t>Предметно-развивающая среда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31" y="1291606"/>
            <a:ext cx="2012062" cy="24591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38021" y="764704"/>
            <a:ext cx="4223928" cy="47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Магазин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518" y="1484784"/>
            <a:ext cx="1842754" cy="22522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1268760"/>
            <a:ext cx="1820585" cy="24623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4464" y="1412776"/>
            <a:ext cx="1801081" cy="22958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15756" y="3806279"/>
            <a:ext cx="2000808" cy="47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Зоопарк</a:t>
            </a:r>
            <a:endParaRPr lang="ru-RU" sz="2400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7212" y="1124744"/>
            <a:ext cx="1908524" cy="26122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238" y="1268761"/>
            <a:ext cx="1898582" cy="246234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4581128"/>
            <a:ext cx="4227308" cy="20882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252311" y="825430"/>
            <a:ext cx="1786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Семья</a:t>
            </a:r>
            <a:endParaRPr lang="ru-RU" sz="2400" b="1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12160" y="3933056"/>
            <a:ext cx="2592288" cy="29249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930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1196752"/>
            <a:ext cx="3528392" cy="2304256"/>
          </a:xfrm>
          <a:prstGeom prst="rect">
            <a:avLst/>
          </a:prstGeom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457200" y="338328"/>
            <a:ext cx="2746648" cy="6424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smtClean="0">
                <a:solidFill>
                  <a:schemeClr val="tx1"/>
                </a:solidFill>
              </a:rPr>
              <a:t>Ферма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 rot="5400000">
            <a:off x="5639952" y="488836"/>
            <a:ext cx="2040555" cy="34563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05216" y="3552128"/>
            <a:ext cx="4126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Библиотека</a:t>
            </a:r>
            <a:endParaRPr lang="ru-RU" sz="2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 rot="16200000">
            <a:off x="5782959" y="3773922"/>
            <a:ext cx="1970565" cy="367241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771" y="4365105"/>
            <a:ext cx="3250134" cy="20882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80113" y="3383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Транспорт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154376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457200" y="338328"/>
            <a:ext cx="8229600" cy="6424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smtClean="0">
                <a:solidFill>
                  <a:srgbClr val="C00000"/>
                </a:solidFill>
              </a:rPr>
              <a:t>Основной этап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274504" y="2185208"/>
            <a:ext cx="2664296" cy="194421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Работа с детьми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268760"/>
            <a:ext cx="2232248" cy="10801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Беседы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734642"/>
            <a:ext cx="2232248" cy="10543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Экскурсии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4293096"/>
            <a:ext cx="2232248" cy="11521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Чтение художественной литературы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1268760"/>
            <a:ext cx="2160240" cy="122413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Прослушивание записей с детскими песнями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00192" y="2564904"/>
            <a:ext cx="2232248" cy="172819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Просмотр мультфильмов сюжетных картинок, иллюстраций к сказкам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00192" y="4653136"/>
            <a:ext cx="2160240" cy="11521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Разыгрывание сюжетов игр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35896" y="4905164"/>
            <a:ext cx="2232248" cy="11161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Распределение ролей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>
            <a:stCxn id="3" idx="1"/>
            <a:endCxn id="4" idx="3"/>
          </p:cNvCxnSpPr>
          <p:nvPr/>
        </p:nvCxnSpPr>
        <p:spPr>
          <a:xfrm flipH="1" flipV="1">
            <a:off x="3059832" y="1808820"/>
            <a:ext cx="604849" cy="661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3" idx="7"/>
            <a:endCxn id="7" idx="1"/>
          </p:cNvCxnSpPr>
          <p:nvPr/>
        </p:nvCxnSpPr>
        <p:spPr>
          <a:xfrm flipV="1">
            <a:off x="5548623" y="1880828"/>
            <a:ext cx="751569" cy="589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" idx="2"/>
          </p:cNvCxnSpPr>
          <p:nvPr/>
        </p:nvCxnSpPr>
        <p:spPr>
          <a:xfrm flipH="1">
            <a:off x="3130488" y="3157316"/>
            <a:ext cx="1440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889079" y="3261841"/>
            <a:ext cx="41111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6" idx="3"/>
          </p:cNvCxnSpPr>
          <p:nvPr/>
        </p:nvCxnSpPr>
        <p:spPr>
          <a:xfrm flipH="1">
            <a:off x="3059832" y="3789040"/>
            <a:ext cx="534193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548623" y="3789040"/>
            <a:ext cx="751569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10" idx="0"/>
          </p:cNvCxnSpPr>
          <p:nvPr/>
        </p:nvCxnSpPr>
        <p:spPr>
          <a:xfrm>
            <a:off x="4752020" y="4129424"/>
            <a:ext cx="0" cy="775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47846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19872" y="2780928"/>
            <a:ext cx="2304256" cy="151216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Работа с родителями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268760"/>
            <a:ext cx="2304256" cy="100811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Информационные стенды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816932"/>
            <a:ext cx="2304256" cy="147616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Индивидуальные, групповые, подгрупповые консультации воспитателя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869160"/>
            <a:ext cx="2304256" cy="12961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Родительские встречи в нетрадиционной форме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00192" y="1268760"/>
            <a:ext cx="2448272" cy="100811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Анкетирование, тестирование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2816932"/>
            <a:ext cx="2448272" cy="13321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Конкурсы, выставки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00192" y="4869160"/>
            <a:ext cx="2448272" cy="12961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Информационные газеты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>
            <a:stCxn id="2" idx="1"/>
          </p:cNvCxnSpPr>
          <p:nvPr/>
        </p:nvCxnSpPr>
        <p:spPr>
          <a:xfrm flipH="1" flipV="1">
            <a:off x="2843808" y="2060848"/>
            <a:ext cx="913514" cy="9415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7"/>
          </p:cNvCxnSpPr>
          <p:nvPr/>
        </p:nvCxnSpPr>
        <p:spPr>
          <a:xfrm flipV="1">
            <a:off x="5386678" y="1916832"/>
            <a:ext cx="913514" cy="10855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2" idx="2"/>
            <a:endCxn id="4" idx="3"/>
          </p:cNvCxnSpPr>
          <p:nvPr/>
        </p:nvCxnSpPr>
        <p:spPr>
          <a:xfrm flipH="1">
            <a:off x="2843808" y="3537012"/>
            <a:ext cx="576064" cy="180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" idx="3"/>
            <a:endCxn id="5" idx="3"/>
          </p:cNvCxnSpPr>
          <p:nvPr/>
        </p:nvCxnSpPr>
        <p:spPr>
          <a:xfrm flipH="1">
            <a:off x="2843808" y="4071644"/>
            <a:ext cx="913514" cy="1445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" idx="5"/>
            <a:endCxn id="8" idx="1"/>
          </p:cNvCxnSpPr>
          <p:nvPr/>
        </p:nvCxnSpPr>
        <p:spPr>
          <a:xfrm>
            <a:off x="5386678" y="4071644"/>
            <a:ext cx="913514" cy="1445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2" idx="6"/>
          </p:cNvCxnSpPr>
          <p:nvPr/>
        </p:nvCxnSpPr>
        <p:spPr>
          <a:xfrm>
            <a:off x="5724128" y="3537012"/>
            <a:ext cx="576064" cy="180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3067446" y="5096813"/>
            <a:ext cx="2999628" cy="1719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53033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059832" y="1340768"/>
            <a:ext cx="2952328" cy="187220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Взаимодействие с социумом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899" y="4921118"/>
            <a:ext cx="2758628" cy="1745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4921117"/>
            <a:ext cx="2612930" cy="1723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1052736"/>
            <a:ext cx="2304256" cy="93610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Библиотека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276872"/>
            <a:ext cx="2304256" cy="7920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Музыкальная школа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573016"/>
            <a:ext cx="2304256" cy="86409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Пожарная часть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40747" y="1052736"/>
            <a:ext cx="2160240" cy="93610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Школа № 3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40747" y="2298601"/>
            <a:ext cx="2160240" cy="7920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ФОК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40747" y="3573016"/>
            <a:ext cx="2160240" cy="86409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Городской музей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>
            <a:stCxn id="2" idx="1"/>
            <a:endCxn id="5" idx="3"/>
          </p:cNvCxnSpPr>
          <p:nvPr/>
        </p:nvCxnSpPr>
        <p:spPr>
          <a:xfrm flipH="1" flipV="1">
            <a:off x="2627784" y="1520788"/>
            <a:ext cx="864406" cy="941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" idx="7"/>
            <a:endCxn id="8" idx="1"/>
          </p:cNvCxnSpPr>
          <p:nvPr/>
        </p:nvCxnSpPr>
        <p:spPr>
          <a:xfrm flipV="1">
            <a:off x="5579802" y="1520788"/>
            <a:ext cx="960945" cy="941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" idx="2"/>
            <a:endCxn id="6" idx="3"/>
          </p:cNvCxnSpPr>
          <p:nvPr/>
        </p:nvCxnSpPr>
        <p:spPr>
          <a:xfrm flipH="1">
            <a:off x="2627784" y="2276872"/>
            <a:ext cx="432048" cy="3960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2" idx="6"/>
            <a:endCxn id="9" idx="1"/>
          </p:cNvCxnSpPr>
          <p:nvPr/>
        </p:nvCxnSpPr>
        <p:spPr>
          <a:xfrm>
            <a:off x="6012160" y="2276872"/>
            <a:ext cx="528587" cy="4177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2" idx="3"/>
            <a:endCxn id="7" idx="3"/>
          </p:cNvCxnSpPr>
          <p:nvPr/>
        </p:nvCxnSpPr>
        <p:spPr>
          <a:xfrm flipH="1">
            <a:off x="2627784" y="2938797"/>
            <a:ext cx="864406" cy="10662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5"/>
            <a:endCxn id="10" idx="1"/>
          </p:cNvCxnSpPr>
          <p:nvPr/>
        </p:nvCxnSpPr>
        <p:spPr>
          <a:xfrm>
            <a:off x="5579802" y="2938797"/>
            <a:ext cx="960945" cy="10662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4005064"/>
            <a:ext cx="2736304" cy="1763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8286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217</TotalTime>
  <Words>501</Words>
  <Application>Microsoft Office PowerPoint</Application>
  <PresentationFormat>Экран (4:3)</PresentationFormat>
  <Paragraphs>73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Муниципальное бюджетное дошкольное образовательное учреждение  детский сад № 8 « Русалочка»</vt:lpstr>
      <vt:lpstr>Актуальность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детский сад № 7 «Ромашка»</dc:title>
  <dc:creator>Элком</dc:creator>
  <cp:lastModifiedBy>Сергей</cp:lastModifiedBy>
  <cp:revision>42</cp:revision>
  <dcterms:created xsi:type="dcterms:W3CDTF">2014-12-11T10:02:14Z</dcterms:created>
  <dcterms:modified xsi:type="dcterms:W3CDTF">2018-01-16T16:42:52Z</dcterms:modified>
</cp:coreProperties>
</file>