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71" r:id="rId3"/>
    <p:sldId id="260" r:id="rId4"/>
    <p:sldId id="272" r:id="rId5"/>
    <p:sldId id="261" r:id="rId6"/>
    <p:sldId id="257" r:id="rId7"/>
    <p:sldId id="259" r:id="rId8"/>
    <p:sldId id="273" r:id="rId9"/>
    <p:sldId id="269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40" y="-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endParaRPr lang="ru-RU" sz="28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7.0280340292584065E-2"/>
          <c:y val="0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2130345724588613E-4"/>
          <c:y val="0.34309952012257605"/>
          <c:w val="0.3695333231621763"/>
          <c:h val="0.475519966016477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вы знаете про число 13?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Лист1!$A$2:$A$5</c:f>
              <c:strCache>
                <c:ptCount val="4"/>
                <c:pt idx="0">
                  <c:v>обычное число</c:v>
                </c:pt>
                <c:pt idx="1">
                  <c:v>несчастливое число</c:v>
                </c:pt>
                <c:pt idx="2">
                  <c:v>знакомимся в курсе  математики</c:v>
                </c:pt>
                <c:pt idx="3">
                  <c:v>ассоциация с днем рождения родственников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</c:v>
                </c:pt>
                <c:pt idx="1">
                  <c:v>3</c:v>
                </c:pt>
                <c:pt idx="2">
                  <c:v>10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>
        <c:manualLayout>
          <c:xMode val="edge"/>
          <c:yMode val="edge"/>
          <c:x val="0.42270338148148928"/>
          <c:y val="0.23601770006102357"/>
          <c:w val="0.49191679517660558"/>
          <c:h val="0.76398229993897671"/>
        </c:manualLayout>
      </c:layout>
      <c:overlay val="0"/>
      <c:spPr>
        <a:ln>
          <a:solidFill>
            <a:schemeClr val="accent1">
              <a:lumMod val="50000"/>
            </a:schemeClr>
          </a:solidFill>
        </a:ln>
      </c:spPr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Считаете ли вы число 13 несчастливым?</a:t>
            </a:r>
          </a:p>
        </c:rich>
      </c:tx>
      <c:layout>
        <c:manualLayout>
          <c:xMode val="edge"/>
          <c:yMode val="edge"/>
          <c:x val="0.18415498921757142"/>
          <c:y val="8.9820359281437192E-3"/>
        </c:manualLayout>
      </c:layout>
      <c:overlay val="0"/>
      <c:spPr>
        <a:ln cmpd="sng"/>
      </c:spPr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3794047765162779E-2"/>
          <c:y val="0.27566181038109872"/>
          <c:w val="0.65938655347117658"/>
          <c:h val="0.684071856287425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Считаете ли вы число 13 несчастливым?</c:v>
                </c:pt>
              </c:strCache>
            </c:strRef>
          </c:tx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1644200676026582"/>
          <c:y val="2.0695156353202949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Боитесь ли вы пятницу 13?</c:v>
                </c:pt>
              </c:strCache>
            </c:strRef>
          </c:tx>
          <c:dLbls>
            <c:dLbl>
              <c:idx val="0"/>
              <c:layout/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</c:v>
                </c:pt>
                <c:pt idx="1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0.00302</cdr:y>
    </cdr:from>
    <cdr:to>
      <cdr:x>0.53666</cdr:x>
      <cdr:y>0.24581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0" y="12996"/>
          <a:ext cx="2933620" cy="1044790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accent6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accent6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Что вы знаете про число 13?</a:t>
          </a:r>
          <a:endParaRPr lang="ru-R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6198795" y="-21511"/>
            <a:ext cx="46736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311154" y="2708476"/>
            <a:ext cx="4417807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311154" y="4421081"/>
            <a:ext cx="4413071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8325" y="1516829"/>
            <a:ext cx="28448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071360" y="5719967"/>
            <a:ext cx="3775456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198795" y="5719967"/>
            <a:ext cx="858221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1" y="1030147"/>
            <a:ext cx="1979271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4395" y="1030147"/>
            <a:ext cx="7231605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4" y="2900830"/>
            <a:ext cx="8849957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4" y="4267201"/>
            <a:ext cx="8849956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89888" y="2313432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2313431"/>
            <a:ext cx="4559808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82815" y="2316009"/>
            <a:ext cx="407619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88961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82450" y="2316010"/>
            <a:ext cx="4074289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536" y="2974695"/>
            <a:ext cx="4559808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7859" y="856527"/>
            <a:ext cx="4120587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9777" y="2657435"/>
            <a:ext cx="4406096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5456" y="4136994"/>
            <a:ext cx="4398379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509872" y="0"/>
            <a:ext cx="13243109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6081656" y="-21511"/>
            <a:ext cx="4905488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1207429" y="601884"/>
            <a:ext cx="4749676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6201185" y="6088284"/>
            <a:ext cx="46736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12565" y="2660904"/>
            <a:ext cx="4401312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0278" y="693795"/>
            <a:ext cx="4479497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12841" y="4133089"/>
            <a:ext cx="4400764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88597" y="5724836"/>
            <a:ext cx="4658219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406400" y="0"/>
            <a:ext cx="13243109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487"/>
            <a:ext cx="109728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6081656" y="-21511"/>
            <a:ext cx="4905488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6198795" y="-21510"/>
            <a:ext cx="46736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91320" y="1027664"/>
            <a:ext cx="9366325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323" y="2323652"/>
            <a:ext cx="903642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517" y="22449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586B75A-687E-405C-8A0B-8D00578BA2C3}" type="datetimeFigureOut">
              <a:rPr lang="en-US" smtClean="0"/>
              <a:pPr/>
              <a:t>12/2/2017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8597" y="5852161"/>
            <a:ext cx="46695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8795" y="224492"/>
            <a:ext cx="17762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amazing-facts.ru/another/fakty_o_chisle_13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944880"/>
            <a:ext cx="6477000" cy="3307080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Исследовательская работа</a:t>
            </a:r>
            <a:b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Удивительное число 13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1" y="4548326"/>
            <a:ext cx="5958840" cy="914400"/>
          </a:xfrm>
        </p:spPr>
        <p:txBody>
          <a:bodyPr>
            <a:normAutofit fontScale="85000" lnSpcReduction="10000"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ученица 4 А класса 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Недоборова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Вера.</a:t>
            </a:r>
          </a:p>
          <a:p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Кудрявцева М.А.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924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25780" indent="-457200">
              <a:buAutoNum type="arabicPeriod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http</a:t>
            </a:r>
            <a:r>
              <a:rPr lang="en-US" dirty="0">
                <a:latin typeface="Times New Roman" pitchFamily="18" charset="0"/>
                <a:cs typeface="Times New Roman" pitchFamily="18" charset="0"/>
                <a:hlinkClick r:id="rId2"/>
              </a:rPr>
              <a:t>://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hlinkClick r:id="rId2"/>
              </a:rPr>
              <a:t>amazing-facts.ru/another/fakty_o_chisle_13.html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25780" indent="-4572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Все обо всем». Популярная энциклопедия для детей.М.1994г. Компания « Ключ –С» Филологическое общество « Слово» ТКО АСТ,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31</a:t>
            </a:r>
          </a:p>
          <a:p>
            <a:pPr marL="525780" indent="-457200">
              <a:buAutoNum type="arabicPeriod"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Кордемский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Б. А. Удивительный мир чисел, М.:» Просвещение»1986г.</a:t>
            </a:r>
          </a:p>
          <a:p>
            <a:pPr marL="525780" indent="-45720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46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4447" y="1193919"/>
            <a:ext cx="9366325" cy="587380"/>
          </a:xfrm>
        </p:spPr>
        <p:txBody>
          <a:bodyPr>
            <a:normAutofit fontScale="90000"/>
          </a:bodyPr>
          <a:lstStyle/>
          <a:p>
            <a:pPr lvl="0" algn="ctr">
              <a:spcBef>
                <a:spcPct val="20000"/>
              </a:spcBef>
            </a:pPr>
            <a:r>
              <a:rPr lang="ru-RU" sz="4400" b="1" dirty="0">
                <a:solidFill>
                  <a:srgbClr val="FF67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Актуальность темы</a:t>
            </a:r>
            <a:br>
              <a:rPr lang="ru-RU" sz="4400" b="1" dirty="0">
                <a:solidFill>
                  <a:srgbClr val="FF67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5010" y="1869572"/>
            <a:ext cx="9265920" cy="41559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Человека с рождения и  до конца жизни окружают числа. Где то глубоко в нас сидит какая то симпатия к одним числам и осторожность к другим. Пифагор считал, что « числа правят миром». Считается, что человек с появления на свет несет какой то код, который отвечает за его судьбу. Одни числа считаются счастливыми, а другие –нет. Нас очень заинтересовала данная тема. Так родилась идея создания работы.</a:t>
            </a:r>
          </a:p>
          <a:p>
            <a:pPr>
              <a:buNone/>
            </a:pPr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44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23530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914401" y="1005840"/>
            <a:ext cx="10012679" cy="5303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 работы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Определить степень влияния числа 13 на жизнь человека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.Узнать как можно больше о происхождении числа 13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Рассмотреть, в каких областях науки, литературы, техники    встречается это число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.Найти известных людей которые связаны с числом 13. 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Узнать, как к этому числу относятся люди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Предположим, что число 13- мистическое и загадочное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План работы: 1.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Провести анкетирование учащихся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.Проанализировать литературу по данному вопросу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39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91320" y="822960"/>
            <a:ext cx="9366325" cy="115824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  <a:r>
              <a:rPr lang="ru-RU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1249680"/>
            <a:ext cx="11704320" cy="521144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3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36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354247630"/>
              </p:ext>
            </p:extLst>
          </p:nvPr>
        </p:nvGraphicFramePr>
        <p:xfrm>
          <a:off x="1101788" y="1247533"/>
          <a:ext cx="4294460" cy="474114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2870790872"/>
              </p:ext>
            </p:extLst>
          </p:nvPr>
        </p:nvGraphicFramePr>
        <p:xfrm>
          <a:off x="5267459" y="2575774"/>
          <a:ext cx="2819042" cy="3472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249292432"/>
              </p:ext>
            </p:extLst>
          </p:nvPr>
        </p:nvGraphicFramePr>
        <p:xfrm>
          <a:off x="8506941" y="1708206"/>
          <a:ext cx="2491618" cy="2799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298955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2480" y="533401"/>
            <a:ext cx="5608969" cy="96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курса математики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53143" y="4702629"/>
            <a:ext cx="9774603" cy="11300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13(</a:t>
            </a:r>
            <a:r>
              <a:rPr lang="ru-RU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тринадцать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- натуральное нечётное число, расположенное между числами 12 и 14. Шестое простое число, седьмое число Фибоначчи. Римская запись: 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XIII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Двоичное: 1101. Восьмеричное: 15.Шестнадцатеричное:</a:t>
            </a: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715164" y="2694629"/>
            <a:ext cx="1017375" cy="9489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13</a:t>
            </a:r>
            <a:endParaRPr lang="ru-RU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371070" y="2129775"/>
            <a:ext cx="774356" cy="7908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26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6574140" y="1383952"/>
            <a:ext cx="785110" cy="7908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39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8095967" y="1779368"/>
            <a:ext cx="774356" cy="7908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52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8371902" y="3424428"/>
            <a:ext cx="774355" cy="7908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65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5469925" y="3525793"/>
            <a:ext cx="774355" cy="7908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91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6913147" y="4024778"/>
            <a:ext cx="770552" cy="79083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78</a:t>
            </a:r>
            <a:endParaRPr lang="ru-RU" dirty="0"/>
          </a:p>
        </p:txBody>
      </p:sp>
      <p:cxnSp>
        <p:nvCxnSpPr>
          <p:cNvPr id="12" name="Прямая со стрелкой 11"/>
          <p:cNvCxnSpPr>
            <a:endCxn id="5" idx="5"/>
          </p:cNvCxnSpPr>
          <p:nvPr/>
        </p:nvCxnSpPr>
        <p:spPr>
          <a:xfrm flipH="1" flipV="1">
            <a:off x="6032024" y="2804793"/>
            <a:ext cx="738848" cy="1716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6032024" y="1911178"/>
            <a:ext cx="542116" cy="33775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6" idx="6"/>
            <a:endCxn id="7" idx="1"/>
          </p:cNvCxnSpPr>
          <p:nvPr/>
        </p:nvCxnSpPr>
        <p:spPr>
          <a:xfrm>
            <a:off x="7359250" y="1779369"/>
            <a:ext cx="850119" cy="11581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endCxn id="8" idx="0"/>
          </p:cNvCxnSpPr>
          <p:nvPr/>
        </p:nvCxnSpPr>
        <p:spPr>
          <a:xfrm>
            <a:off x="8633254" y="2570201"/>
            <a:ext cx="125826" cy="8542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8" idx="3"/>
            <a:endCxn id="10" idx="6"/>
          </p:cNvCxnSpPr>
          <p:nvPr/>
        </p:nvCxnSpPr>
        <p:spPr>
          <a:xfrm flipH="1">
            <a:off x="7683699" y="4099446"/>
            <a:ext cx="801605" cy="32074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10" idx="2"/>
            <a:endCxn id="9" idx="5"/>
          </p:cNvCxnSpPr>
          <p:nvPr/>
        </p:nvCxnSpPr>
        <p:spPr>
          <a:xfrm flipH="1" flipV="1">
            <a:off x="6130878" y="4200811"/>
            <a:ext cx="782269" cy="21938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852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411480"/>
            <a:ext cx="9366325" cy="75230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Поверья в разных  странах</a:t>
            </a:r>
            <a:endParaRPr lang="ru-RU" b="1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9645" y="1045029"/>
            <a:ext cx="10744200" cy="5272644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нашей стране к числу 13 относится в основном  положительно, но в других странах мнение разное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Англии всегда относились к числу 13 с обостренным предубеждением. В этой стране вы не найдете тринадцатого этажа. Также число 13 называется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пекарской дюжиной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Во многих европейских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 стараются избегать этого числа.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больницах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найти 13-й палаты, а во многих зданиях – 13-го этажа. Вместо этого числа пишут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либо после 12 сразу идёт 14, но иногда пишут букву M, так как она тринадцатая в английском алфавите. Во многих гостиницах нет апартаментов с номером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 не найдете 13 ряда. В итальянском оперном театре отсутствуют места с этим номером. На теплоходах Италии не бывает 13-ой каюты.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Ученые даже придумали название для человеческой боязни числа 13. «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трискаидекафобия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marL="0" indent="0" algn="just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Южной Америке  это число приносит счастье.</a:t>
            </a:r>
          </a:p>
          <a:p>
            <a:pPr marL="0" indent="0" algn="just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126865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5024" y="558140"/>
            <a:ext cx="9866996" cy="6293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каких областях встречается число 13?</a:t>
            </a:r>
            <a:endParaRPr lang="ru-RU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1323" y="1116282"/>
            <a:ext cx="8964000" cy="4284000"/>
          </a:xfrm>
        </p:spPr>
        <p:txBody>
          <a:bodyPr>
            <a:normAutofit/>
          </a:bodyPr>
          <a:lstStyle/>
          <a:p>
            <a:pPr marL="68580" indent="0" algn="just">
              <a:buNone/>
            </a:pPr>
            <a:endParaRPr lang="ru-RU" sz="3200" dirty="0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26274" y="1104407"/>
          <a:ext cx="10521538" cy="54478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60769"/>
                <a:gridCol w="5260769"/>
              </a:tblGrid>
              <a:tr h="143043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литературе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580" indent="0" algn="l">
                        <a:buNone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Тринадцатая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сказка.Диана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Сеттерфилд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                         Тринадцать причин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почему.Эштер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Дж.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Тринадцать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ведьм.Сборник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рассказов.</a:t>
                      </a:r>
                    </a:p>
                    <a:p>
                      <a:pPr marL="0" indent="0" algn="l">
                        <a:buNone/>
                      </a:pP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Робинзон и 13 </a:t>
                      </a:r>
                      <a:r>
                        <a:rPr lang="ru-RU" sz="2000" b="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жадностей.Остер.Г</a:t>
                      </a:r>
                      <a:r>
                        <a:rPr lang="ru-RU" sz="2000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2000" dirty="0" smtClean="0"/>
                    </a:p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Пятница, 13. Томас </a:t>
                      </a:r>
                      <a:r>
                        <a:rPr lang="ru-RU" b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Лоусон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5252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Пословицы и поговорки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Тринадцатый гость под стол.</a:t>
                      </a:r>
                    </a:p>
                    <a:p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Вашего брата по тринадцати на дюжину</a:t>
                      </a:r>
                      <a:r>
                        <a:rPr lang="ru-RU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кладут, да и то не берут.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20404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Головоломки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lain" startAt="3"/>
                        <a:tabLst/>
                        <a:defRPr/>
                      </a:pPr>
                      <a:r>
                        <a:rPr lang="en-US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““20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Сумма</a:t>
                      </a: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всех чисел на циферблате часов делится на 13.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13- это сумма квадратов двух и трех.</a:t>
                      </a:r>
                      <a:endParaRPr lang="ru-RU" sz="18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74272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 цирке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Пространство, оставляемое для арены- 13 м.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42727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География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Территория России омывается 13 морями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6188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1320" y="546265"/>
            <a:ext cx="9366325" cy="114003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Известные личности и число 13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91323" y="1128156"/>
            <a:ext cx="9036423" cy="4704473"/>
          </a:xfrm>
        </p:spPr>
        <p:txBody>
          <a:bodyPr/>
          <a:lstStyle/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dirty="0" smtClean="0">
                <a:solidFill>
                  <a:srgbClr val="444444"/>
                </a:solidFill>
                <a:latin typeface="Lucida Grande"/>
              </a:rPr>
              <a:t>	</a:t>
            </a: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Отмечено, что люди, рожденные 13 числа, творческие и умные личности.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	Шахматист Гарри Каспаров считает 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  своим счастливым числом</a:t>
            </a: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. В </a:t>
            </a: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словах ГАРРИ КАСПАРОВ (вместе) — 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 родился</a:t>
            </a: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апреля</a:t>
            </a: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. Стал</a:t>
            </a: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alt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altLang="ru-RU" dirty="0" smtClean="0">
                <a:solidFill>
                  <a:srgbClr val="444444"/>
                </a:solidFill>
                <a:latin typeface="Times New Roman" pitchFamily="18" charset="0"/>
                <a:cs typeface="Times New Roman" pitchFamily="18" charset="0"/>
              </a:rPr>
              <a:t>-м чемпионом мира в 1985 году.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А выиграл свой титул, победив Анатолия Карпова, и набрал при этом 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очков.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Великий композитор Людвиг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ван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Бетховен сочинил: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 ЧЕТЫРЁХЧАСТНЫХ СОНАТ и 13 ТРЁХЧАСТНЫХ СОНАТ.</a:t>
            </a:r>
          </a:p>
          <a:p>
            <a:pPr algn="just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	Немецкий футболист Михаэль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Баллак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играет только под номером 13, этот номер приносит ему победу.</a:t>
            </a: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 по проделанной работе</a:t>
            </a:r>
            <a:endParaRPr lang="ru-RU" b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91323" y="2179320"/>
            <a:ext cx="9036423" cy="41148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.Изучив литературу, я нашла много интересных фактов, связанных  с числом13.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Число 13- неопасное число. Это связано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домыслами.</a:t>
            </a:r>
          </a:p>
          <a:p>
            <a:pPr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.Число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- 13  может быть магическим, волшебным, математическим, счастливым и несчастливым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Изучив общественное мнение учеников 4 а класса, мы выяснили, что большинство опрошенных не являются суеверными людьми и относятся к числу 13 так же, как и к другим числам.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Не надо бояться числа ТРИНАДЦАТЬ, а надо верить в свои силы!</a:t>
            </a:r>
          </a:p>
          <a:p>
            <a:pPr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3357296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930</TotalTime>
  <Words>317</Words>
  <Application>Microsoft Office PowerPoint</Application>
  <PresentationFormat>Произвольный</PresentationFormat>
  <Paragraphs>78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Остин</vt:lpstr>
      <vt:lpstr>Исследовательская работа  Удивительное число 13</vt:lpstr>
      <vt:lpstr>Актуальность темы </vt:lpstr>
      <vt:lpstr>Презентация PowerPoint</vt:lpstr>
      <vt:lpstr>Анкетирование </vt:lpstr>
      <vt:lpstr>Из курса математики </vt:lpstr>
      <vt:lpstr>Поверья в разных  странах</vt:lpstr>
      <vt:lpstr>В каких областях встречается число 13?</vt:lpstr>
      <vt:lpstr>Известные личности и число 13 </vt:lpstr>
      <vt:lpstr>Вывод по проделанной работе</vt:lpstr>
      <vt:lpstr>Литература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о числе 13</dc:title>
  <dc:creator>Vera</dc:creator>
  <cp:lastModifiedBy>User</cp:lastModifiedBy>
  <cp:revision>59</cp:revision>
  <cp:lastPrinted>2017-11-29T15:54:58Z</cp:lastPrinted>
  <dcterms:created xsi:type="dcterms:W3CDTF">2017-11-11T07:23:31Z</dcterms:created>
  <dcterms:modified xsi:type="dcterms:W3CDTF">2017-12-02T03:31:32Z</dcterms:modified>
</cp:coreProperties>
</file>