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3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2" autoAdjust="0"/>
    <p:restoredTop sz="94624" autoAdjust="0"/>
  </p:normalViewPr>
  <p:slideViewPr>
    <p:cSldViewPr>
      <p:cViewPr varScale="1">
        <p:scale>
          <a:sx n="69" d="100"/>
          <a:sy n="69" d="100"/>
        </p:scale>
        <p:origin x="-54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58EE21-B3D4-47E9-8CCB-1525300D721C}" type="datetimeFigureOut">
              <a:rPr lang="ru-RU" smtClean="0"/>
              <a:t>07.12.2013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7325F6-6D2E-4604-9DFF-73EAF6100AE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58EE21-B3D4-47E9-8CCB-1525300D721C}" type="datetimeFigureOut">
              <a:rPr lang="ru-RU" smtClean="0"/>
              <a:t>07.12.2013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7325F6-6D2E-4604-9DFF-73EAF6100A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58EE21-B3D4-47E9-8CCB-1525300D721C}" type="datetimeFigureOut">
              <a:rPr lang="ru-RU" smtClean="0"/>
              <a:t>07.12.2013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7325F6-6D2E-4604-9DFF-73EAF6100A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58EE21-B3D4-47E9-8CCB-1525300D721C}" type="datetimeFigureOut">
              <a:rPr lang="ru-RU" smtClean="0"/>
              <a:t>07.12.2013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7325F6-6D2E-4604-9DFF-73EAF6100A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58EE21-B3D4-47E9-8CCB-1525300D721C}" type="datetimeFigureOut">
              <a:rPr lang="ru-RU" smtClean="0"/>
              <a:t>07.12.2013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7325F6-6D2E-4604-9DFF-73EAF6100AE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58EE21-B3D4-47E9-8CCB-1525300D721C}" type="datetimeFigureOut">
              <a:rPr lang="ru-RU" smtClean="0"/>
              <a:t>07.12.2013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7325F6-6D2E-4604-9DFF-73EAF6100A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58EE21-B3D4-47E9-8CCB-1525300D721C}" type="datetimeFigureOut">
              <a:rPr lang="ru-RU" smtClean="0"/>
              <a:t>07.12.2013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7325F6-6D2E-4604-9DFF-73EAF6100A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58EE21-B3D4-47E9-8CCB-1525300D721C}" type="datetimeFigureOut">
              <a:rPr lang="ru-RU" smtClean="0"/>
              <a:t>07.12.2013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7325F6-6D2E-4604-9DFF-73EAF6100A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58EE21-B3D4-47E9-8CCB-1525300D721C}" type="datetimeFigureOut">
              <a:rPr lang="ru-RU" smtClean="0"/>
              <a:t>07.12.2013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7325F6-6D2E-4604-9DFF-73EAF6100AEA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58EE21-B3D4-47E9-8CCB-1525300D721C}" type="datetimeFigureOut">
              <a:rPr lang="ru-RU" smtClean="0"/>
              <a:t>07.12.2013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7325F6-6D2E-4604-9DFF-73EAF6100AE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58EE21-B3D4-47E9-8CCB-1525300D721C}" type="datetimeFigureOut">
              <a:rPr lang="ru-RU" smtClean="0"/>
              <a:t>07.12.2013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D7325F6-6D2E-4604-9DFF-73EAF6100AE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D58EE21-B3D4-47E9-8CCB-1525300D721C}" type="datetimeFigureOut">
              <a:rPr lang="ru-RU" smtClean="0"/>
              <a:t>07.12.2013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D7325F6-6D2E-4604-9DFF-73EAF6100AEA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2500306"/>
            <a:ext cx="7406640" cy="1472184"/>
          </a:xfrm>
        </p:spPr>
        <p:txBody>
          <a:bodyPr/>
          <a:lstStyle/>
          <a:p>
            <a:r>
              <a:rPr lang="ru-RU" dirty="0" smtClean="0"/>
              <a:t>Занимательная математика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928795" y="1500176"/>
          <a:ext cx="3857652" cy="3571899"/>
        </p:xfrm>
        <a:graphic>
          <a:graphicData uri="http://schemas.openxmlformats.org/drawingml/2006/table">
            <a:tbl>
              <a:tblPr/>
              <a:tblGrid>
                <a:gridCol w="1285884"/>
                <a:gridCol w="1285884"/>
                <a:gridCol w="1285884"/>
              </a:tblGrid>
              <a:tr h="11906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6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ru-RU" sz="1800" b="1" i="1" u="sng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8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06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7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ru-RU" sz="1800" b="1" i="1" u="sng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06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ru-RU" sz="1800" b="1" i="1" u="sng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ru-RU" sz="1800">
                          <a:latin typeface="Times New Roman"/>
                          <a:ea typeface="Times New Roman"/>
                        </a:rPr>
                        <a:t>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357554" y="2857496"/>
          <a:ext cx="2428892" cy="2857520"/>
        </p:xfrm>
        <a:graphic>
          <a:graphicData uri="http://schemas.openxmlformats.org/drawingml/2006/table">
            <a:tbl>
              <a:tblPr/>
              <a:tblGrid>
                <a:gridCol w="1214446"/>
                <a:gridCol w="1214446"/>
              </a:tblGrid>
              <a:tr h="14287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87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285852" y="1785926"/>
            <a:ext cx="671514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Сосчитать квадраты.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52" y="1928802"/>
            <a:ext cx="707236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Georgia" pitchFamily="18" charset="0"/>
              </a:rPr>
              <a:t>Задача 1</a:t>
            </a:r>
            <a:r>
              <a:rPr lang="ru-RU" dirty="0">
                <a:solidFill>
                  <a:srgbClr val="002060"/>
                </a:solidFill>
                <a:latin typeface="Georgia" pitchFamily="18" charset="0"/>
              </a:rPr>
              <a:t> (5 баллов)</a:t>
            </a:r>
          </a:p>
          <a:p>
            <a:r>
              <a:rPr lang="ru-RU" dirty="0">
                <a:solidFill>
                  <a:srgbClr val="002060"/>
                </a:solidFill>
                <a:latin typeface="Georgia" pitchFamily="18" charset="0"/>
              </a:rPr>
              <a:t>«Какой улов был у тебя вчера» - спросил сосед соседа – рыбака. «Я поймал два крупных леща да щуку, общим весом 15кг. Щука хороша! Она тяжелее каждого леща в три раза. «Сколько же весит щука?» - спросил сосед. «Посчитай сам!» - ответил рыбак. Попробуйте и вы ответить на этот вопрос.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52" y="1643050"/>
            <a:ext cx="685803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Georgia" pitchFamily="18" charset="0"/>
              </a:rPr>
              <a:t>Задача 2</a:t>
            </a:r>
            <a:r>
              <a:rPr lang="ru-RU" sz="2400" dirty="0">
                <a:solidFill>
                  <a:srgbClr val="002060"/>
                </a:solidFill>
                <a:latin typeface="Georgia" pitchFamily="18" charset="0"/>
              </a:rPr>
              <a:t> (2 балла)</a:t>
            </a:r>
          </a:p>
          <a:p>
            <a:r>
              <a:rPr lang="ru-RU" sz="2400" dirty="0">
                <a:solidFill>
                  <a:srgbClr val="002060"/>
                </a:solidFill>
                <a:latin typeface="Georgia" pitchFamily="18" charset="0"/>
              </a:rPr>
              <a:t>Два рыбака поймали 40 окуней, причём первый на 6 окуней больше второго. Сколько окуней поймал рыбак</a:t>
            </a:r>
            <a:r>
              <a:rPr lang="ru-RU" sz="2400" dirty="0" smtClean="0">
                <a:solidFill>
                  <a:srgbClr val="002060"/>
                </a:solidFill>
                <a:latin typeface="Georgia" pitchFamily="18" charset="0"/>
              </a:rPr>
              <a:t>?</a:t>
            </a:r>
            <a:endParaRPr lang="ru-RU" sz="2400" dirty="0">
              <a:solidFill>
                <a:srgbClr val="002060"/>
              </a:solidFill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66" name="Picture 14"/>
          <p:cNvPicPr>
            <a:picLocks noChangeAspect="1" noChangeArrowheads="1"/>
          </p:cNvPicPr>
          <p:nvPr/>
        </p:nvPicPr>
        <p:blipFill>
          <a:blip r:embed="rId2"/>
          <a:srcRect l="18310" t="26367" r="19433" b="48242"/>
          <a:stretch>
            <a:fillRect/>
          </a:stretch>
        </p:blipFill>
        <p:spPr bwMode="auto">
          <a:xfrm>
            <a:off x="1167737" y="1214422"/>
            <a:ext cx="7707061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 l="17578" t="48828" r="24560" b="25781"/>
          <a:stretch>
            <a:fillRect/>
          </a:stretch>
        </p:blipFill>
        <p:spPr bwMode="auto">
          <a:xfrm>
            <a:off x="1085308" y="1285860"/>
            <a:ext cx="781421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2071678"/>
            <a:ext cx="7186634" cy="3368676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>
                <a:solidFill>
                  <a:srgbClr val="002060"/>
                </a:solidFill>
              </a:rPr>
              <a:t>Задача </a:t>
            </a:r>
            <a:r>
              <a:rPr lang="ru-RU" sz="2400" b="1" dirty="0" smtClean="0">
                <a:solidFill>
                  <a:srgbClr val="002060"/>
                </a:solidFill>
              </a:rPr>
              <a:t>5</a:t>
            </a:r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>
                <a:solidFill>
                  <a:srgbClr val="002060"/>
                </a:solidFill>
              </a:rPr>
              <a:t>(3 балла)</a:t>
            </a:r>
            <a:br>
              <a:rPr lang="ru-RU" sz="2400" dirty="0">
                <a:solidFill>
                  <a:srgbClr val="002060"/>
                </a:solidFill>
              </a:rPr>
            </a:br>
            <a:r>
              <a:rPr lang="ru-RU" sz="2400" dirty="0">
                <a:solidFill>
                  <a:srgbClr val="002060"/>
                </a:solidFill>
              </a:rPr>
              <a:t>Мальчик поймал 20 ершей и окуней, причем окуней в 3 раза меньше, чем ершей. Сколько он поймал ершей?</a:t>
            </a:r>
            <a:br>
              <a:rPr lang="ru-RU" sz="2400" dirty="0">
                <a:solidFill>
                  <a:srgbClr val="002060"/>
                </a:solidFill>
              </a:rPr>
            </a:b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3500438"/>
            <a:ext cx="4683408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4071934" y="2000240"/>
            <a:ext cx="371474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Всего фруктов 400г.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Определите вес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ябока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42976" y="714357"/>
            <a:ext cx="292895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Задача 6</a:t>
            </a:r>
            <a:r>
              <a:rPr lang="ru-RU" sz="2800" dirty="0" smtClean="0">
                <a:solidFill>
                  <a:srgbClr val="002060"/>
                </a:solidFill>
              </a:rPr>
              <a:t> </a:t>
            </a:r>
            <a:endParaRPr lang="ru-RU" sz="28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Если </a:t>
            </a:r>
            <a:r>
              <a:rPr lang="ru-RU" dirty="0"/>
              <a:t>в 12 часов ночи идет дождь, то можно ли через 72 часа ожидать солнечную погоду?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714357"/>
            <a:ext cx="292895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Задача 7 </a:t>
            </a:r>
            <a:r>
              <a:rPr lang="ru-RU" sz="2800" dirty="0" smtClean="0"/>
              <a:t>(1 балл)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 </a:t>
            </a:r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500166" y="2000240"/>
            <a:ext cx="750095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Одновременно левой рукой написать цифру 9,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а правой – цифру – 6.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285852" y="2428868"/>
            <a:ext cx="67128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Считаем до 30: вместо чисел, кратных 3, произносим «Ай да я!».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357290" y="1571612"/>
            <a:ext cx="735808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Решить анаграммы и исключить лишнее слово: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РЕНИУАНВЕ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ОЕКНРЬ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ТПЬСЕНЕ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ЛТСУ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428728" y="1928802"/>
            <a:ext cx="7358114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Решить анаграммы и исключить лишнее слово: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РЕНИУАНВЕ    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уравнение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ОЕКНРЬ            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корень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ТПЬСЕНЕ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         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степень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ЛТСУ                  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стул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285852" y="2214554"/>
            <a:ext cx="671514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Одновременно левой рукой рисуем прямоугольник, а правой – треугольник.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357290" y="1714488"/>
            <a:ext cx="757239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0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Сошлись два пастуха, Иван да Петр. Иван говорит: «Отдай мне одну овцу, у меня будет овец вдвое больше, чем у тебя». А Петр отвечает: «Нет. Лучше ты мне отдай одну овцу, тогда у нас овец будет поровну». Сколько овец у каждого?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00166" y="3244335"/>
            <a:ext cx="60722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i="1" dirty="0" smtClean="0">
                <a:solidFill>
                  <a:srgbClr val="FF0000"/>
                </a:solidFill>
                <a:latin typeface="Georgia" pitchFamily="18" charset="0"/>
                <a:ea typeface="Times New Roman" pitchFamily="18" charset="0"/>
                <a:cs typeface="Arial" pitchFamily="34" charset="0"/>
              </a:rPr>
              <a:t>У </a:t>
            </a:r>
            <a:r>
              <a:rPr lang="ru-RU" sz="3600" i="1" dirty="0">
                <a:solidFill>
                  <a:srgbClr val="FF0000"/>
                </a:solidFill>
                <a:latin typeface="Georgia" pitchFamily="18" charset="0"/>
                <a:ea typeface="Times New Roman" pitchFamily="18" charset="0"/>
                <a:cs typeface="Arial" pitchFamily="34" charset="0"/>
              </a:rPr>
              <a:t>Ивана – 7, у Петра – 5</a:t>
            </a:r>
            <a:endParaRPr lang="ru-RU" sz="36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928927" y="2971800"/>
          <a:ext cx="2100273" cy="1957398"/>
        </p:xfrm>
        <a:graphic>
          <a:graphicData uri="http://schemas.openxmlformats.org/drawingml/2006/table">
            <a:tbl>
              <a:tblPr/>
              <a:tblGrid>
                <a:gridCol w="700091"/>
                <a:gridCol w="700091"/>
                <a:gridCol w="700091"/>
              </a:tblGrid>
              <a:tr h="6524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24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24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571500" algn="l"/>
                        </a:tabLs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500166" y="1071546"/>
            <a:ext cx="764383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Расставить в свободные клетки числа так, чтобы сумма чисел в каждом столбце и в каждой строке равнялась 15.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0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19</TotalTime>
  <Words>304</Words>
  <Application>Microsoft Office PowerPoint</Application>
  <PresentationFormat>Экран (4:3)</PresentationFormat>
  <Paragraphs>42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Солнцестояние</vt:lpstr>
      <vt:lpstr>Занимательная математика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Задача 5 (3 балла) Мальчик поймал 20 ершей и окуней, причем окуней в 3 раза меньше, чем ершей. Сколько он поймал ершей? 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2</cp:revision>
  <dcterms:created xsi:type="dcterms:W3CDTF">2013-12-07T01:12:41Z</dcterms:created>
  <dcterms:modified xsi:type="dcterms:W3CDTF">2013-12-07T01:32:13Z</dcterms:modified>
</cp:coreProperties>
</file>