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1" r:id="rId2"/>
    <p:sldId id="282" r:id="rId3"/>
    <p:sldId id="260" r:id="rId4"/>
    <p:sldId id="284" r:id="rId5"/>
    <p:sldId id="283" r:id="rId6"/>
    <p:sldId id="285" r:id="rId7"/>
    <p:sldId id="286" r:id="rId8"/>
    <p:sldId id="287" r:id="rId9"/>
    <p:sldId id="288" r:id="rId10"/>
    <p:sldId id="289" r:id="rId11"/>
    <p:sldId id="280" r:id="rId12"/>
    <p:sldId id="290" r:id="rId13"/>
    <p:sldId id="291" r:id="rId14"/>
    <p:sldId id="268" r:id="rId15"/>
    <p:sldId id="292" r:id="rId16"/>
    <p:sldId id="293" r:id="rId17"/>
    <p:sldId id="294" r:id="rId1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3" d="100"/>
          <a:sy n="53" d="100"/>
        </p:scale>
        <p:origin x="-96" y="-33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5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tIns="0" rIns="18288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01E33E-0622-47ED-B821-8F314495C12C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11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2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D51C-E5C8-465B-BB24-191C46A867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8ECFC6-2AED-457E-826D-81C930E9D078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6CE93C-EF3A-471E-A142-929A20154F1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138D20-15BA-47CF-828B-7AC836991339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EF5437-D809-49CA-A4B9-38BF0F48C6A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>
  <p:cSld name="Заголовок и таблиц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44475"/>
            <a:ext cx="8385175" cy="14319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аблица 2"/>
          <p:cNvSpPr>
            <a:spLocks noGrp="1"/>
          </p:cNvSpPr>
          <p:nvPr>
            <p:ph type="tbl" idx="1"/>
          </p:nvPr>
        </p:nvSpPr>
        <p:spPr>
          <a:xfrm>
            <a:off x="838200" y="1905000"/>
            <a:ext cx="8007350" cy="4191000"/>
          </a:xfrm>
        </p:spPr>
        <p:txBody>
          <a:bodyPr/>
          <a:lstStyle/>
          <a:p>
            <a:pPr lvl="0"/>
            <a:endParaRPr lang="ru-RU" noProof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838200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4290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37375" y="6245225"/>
            <a:ext cx="1901825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EFBEDD-727E-47B0-AB78-2AA5A7B9543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med">
    <p:blinds dir="vert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82CB78-39B3-4DBD-AEA0-67760BA7C010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B7147-216E-49B5-9A01-373FF49BEF5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лилиния 3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5" name="Полилиния 4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grpSp>
        <p:nvGrpSpPr>
          <p:cNvPr id="6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tIns="0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3CEF86-0DF5-4677-9D5C-10FA0E1E8D17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10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0B0773-CE50-4A7A-AD58-B43745A679A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2C14EF-E756-4771-AF16-C499C39CA0E5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9A985A-DA3A-4B0A-8F9D-5A8C746C43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8F5D4A-97F8-4175-A49B-2EF3C4D5E1E0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8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6ED70E-62C7-47A6-9208-190046FA89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8F33C-E5DE-47E1-AD0F-9E77DA4D2B69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4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C54E10-D4C7-4ED8-A4F7-31918C3ED04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6E3E3B-659C-4199-8519-8D70127F8476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927DCA-A82E-4906-9923-44EC4FED4F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BF8C78-161F-4528-8DD2-30B999715E7F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6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C04A78-99B4-4E7E-BF66-3E9F8ACEA12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с одним вырезанным скругленным углом 4"/>
          <p:cNvSpPr/>
          <p:nvPr/>
        </p:nvSpPr>
        <p:spPr>
          <a:xfrm rot="420000" flipV="1">
            <a:off x="3165475" y="1108075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Прямоугольный треугольник 5"/>
          <p:cNvSpPr/>
          <p:nvPr/>
        </p:nvSpPr>
        <p:spPr>
          <a:xfrm rot="420000" flipV="1">
            <a:off x="8004175" y="5359400"/>
            <a:ext cx="155575" cy="155575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Полилиния 6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lIns="45720" rIns="45720" bIns="45720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9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C8B7B2-408A-4D73-ACB5-E7B183071578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10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AAF9E20-C6B8-496D-9D0B-4326DB7D89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938"/>
            <a:ext cx="9163050" cy="104140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938"/>
            <a:ext cx="4762500" cy="6381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</a:endParaRPr>
          </a:p>
        </p:txBody>
      </p:sp>
      <p:sp>
        <p:nvSpPr>
          <p:cNvPr id="1028" name="Заголовок 8"/>
          <p:cNvSpPr>
            <a:spLocks noGrp="1"/>
          </p:cNvSpPr>
          <p:nvPr>
            <p:ph type="title"/>
          </p:nvPr>
        </p:nvSpPr>
        <p:spPr bwMode="auto">
          <a:xfrm>
            <a:off x="457200" y="7048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0" tIns="4572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29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935163"/>
            <a:ext cx="8229600" cy="438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1422AE4-E882-494C-A1AB-D07889CAD416}" type="datetimeFigureOut">
              <a:rPr lang="ru-RU"/>
              <a:pPr>
                <a:defRPr/>
              </a:pPr>
              <a:t>25.12.2017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2">
                    <a:shade val="9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1302B37E-CA04-4388-A5DC-92F77214093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033" name="Группа 1"/>
          <p:cNvGrpSpPr>
            <a:grpSpLocks/>
          </p:cNvGrpSpPr>
          <p:nvPr/>
        </p:nvGrpSpPr>
        <p:grpSpPr bwMode="auto">
          <a:xfrm>
            <a:off x="-19050" y="203200"/>
            <a:ext cx="9180513" cy="647700"/>
            <a:chOff x="-19045" y="216550"/>
            <a:chExt cx="9180548" cy="649224"/>
          </a:xfrm>
        </p:grpSpPr>
        <p:grpSp>
          <p:nvGrpSpPr>
            <p:cNvPr id="1034" name="Полилиния 11"/>
            <p:cNvGrpSpPr>
              <a:grpSpLocks/>
            </p:cNvGrpSpPr>
            <p:nvPr/>
          </p:nvGrpSpPr>
          <p:grpSpPr bwMode="auto">
            <a:xfrm>
              <a:off x="-6091" y="-11569"/>
              <a:ext cx="9137939" cy="1050979"/>
              <a:chOff x="-6096" y="-24384"/>
              <a:chExt cx="9137904" cy="1048512"/>
            </a:xfrm>
          </p:grpSpPr>
          <p:pic>
            <p:nvPicPr>
              <p:cNvPr id="1038" name="Полилиния 11"/>
              <p:cNvPicPr>
                <a:picLocks noChangeArrowheads="1"/>
              </p:cNvPicPr>
              <p:nvPr/>
            </p:nvPicPr>
            <p:blipFill>
              <a:blip r:embed="rId15" cstate="print"/>
              <a:srcRect/>
              <a:stretch>
                <a:fillRect/>
              </a:stretch>
            </p:blipFill>
            <p:spPr bwMode="auto">
              <a:xfrm>
                <a:off x="-6096" y="-24384"/>
                <a:ext cx="9137904" cy="10485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1035" name="Text Box 11"/>
              <p:cNvSpPr txBox="1">
                <a:spLocks noChangeArrowheads="1"/>
              </p:cNvSpPr>
              <p:nvPr/>
            </p:nvSpPr>
            <p:spPr bwMode="auto">
              <a:xfrm rot="21435692">
                <a:off x="-30163" y="422275"/>
                <a:ext cx="0" cy="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pPr>
                  <a:defRPr/>
                </a:pPr>
                <a:endParaRPr lang="en-US">
                  <a:latin typeface="Constantia" pitchFamily="18" charset="0"/>
                </a:endParaRPr>
              </a:p>
            </p:txBody>
          </p:sp>
        </p:grp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latin typeface="+mn-lt"/>
              </a:endParaRPr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43" r:id="rId1"/>
    <p:sldLayoutId id="2147483842" r:id="rId2"/>
    <p:sldLayoutId id="2147483844" r:id="rId3"/>
    <p:sldLayoutId id="2147483841" r:id="rId4"/>
    <p:sldLayoutId id="2147483840" r:id="rId5"/>
    <p:sldLayoutId id="2147483839" r:id="rId6"/>
    <p:sldLayoutId id="2147483838" r:id="rId7"/>
    <p:sldLayoutId id="2147483837" r:id="rId8"/>
    <p:sldLayoutId id="2147483845" r:id="rId9"/>
    <p:sldLayoutId id="2147483836" r:id="rId10"/>
    <p:sldLayoutId id="2147483835" r:id="rId11"/>
    <p:sldLayoutId id="2147483846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9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46063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063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209550" algn="l" rtl="0" eaLnBrk="0" fontAlgn="base" hangingPunct="0">
        <a:spcBef>
          <a:spcPct val="20000"/>
        </a:spcBef>
        <a:spcAft>
          <a:spcPct val="0"/>
        </a:spcAft>
        <a:buClr>
          <a:srgbClr val="9BBB59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209550" algn="l" rtl="0" eaLnBrk="0" fontAlgn="base" hangingPunct="0">
        <a:spcBef>
          <a:spcPct val="20000"/>
        </a:spcBef>
        <a:spcAft>
          <a:spcPct val="0"/>
        </a:spcAft>
        <a:buClr>
          <a:srgbClr val="8064A2"/>
        </a:buClr>
        <a:buSzPct val="6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wmf"/><Relationship Id="rId4" Type="http://schemas.openxmlformats.org/officeDocument/2006/relationships/image" Target="../media/image6.emf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wm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wmf"/><Relationship Id="rId4" Type="http://schemas.openxmlformats.org/officeDocument/2006/relationships/image" Target="../media/image22.gif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emf"/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image" Target="../media/image10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4"/>
          <p:cNvSpPr>
            <a:spLocks noChangeArrowheads="1" noChangeShapeType="1" noTextEdit="1"/>
          </p:cNvSpPr>
          <p:nvPr/>
        </p:nvSpPr>
        <p:spPr bwMode="auto">
          <a:xfrm>
            <a:off x="900113" y="1341438"/>
            <a:ext cx="6337300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 и </a:t>
            </a:r>
          </a:p>
          <a:p>
            <a:r>
              <a:rPr lang="ru-RU" sz="3600" kern="10"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339966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 растения.</a:t>
            </a:r>
          </a:p>
        </p:txBody>
      </p:sp>
      <p:pic>
        <p:nvPicPr>
          <p:cNvPr id="2051" name="Picture 6" descr="дуб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4113" y="2571750"/>
            <a:ext cx="1711325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4" name="Picture 9" descr="д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5288" y="2636838"/>
            <a:ext cx="3924300" cy="365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5" name="Picture 10" descr="дерево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08400" y="3644900"/>
            <a:ext cx="23241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6" name="Picture 11" descr="ряб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8313" y="3068638"/>
            <a:ext cx="1028700" cy="16557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7" name="Picture 12" descr="Рисунок5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E1F3E1"/>
              </a:clrFrom>
              <a:clrTo>
                <a:srgbClr val="E1F3E1">
                  <a:alpha val="0"/>
                </a:srgbClr>
              </a:clrTo>
            </a:clrChange>
          </a:blip>
          <a:srcRect l="21643" t="17683" r="20602" b="10182"/>
          <a:stretch>
            <a:fillRect/>
          </a:stretch>
        </p:blipFill>
        <p:spPr bwMode="auto">
          <a:xfrm>
            <a:off x="5940425" y="3214688"/>
            <a:ext cx="1477963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WordArt 4" descr="Бумажный пакет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553325" cy="1143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На какие две группы</a:t>
            </a:r>
          </a:p>
          <a:p>
            <a:r>
              <a:rPr lang="ru-RU" sz="3600" b="1" kern="10">
                <a:ln w="9525">
                  <a:solidFill>
                    <a:srgbClr val="008000"/>
                  </a:solidFill>
                  <a:round/>
                  <a:headEnd/>
                  <a:tailEnd/>
                </a:ln>
                <a:blipFill dpi="0" rotWithShape="0">
                  <a:blip r:embed="rId2"/>
                  <a:srcRect/>
                  <a:tile tx="0" ty="0" sx="100000" sy="100000" flip="none" algn="tl"/>
                </a:blipFill>
                <a:effectLst>
                  <a:outerShdw dist="563972" dir="14049741" sx="125000" sy="125000" algn="tl" rotWithShape="0">
                    <a:srgbClr val="C7DFD3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можно разделить все растения?</a:t>
            </a:r>
          </a:p>
        </p:txBody>
      </p:sp>
      <p:sp>
        <p:nvSpPr>
          <p:cNvPr id="14341" name="WordArt 5"/>
          <p:cNvSpPr>
            <a:spLocks noChangeArrowheads="1" noChangeShapeType="1" noTextEdit="1"/>
          </p:cNvSpPr>
          <p:nvPr/>
        </p:nvSpPr>
        <p:spPr bwMode="auto">
          <a:xfrm>
            <a:off x="2124075" y="1773238"/>
            <a:ext cx="504825" cy="792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14342" name="WordArt 6"/>
          <p:cNvSpPr>
            <a:spLocks noChangeArrowheads="1" noChangeShapeType="1" noTextEdit="1"/>
          </p:cNvSpPr>
          <p:nvPr/>
        </p:nvSpPr>
        <p:spPr bwMode="auto">
          <a:xfrm>
            <a:off x="6227763" y="1844675"/>
            <a:ext cx="504825" cy="792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14343" name="Text Box 7"/>
          <p:cNvSpPr txBox="1">
            <a:spLocks noChangeArrowheads="1"/>
          </p:cNvSpPr>
          <p:nvPr/>
        </p:nvSpPr>
        <p:spPr bwMode="auto">
          <a:xfrm>
            <a:off x="4572000" y="2781300"/>
            <a:ext cx="381635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выращивает специально человек.</a:t>
            </a:r>
          </a:p>
        </p:txBody>
      </p:sp>
      <p:sp>
        <p:nvSpPr>
          <p:cNvPr id="14344" name="Text Box 8"/>
          <p:cNvSpPr txBox="1">
            <a:spLocks noChangeArrowheads="1"/>
          </p:cNvSpPr>
          <p:nvPr/>
        </p:nvSpPr>
        <p:spPr bwMode="auto">
          <a:xfrm>
            <a:off x="611188" y="2781300"/>
            <a:ext cx="381635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никто не сажает, они растут сами по себе. Их можно встретить везде: и в лесу, и на лугу, и на водоёме..</a:t>
            </a:r>
          </a:p>
        </p:txBody>
      </p:sp>
      <p:sp>
        <p:nvSpPr>
          <p:cNvPr id="14345" name="WordArt 9"/>
          <p:cNvSpPr>
            <a:spLocks noChangeArrowheads="1" noChangeShapeType="1" noTextEdit="1"/>
          </p:cNvSpPr>
          <p:nvPr/>
        </p:nvSpPr>
        <p:spPr bwMode="auto">
          <a:xfrm>
            <a:off x="5219700" y="1916113"/>
            <a:ext cx="2736850" cy="5762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14346" name="WordArt 10"/>
          <p:cNvSpPr>
            <a:spLocks noChangeArrowheads="1" noChangeShapeType="1" noTextEdit="1"/>
          </p:cNvSpPr>
          <p:nvPr/>
        </p:nvSpPr>
        <p:spPr bwMode="auto">
          <a:xfrm>
            <a:off x="900113" y="1916113"/>
            <a:ext cx="3313112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7" dur="5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43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4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22" dur="5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3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1" grpId="0" animBg="1"/>
      <p:bldP spid="14342" grpId="0" animBg="1"/>
      <p:bldP spid="14343" grpId="0"/>
      <p:bldP spid="14344" grpId="0"/>
      <p:bldP spid="14345" grpId="0" animBg="1"/>
      <p:bldP spid="14346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507" name="Rectangle 51"/>
          <p:cNvSpPr>
            <a:spLocks noChangeArrowheads="1"/>
          </p:cNvSpPr>
          <p:nvPr/>
        </p:nvSpPr>
        <p:spPr bwMode="auto">
          <a:xfrm>
            <a:off x="971550" y="260350"/>
            <a:ext cx="754538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Мы выходим с вами в лес.   (Маршируем на месте).</a:t>
            </a:r>
          </a:p>
        </p:txBody>
      </p:sp>
      <p:sp>
        <p:nvSpPr>
          <p:cNvPr id="19508" name="Rectangle 52"/>
          <p:cNvSpPr>
            <a:spLocks noChangeArrowheads="1"/>
          </p:cNvSpPr>
          <p:nvPr/>
        </p:nvSpPr>
        <p:spPr bwMode="auto">
          <a:xfrm>
            <a:off x="971550" y="765175"/>
            <a:ext cx="4572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Сколько здесь вокруг чудес!                </a:t>
            </a:r>
          </a:p>
          <a:p>
            <a:r>
              <a:rPr lang="ru-RU" sz="2400"/>
              <a:t>(Удивились, развели руками).</a:t>
            </a:r>
          </a:p>
        </p:txBody>
      </p:sp>
      <p:sp>
        <p:nvSpPr>
          <p:cNvPr id="19509" name="Rectangle 53"/>
          <p:cNvSpPr>
            <a:spLocks noChangeArrowheads="1"/>
          </p:cNvSpPr>
          <p:nvPr/>
        </p:nvSpPr>
        <p:spPr bwMode="auto">
          <a:xfrm>
            <a:off x="611188" y="1773238"/>
            <a:ext cx="79994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Посмотрели вправо, влево    (Наклоны вправо, влево).</a:t>
            </a:r>
          </a:p>
        </p:txBody>
      </p:sp>
      <p:sp>
        <p:nvSpPr>
          <p:cNvPr id="19510" name="Rectangle 54"/>
          <p:cNvSpPr>
            <a:spLocks noChangeArrowheads="1"/>
          </p:cNvSpPr>
          <p:nvPr/>
        </p:nvSpPr>
        <p:spPr bwMode="auto">
          <a:xfrm>
            <a:off x="684213" y="2420938"/>
            <a:ext cx="78041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400"/>
              <a:t>Наклонились и присели.   (Наклон вниз, приседание).</a:t>
            </a:r>
          </a:p>
        </p:txBody>
      </p:sp>
      <p:sp>
        <p:nvSpPr>
          <p:cNvPr id="19511" name="Rectangle 55"/>
          <p:cNvSpPr>
            <a:spLocks noChangeArrowheads="1"/>
          </p:cNvSpPr>
          <p:nvPr/>
        </p:nvSpPr>
        <p:spPr bwMode="auto">
          <a:xfrm>
            <a:off x="642938" y="3141663"/>
            <a:ext cx="3429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По тропинке побежим,</a:t>
            </a:r>
          </a:p>
          <a:p>
            <a:r>
              <a:rPr lang="ru-RU" sz="2400"/>
              <a:t>До лужайки добежим.</a:t>
            </a:r>
          </a:p>
          <a:p>
            <a:r>
              <a:rPr lang="ru-RU" sz="2400"/>
              <a:t>  (Бег на месте).</a:t>
            </a:r>
          </a:p>
        </p:txBody>
      </p:sp>
      <p:sp>
        <p:nvSpPr>
          <p:cNvPr id="19512" name="Rectangle 56"/>
          <p:cNvSpPr>
            <a:spLocks noChangeArrowheads="1"/>
          </p:cNvSpPr>
          <p:nvPr/>
        </p:nvSpPr>
        <p:spPr bwMode="auto">
          <a:xfrm>
            <a:off x="4581525" y="3141663"/>
            <a:ext cx="4276725" cy="1570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На лужайке, на лужайке</a:t>
            </a:r>
          </a:p>
          <a:p>
            <a:r>
              <a:rPr lang="ru-RU" sz="2400"/>
              <a:t>Мы попрыгаем как зайки.</a:t>
            </a:r>
          </a:p>
          <a:p>
            <a:r>
              <a:rPr lang="ru-RU" sz="2400"/>
              <a:t>  (Прыжки на месте на обеих ногах).</a:t>
            </a:r>
          </a:p>
        </p:txBody>
      </p:sp>
      <p:sp>
        <p:nvSpPr>
          <p:cNvPr id="19513" name="Rectangle 57"/>
          <p:cNvSpPr>
            <a:spLocks noChangeArrowheads="1"/>
          </p:cNvSpPr>
          <p:nvPr/>
        </p:nvSpPr>
        <p:spPr bwMode="auto">
          <a:xfrm>
            <a:off x="755650" y="4437063"/>
            <a:ext cx="4562475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Стоп! Немножко отдохнём.</a:t>
            </a:r>
          </a:p>
          <a:p>
            <a:r>
              <a:rPr lang="ru-RU" sz="2400"/>
              <a:t>И домой пешком пойдём.</a:t>
            </a:r>
          </a:p>
          <a:p>
            <a:r>
              <a:rPr lang="ru-RU" sz="2400"/>
              <a:t>  (Ходьба на месте).</a:t>
            </a:r>
          </a:p>
        </p:txBody>
      </p:sp>
      <p:sp>
        <p:nvSpPr>
          <p:cNvPr id="19514" name="Rectangle 58"/>
          <p:cNvSpPr>
            <a:spLocks noChangeArrowheads="1"/>
          </p:cNvSpPr>
          <p:nvPr/>
        </p:nvSpPr>
        <p:spPr bwMode="auto">
          <a:xfrm>
            <a:off x="900113" y="5661025"/>
            <a:ext cx="7775575" cy="83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- На месте стой, «раз-два». Мы «пришли домой» и </a:t>
            </a:r>
          </a:p>
          <a:p>
            <a:r>
              <a:rPr lang="ru-RU" sz="2400"/>
              <a:t>   продолжаем говорить о растениях.</a:t>
            </a:r>
          </a:p>
        </p:txBody>
      </p:sp>
      <p:sp>
        <p:nvSpPr>
          <p:cNvPr id="19515" name="WordArt 59"/>
          <p:cNvSpPr>
            <a:spLocks noChangeArrowheads="1" noChangeShapeType="1" noTextEdit="1"/>
          </p:cNvSpPr>
          <p:nvPr/>
        </p:nvSpPr>
        <p:spPr bwMode="auto">
          <a:xfrm rot="5400000">
            <a:off x="-2864643" y="3304381"/>
            <a:ext cx="6337300" cy="249237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49782"/>
              </a:avLst>
            </a:prstTxWarp>
          </a:bodyPr>
          <a:lstStyle/>
          <a:p>
            <a:pPr fontAlgn="auto"/>
            <a:r>
              <a:rPr lang="ru-RU" sz="3600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Arial"/>
                <a:cs typeface="Arial"/>
              </a:rPr>
              <a:t>ФИЗКУЛЬТМИНУТКА</a:t>
            </a:r>
          </a:p>
        </p:txBody>
      </p:sp>
      <p:pic>
        <p:nvPicPr>
          <p:cNvPr id="16395" name="Picture 3" descr="D:\Уроки\мы\АНИМАЦИЯ кошки\анимация\2362897_glitter233ii6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38" y="571500"/>
            <a:ext cx="2500312" cy="1285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9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95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9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9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9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9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9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9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9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95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9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95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9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5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95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195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9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507" grpId="0"/>
      <p:bldP spid="19508" grpId="0"/>
      <p:bldP spid="19509" grpId="0"/>
      <p:bldP spid="19510" grpId="0"/>
      <p:bldP spid="19511" grpId="0"/>
      <p:bldP spid="19512" grpId="0"/>
      <p:bldP spid="19513" grpId="0"/>
      <p:bldP spid="19514" grpId="0"/>
      <p:bldP spid="19515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4" name="WordArt 10"/>
          <p:cNvSpPr>
            <a:spLocks noChangeArrowheads="1" noChangeShapeType="1" noTextEdit="1"/>
          </p:cNvSpPr>
          <p:nvPr/>
        </p:nvSpPr>
        <p:spPr bwMode="auto">
          <a:xfrm>
            <a:off x="1476375" y="908050"/>
            <a:ext cx="5111750" cy="7207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Дикорастущие</a:t>
            </a:r>
          </a:p>
        </p:txBody>
      </p:sp>
      <p:pic>
        <p:nvPicPr>
          <p:cNvPr id="12291" name="Picture 11" descr="жёлуд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43663" y="1557338"/>
            <a:ext cx="2008187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Picture 12" descr="бер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8313" y="1916113"/>
            <a:ext cx="2546350" cy="424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3" name="Picture 14" descr="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49625" y="4437063"/>
            <a:ext cx="1228725" cy="1550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4" name="Picture 15" descr="п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572000" y="4797425"/>
            <a:ext cx="1671638" cy="1277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60" name="Text Box 16"/>
          <p:cNvSpPr txBox="1">
            <a:spLocks noChangeArrowheads="1"/>
          </p:cNvSpPr>
          <p:nvPr/>
        </p:nvSpPr>
        <p:spPr bwMode="auto">
          <a:xfrm>
            <a:off x="2916238" y="2349500"/>
            <a:ext cx="3711575" cy="1311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 b="1" i="1"/>
              <a:t>Деревья, кустарники и травы растут сами по себе. За ними не ухаживает человек.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6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6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6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54" grpId="0" animBg="1"/>
      <p:bldP spid="616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6" name="Picture 4" descr="click?url=http%3A%2F%2Fwww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187450" y="692150"/>
            <a:ext cx="5834063" cy="4376738"/>
          </a:xfrm>
          <a:noFill/>
        </p:spPr>
      </p:pic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790575" y="836613"/>
            <a:ext cx="8353425" cy="4359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/>
            <a:r>
              <a:rPr lang="ru-RU" sz="4000" b="1" i="1"/>
              <a:t>Колосится в поле рожь, </a:t>
            </a:r>
          </a:p>
          <a:p>
            <a:pPr algn="l"/>
            <a:r>
              <a:rPr lang="ru-RU" sz="4000" b="1" i="1"/>
              <a:t>Там во ржи цветок найдёшь.</a:t>
            </a:r>
          </a:p>
          <a:p>
            <a:pPr algn="l"/>
            <a:r>
              <a:rPr lang="ru-RU" sz="4000" b="1" i="1"/>
              <a:t>Ярко-синий и пушистый,</a:t>
            </a:r>
          </a:p>
          <a:p>
            <a:pPr algn="l"/>
            <a:r>
              <a:rPr lang="ru-RU" sz="4000" b="1" i="1"/>
              <a:t>Только жаль, что не душистый.</a:t>
            </a:r>
          </a:p>
          <a:p>
            <a:endParaRPr lang="ru-RU" sz="4000" b="1" i="1"/>
          </a:p>
        </p:txBody>
      </p:sp>
      <p:sp>
        <p:nvSpPr>
          <p:cNvPr id="8198" name="WordArt 6"/>
          <p:cNvSpPr>
            <a:spLocks noChangeArrowheads="1" noChangeShapeType="1" noTextEdit="1"/>
          </p:cNvSpPr>
          <p:nvPr/>
        </p:nvSpPr>
        <p:spPr bwMode="auto">
          <a:xfrm>
            <a:off x="2124075" y="5157788"/>
            <a:ext cx="3743325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василёк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7" grpId="0"/>
      <p:bldP spid="8197" grpId="1"/>
      <p:bldP spid="8198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3971925" cy="1000125"/>
          </a:xfrm>
        </p:spPr>
        <p:txBody>
          <a:bodyPr/>
          <a:lstStyle/>
          <a:p>
            <a:r>
              <a:rPr lang="ru-RU" smtClean="0"/>
              <a:t>Василек</a:t>
            </a:r>
          </a:p>
        </p:txBody>
      </p:sp>
      <p:sp>
        <p:nvSpPr>
          <p:cNvPr id="18435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928688"/>
            <a:ext cx="4038600" cy="5643562"/>
          </a:xfrm>
        </p:spPr>
        <p:txBody>
          <a:bodyPr/>
          <a:lstStyle/>
          <a:p>
            <a:r>
              <a:rPr lang="ru-RU" sz="2400" smtClean="0"/>
              <a:t>С чем можно сравнить цветы васильков?</a:t>
            </a:r>
          </a:p>
          <a:p>
            <a:r>
              <a:rPr lang="ru-RU" sz="2400" smtClean="0"/>
              <a:t>Васильки называют сорняками. Они не приносят пользы человеку и мешают расти хлебу. Но все-таки они любимы в народе. Эти цветы прелестные, синие, как небо, многие собирают, плетут из них венки. Про василек народом придумано много песен и легенд.</a:t>
            </a:r>
          </a:p>
        </p:txBody>
      </p:sp>
      <p:sp>
        <p:nvSpPr>
          <p:cNvPr id="18436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875"/>
            <a:ext cx="4038600" cy="4433888"/>
          </a:xfrm>
        </p:spPr>
        <p:txBody>
          <a:bodyPr/>
          <a:lstStyle/>
          <a:p>
            <a:endParaRPr lang="ru-RU" smtClean="0"/>
          </a:p>
        </p:txBody>
      </p:sp>
      <p:pic>
        <p:nvPicPr>
          <p:cNvPr id="18437" name="Picture 2" descr="C:\Documents and Settings\Игорь\Мои документы\Мои рисунки\василек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86625" y="4883150"/>
            <a:ext cx="214313" cy="46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3"/>
          <p:cNvPicPr>
            <a:picLocks noChangeAspect="1" noChangeArrowheads="1"/>
          </p:cNvPicPr>
          <p:nvPr/>
        </p:nvPicPr>
        <p:blipFill>
          <a:blip r:embed="rId3" cstate="print">
            <a:lum contrast="30000"/>
          </a:blip>
          <a:srcRect l="-10623" t="-8080" r="-4108"/>
          <a:stretch>
            <a:fillRect/>
          </a:stretch>
        </p:blipFill>
        <p:spPr bwMode="auto">
          <a:xfrm>
            <a:off x="4143375" y="0"/>
            <a:ext cx="4786313" cy="63769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8" name="Text Box 4"/>
          <p:cNvSpPr txBox="1">
            <a:spLocks noChangeArrowheads="1"/>
          </p:cNvSpPr>
          <p:nvPr/>
        </p:nvSpPr>
        <p:spPr bwMode="auto">
          <a:xfrm>
            <a:off x="755650" y="1700213"/>
            <a:ext cx="4465638" cy="359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ru-RU" sz="2000" b="1" i="1"/>
              <a:t>Дуб дождя и ветра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Вовсе не боится.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Кто сказал, что дубу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Страшно простудиться?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Ведь до поздней осени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Он стоит зеленый.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Значит, дуб выносливый,</a:t>
            </a:r>
          </a:p>
          <a:p>
            <a:pPr algn="l">
              <a:spcBef>
                <a:spcPct val="50000"/>
              </a:spcBef>
            </a:pPr>
            <a:r>
              <a:rPr lang="ru-RU" sz="2000" b="1" i="1"/>
              <a:t>Значит, закаленный.</a:t>
            </a:r>
          </a:p>
        </p:txBody>
      </p:sp>
      <p:sp>
        <p:nvSpPr>
          <p:cNvPr id="16391" name="WordArt 7"/>
          <p:cNvSpPr>
            <a:spLocks noChangeArrowheads="1" noChangeShapeType="1" noTextEdit="1"/>
          </p:cNvSpPr>
          <p:nvPr/>
        </p:nvSpPr>
        <p:spPr bwMode="auto">
          <a:xfrm>
            <a:off x="971550" y="692150"/>
            <a:ext cx="4824413" cy="5715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Что это за дерево?</a:t>
            </a:r>
          </a:p>
        </p:txBody>
      </p:sp>
      <p:pic>
        <p:nvPicPr>
          <p:cNvPr id="6" name="Рисунок 5" descr="дуб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857752" y="2000240"/>
            <a:ext cx="3861514" cy="285752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4" dur="5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8" grpId="0"/>
      <p:bldP spid="16391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4" descr="дерево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571744"/>
            <a:ext cx="3160713" cy="4014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Picture 6" descr="пшеница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768" y="1643050"/>
            <a:ext cx="1763712" cy="146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WordArt 7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8244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15368" name="Text Box 8"/>
          <p:cNvSpPr txBox="1">
            <a:spLocks noChangeArrowheads="1"/>
          </p:cNvSpPr>
          <p:nvPr/>
        </p:nvSpPr>
        <p:spPr bwMode="auto">
          <a:xfrm>
            <a:off x="3419475" y="1773238"/>
            <a:ext cx="381635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/>
              <a:t>Растения, которые  выращивает специально человек. Ухаживает за ними, собирает урожай.</a:t>
            </a:r>
          </a:p>
        </p:txBody>
      </p:sp>
      <p:pic>
        <p:nvPicPr>
          <p:cNvPr id="19463" name="Picture 9" descr="tulip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4643446"/>
            <a:ext cx="1905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3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3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Right)">
                                      <p:cBhvr>
                                        <p:cTn id="14" dur="5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7" grpId="0" animBg="1"/>
      <p:bldP spid="1536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WordArt 4"/>
          <p:cNvSpPr>
            <a:spLocks noChangeArrowheads="1" noChangeShapeType="1" noTextEdit="1"/>
          </p:cNvSpPr>
          <p:nvPr/>
        </p:nvSpPr>
        <p:spPr bwMode="auto">
          <a:xfrm>
            <a:off x="1979613" y="836613"/>
            <a:ext cx="4824412" cy="71913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CC0099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Культурные</a:t>
            </a:r>
          </a:p>
        </p:txBody>
      </p:sp>
      <p:sp>
        <p:nvSpPr>
          <p:cNvPr id="20483" name="Line 5"/>
          <p:cNvSpPr>
            <a:spLocks noChangeShapeType="1"/>
          </p:cNvSpPr>
          <p:nvPr/>
        </p:nvSpPr>
        <p:spPr bwMode="auto">
          <a:xfrm flipH="1">
            <a:off x="2195513" y="1844675"/>
            <a:ext cx="792162" cy="5048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4" name="Line 6"/>
          <p:cNvSpPr>
            <a:spLocks noChangeShapeType="1"/>
          </p:cNvSpPr>
          <p:nvPr/>
        </p:nvSpPr>
        <p:spPr bwMode="auto">
          <a:xfrm flipH="1">
            <a:off x="4284663" y="1916113"/>
            <a:ext cx="0" cy="504825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0485" name="Line 7"/>
          <p:cNvSpPr>
            <a:spLocks noChangeShapeType="1"/>
          </p:cNvSpPr>
          <p:nvPr/>
        </p:nvSpPr>
        <p:spPr bwMode="auto">
          <a:xfrm>
            <a:off x="5724525" y="1844675"/>
            <a:ext cx="719138" cy="431800"/>
          </a:xfrm>
          <a:prstGeom prst="line">
            <a:avLst/>
          </a:prstGeom>
          <a:noFill/>
          <a:ln w="57150">
            <a:solidFill>
              <a:srgbClr val="008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21512" name="Oval 8"/>
          <p:cNvSpPr>
            <a:spLocks noChangeArrowheads="1"/>
          </p:cNvSpPr>
          <p:nvPr/>
        </p:nvSpPr>
        <p:spPr bwMode="auto">
          <a:xfrm>
            <a:off x="611188" y="2420938"/>
            <a:ext cx="2376487" cy="503237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деревья</a:t>
            </a:r>
          </a:p>
        </p:txBody>
      </p:sp>
      <p:sp>
        <p:nvSpPr>
          <p:cNvPr id="21514" name="Oval 10"/>
          <p:cNvSpPr>
            <a:spLocks noChangeArrowheads="1"/>
          </p:cNvSpPr>
          <p:nvPr/>
        </p:nvSpPr>
        <p:spPr bwMode="auto">
          <a:xfrm>
            <a:off x="3276600" y="2420938"/>
            <a:ext cx="2376488" cy="503237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кустарники</a:t>
            </a:r>
          </a:p>
        </p:txBody>
      </p:sp>
      <p:sp>
        <p:nvSpPr>
          <p:cNvPr id="21515" name="Oval 11"/>
          <p:cNvSpPr>
            <a:spLocks noChangeArrowheads="1"/>
          </p:cNvSpPr>
          <p:nvPr/>
        </p:nvSpPr>
        <p:spPr bwMode="auto">
          <a:xfrm>
            <a:off x="5940425" y="2349500"/>
            <a:ext cx="2376488" cy="503238"/>
          </a:xfrm>
          <a:prstGeom prst="ellipse">
            <a:avLst/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400" b="1" i="1"/>
              <a:t>травы</a:t>
            </a:r>
          </a:p>
        </p:txBody>
      </p:sp>
      <p:sp>
        <p:nvSpPr>
          <p:cNvPr id="21516" name="Text Box 12"/>
          <p:cNvSpPr txBox="1">
            <a:spLocks noChangeArrowheads="1"/>
          </p:cNvSpPr>
          <p:nvPr/>
        </p:nvSpPr>
        <p:spPr bwMode="auto">
          <a:xfrm>
            <a:off x="611188" y="3357563"/>
            <a:ext cx="2160587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Яблоня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Груша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  <p:sp>
        <p:nvSpPr>
          <p:cNvPr id="21517" name="Text Box 13"/>
          <p:cNvSpPr txBox="1">
            <a:spLocks noChangeArrowheads="1"/>
          </p:cNvSpPr>
          <p:nvPr/>
        </p:nvSpPr>
        <p:spPr bwMode="auto">
          <a:xfrm>
            <a:off x="3276600" y="3357563"/>
            <a:ext cx="2447925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Крыжовник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Смородина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  <p:sp>
        <p:nvSpPr>
          <p:cNvPr id="21518" name="Text Box 14"/>
          <p:cNvSpPr txBox="1">
            <a:spLocks noChangeArrowheads="1"/>
          </p:cNvSpPr>
          <p:nvPr/>
        </p:nvSpPr>
        <p:spPr bwMode="auto">
          <a:xfrm>
            <a:off x="6156325" y="3284538"/>
            <a:ext cx="216058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i="1"/>
              <a:t>Помидор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Огурец</a:t>
            </a:r>
          </a:p>
          <a:p>
            <a:pPr>
              <a:spcBef>
                <a:spcPct val="50000"/>
              </a:spcBef>
            </a:pPr>
            <a:r>
              <a:rPr lang="ru-RU" sz="2400" b="1" i="1"/>
              <a:t>…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8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6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7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8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9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0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1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2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3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44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6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7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2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3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4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5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6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7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151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4" dur="500"/>
                                        <p:tgtEl>
                                          <p:spTgt spid="215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9" dur="500"/>
                                        <p:tgtEl>
                                          <p:spTgt spid="21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21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8" grpId="0" animBg="1"/>
      <p:bldP spid="21512" grpId="0" animBg="1"/>
      <p:bldP spid="21514" grpId="0" animBg="1"/>
      <p:bldP spid="21515" grpId="0" animBg="1"/>
      <p:bldP spid="21516" grpId="0"/>
      <p:bldP spid="21517" grpId="0"/>
      <p:bldP spid="2151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0" name="Picture 4" descr="на реке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5650" y="1628775"/>
            <a:ext cx="4210050" cy="4392613"/>
          </a:xfrm>
          <a:prstGeom prst="rect">
            <a:avLst/>
          </a:prstGeom>
          <a:noFill/>
          <a:ln w="76200" cmpd="tri">
            <a:solidFill>
              <a:srgbClr val="008000"/>
            </a:solidFill>
            <a:miter lim="800000"/>
            <a:headEnd/>
            <a:tailEnd/>
          </a:ln>
        </p:spPr>
      </p:pic>
      <p:sp>
        <p:nvSpPr>
          <p:cNvPr id="4101" name="Rectangle 5"/>
          <p:cNvSpPr>
            <a:spLocks noChangeArrowheads="1"/>
          </p:cNvSpPr>
          <p:nvPr/>
        </p:nvSpPr>
        <p:spPr bwMode="auto">
          <a:xfrm>
            <a:off x="4500563" y="1268413"/>
            <a:ext cx="4030662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l">
              <a:spcBef>
                <a:spcPct val="20000"/>
              </a:spcBef>
            </a:pPr>
            <a:r>
              <a:rPr lang="ru-RU" sz="3600" b="1" i="1" dirty="0">
                <a:solidFill>
                  <a:srgbClr val="008000"/>
                </a:solidFill>
                <a:latin typeface="Arial" charset="0"/>
              </a:rPr>
              <a:t>      Деревья</a:t>
            </a:r>
            <a:r>
              <a:rPr lang="ru-RU" sz="3600" b="1" i="1" dirty="0">
                <a:solidFill>
                  <a:schemeClr val="folHlink"/>
                </a:solidFill>
                <a:latin typeface="Arial" charset="0"/>
              </a:rPr>
              <a:t> </a:t>
            </a:r>
          </a:p>
        </p:txBody>
      </p:sp>
      <p:grpSp>
        <p:nvGrpSpPr>
          <p:cNvPr id="2" name="Group 6"/>
          <p:cNvGrpSpPr>
            <a:grpSpLocks/>
          </p:cNvGrpSpPr>
          <p:nvPr/>
        </p:nvGrpSpPr>
        <p:grpSpPr bwMode="auto">
          <a:xfrm>
            <a:off x="1763713" y="1484313"/>
            <a:ext cx="5781675" cy="3527425"/>
            <a:chOff x="884" y="1253"/>
            <a:chExt cx="3642" cy="2222"/>
          </a:xfrm>
        </p:grpSpPr>
        <p:sp>
          <p:nvSpPr>
            <p:cNvPr id="3078" name="Text Box 7"/>
            <p:cNvSpPr txBox="1">
              <a:spLocks noChangeArrowheads="1"/>
            </p:cNvSpPr>
            <p:nvPr/>
          </p:nvSpPr>
          <p:spPr bwMode="auto">
            <a:xfrm>
              <a:off x="3152" y="1570"/>
              <a:ext cx="1180" cy="4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>
                <a:spcBef>
                  <a:spcPct val="50000"/>
                </a:spcBef>
              </a:pPr>
              <a:r>
                <a:rPr lang="ru-RU" sz="3600" b="1" i="1" dirty="0">
                  <a:solidFill>
                    <a:srgbClr val="008000"/>
                  </a:solidFill>
                  <a:latin typeface="Arial" charset="0"/>
                </a:rPr>
                <a:t>Кусты</a:t>
              </a:r>
              <a:r>
                <a:rPr lang="ru-RU" sz="3600" b="1" i="1" dirty="0">
                  <a:latin typeface="Arial" charset="0"/>
                </a:rPr>
                <a:t> </a:t>
              </a:r>
            </a:p>
          </p:txBody>
        </p:sp>
        <p:sp>
          <p:nvSpPr>
            <p:cNvPr id="3079" name="Text Box 8"/>
            <p:cNvSpPr txBox="1">
              <a:spLocks noChangeArrowheads="1"/>
            </p:cNvSpPr>
            <p:nvPr/>
          </p:nvSpPr>
          <p:spPr bwMode="auto">
            <a:xfrm>
              <a:off x="3243" y="2251"/>
              <a:ext cx="1283" cy="9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l"/>
              <a:r>
                <a:rPr lang="ru-RU" sz="3600" b="1" i="1" dirty="0">
                  <a:latin typeface="Arial" charset="0"/>
                </a:rPr>
                <a:t>     </a:t>
              </a:r>
              <a:r>
                <a:rPr lang="ru-RU" sz="3600" b="1" i="1" dirty="0">
                  <a:solidFill>
                    <a:srgbClr val="008000"/>
                  </a:solidFill>
                  <a:latin typeface="Arial" charset="0"/>
                </a:rPr>
                <a:t>Травы </a:t>
              </a:r>
            </a:p>
            <a:p>
              <a:pPr algn="l"/>
              <a:endParaRPr lang="ru-RU" sz="2000" i="1" dirty="0">
                <a:latin typeface="Arial" charset="0"/>
              </a:endParaRPr>
            </a:p>
          </p:txBody>
        </p:sp>
        <p:sp>
          <p:nvSpPr>
            <p:cNvPr id="3080" name="Line 9"/>
            <p:cNvSpPr>
              <a:spLocks noChangeShapeType="1"/>
            </p:cNvSpPr>
            <p:nvPr/>
          </p:nvSpPr>
          <p:spPr bwMode="auto">
            <a:xfrm flipV="1">
              <a:off x="1247" y="1253"/>
              <a:ext cx="1814" cy="317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1" name="Line 10"/>
            <p:cNvSpPr>
              <a:spLocks noChangeShapeType="1"/>
            </p:cNvSpPr>
            <p:nvPr/>
          </p:nvSpPr>
          <p:spPr bwMode="auto">
            <a:xfrm flipV="1">
              <a:off x="884" y="1842"/>
              <a:ext cx="2223" cy="772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082" name="Line 11"/>
            <p:cNvSpPr>
              <a:spLocks noChangeShapeType="1"/>
            </p:cNvSpPr>
            <p:nvPr/>
          </p:nvSpPr>
          <p:spPr bwMode="auto">
            <a:xfrm flipV="1">
              <a:off x="1746" y="2840"/>
              <a:ext cx="1497" cy="635"/>
            </a:xfrm>
            <a:prstGeom prst="line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077" name="AutoShape 12"/>
          <p:cNvSpPr>
            <a:spLocks noChangeArrowheads="1"/>
          </p:cNvSpPr>
          <p:nvPr/>
        </p:nvSpPr>
        <p:spPr bwMode="auto">
          <a:xfrm>
            <a:off x="1116013" y="404813"/>
            <a:ext cx="5543550" cy="936625"/>
          </a:xfrm>
          <a:prstGeom prst="roundRect">
            <a:avLst>
              <a:gd name="adj" fmla="val 16667"/>
            </a:avLst>
          </a:prstGeom>
          <a:solidFill>
            <a:srgbClr val="99FF66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r>
              <a:rPr lang="ru-RU" sz="2800" b="1" i="1"/>
              <a:t>На какие группы делятся</a:t>
            </a:r>
          </a:p>
          <a:p>
            <a:r>
              <a:rPr lang="ru-RU" sz="2800" b="1" i="1"/>
              <a:t> все растения?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Какое значение для человека имеют растения?</a:t>
            </a:r>
            <a:endParaRPr lang="ru-RU" dirty="0"/>
          </a:p>
        </p:txBody>
      </p:sp>
      <p:sp>
        <p:nvSpPr>
          <p:cNvPr id="1024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eaLnBrk="1" hangingPunct="1"/>
            <a:endParaRPr lang="ru-RU" smtClean="0"/>
          </a:p>
          <a:p>
            <a:pPr eaLnBrk="1" hangingPunct="1"/>
            <a:endParaRPr lang="ru-RU" smtClean="0"/>
          </a:p>
        </p:txBody>
      </p:sp>
      <p:pic>
        <p:nvPicPr>
          <p:cNvPr id="10244" name="Picture 2" descr="E:\Картинки всякие прикольные\Cartoon Characters\CRCTR519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15250" y="285750"/>
            <a:ext cx="1428750" cy="1500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45" name="Picture 3" descr="E:\Картинки всякие прикольные\Cartoon Characters\CRCTR049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2133600"/>
            <a:ext cx="2511425" cy="442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Скругленный прямоугольник 6"/>
          <p:cNvSpPr/>
          <p:nvPr/>
        </p:nvSpPr>
        <p:spPr>
          <a:xfrm>
            <a:off x="3643313" y="1714500"/>
            <a:ext cx="450056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Растения кормят человека – рожь, пшеница, яблоня, капуста…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13" y="2928938"/>
            <a:ext cx="4500562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Растения одевают человека –лен, хлопок.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714750" y="4214813"/>
            <a:ext cx="4429125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tx1"/>
                </a:solidFill>
              </a:rPr>
              <a:t>Растения лечат человека – мать -и- мачеха, зверобой, береза…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714750" y="5500688"/>
            <a:ext cx="4429125" cy="1000125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tx1"/>
                </a:solidFill>
              </a:rPr>
              <a:t>Растения дают много полезных вещей – мебель, строительные материалы, топливо…</a:t>
            </a:r>
          </a:p>
        </p:txBody>
      </p:sp>
      <p:cxnSp>
        <p:nvCxnSpPr>
          <p:cNvPr id="12" name="Прямая со стрелкой 11"/>
          <p:cNvCxnSpPr>
            <a:stCxn id="7" idx="1"/>
          </p:cNvCxnSpPr>
          <p:nvPr/>
        </p:nvCxnSpPr>
        <p:spPr>
          <a:xfrm rot="10800000" flipV="1">
            <a:off x="2643188" y="2214563"/>
            <a:ext cx="1000125" cy="5000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>
            <a:stCxn id="8" idx="1"/>
          </p:cNvCxnSpPr>
          <p:nvPr/>
        </p:nvCxnSpPr>
        <p:spPr>
          <a:xfrm rot="10800000">
            <a:off x="2714625" y="2714625"/>
            <a:ext cx="928688" cy="714375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stCxn id="9" idx="1"/>
          </p:cNvCxnSpPr>
          <p:nvPr/>
        </p:nvCxnSpPr>
        <p:spPr>
          <a:xfrm rot="10800000">
            <a:off x="2643188" y="2714625"/>
            <a:ext cx="1071562" cy="2000250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>
            <a:stCxn id="10" idx="1"/>
          </p:cNvCxnSpPr>
          <p:nvPr/>
        </p:nvCxnSpPr>
        <p:spPr>
          <a:xfrm rot="10800000">
            <a:off x="2643188" y="2643188"/>
            <a:ext cx="1071562" cy="3357562"/>
          </a:xfrm>
          <a:prstGeom prst="straightConnector1">
            <a:avLst/>
          </a:prstGeom>
          <a:ln w="571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428596" y="357166"/>
            <a:ext cx="8286808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4400" b="1" i="1" dirty="0">
                <a:solidFill>
                  <a:srgbClr val="7030A0"/>
                </a:solidFill>
              </a:rPr>
              <a:t>Чем отличаются ель от яблони?</a:t>
            </a:r>
          </a:p>
        </p:txBody>
      </p:sp>
      <p:sp>
        <p:nvSpPr>
          <p:cNvPr id="5124" name="WordArt 7"/>
          <p:cNvSpPr>
            <a:spLocks noChangeArrowheads="1" noChangeShapeType="1" noTextEdit="1"/>
          </p:cNvSpPr>
          <p:nvPr/>
        </p:nvSpPr>
        <p:spPr bwMode="auto">
          <a:xfrm>
            <a:off x="4429124" y="2786058"/>
            <a:ext cx="1152525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7" name="Рисунок 6" descr="ель дере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285992"/>
            <a:ext cx="3053975" cy="4071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яблоня дере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85720" y="2857496"/>
            <a:ext cx="3657626" cy="27146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0" name="Text Box 6"/>
          <p:cNvSpPr txBox="1">
            <a:spLocks noChangeArrowheads="1"/>
          </p:cNvSpPr>
          <p:nvPr/>
        </p:nvSpPr>
        <p:spPr bwMode="auto">
          <a:xfrm>
            <a:off x="3786182" y="3214686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/>
              <a:t>Общее</a:t>
            </a:r>
          </a:p>
        </p:txBody>
      </p:sp>
      <p:sp>
        <p:nvSpPr>
          <p:cNvPr id="11271" name="Text Box 7"/>
          <p:cNvSpPr txBox="1">
            <a:spLocks noChangeArrowheads="1"/>
          </p:cNvSpPr>
          <p:nvPr/>
        </p:nvSpPr>
        <p:spPr bwMode="auto">
          <a:xfrm>
            <a:off x="3786182" y="4786322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 dirty="0"/>
              <a:t>Различие</a:t>
            </a:r>
          </a:p>
        </p:txBody>
      </p:sp>
      <p:sp>
        <p:nvSpPr>
          <p:cNvPr id="11272" name="Text Box 8"/>
          <p:cNvSpPr txBox="1">
            <a:spLocks noChangeArrowheads="1"/>
          </p:cNvSpPr>
          <p:nvPr/>
        </p:nvSpPr>
        <p:spPr bwMode="auto">
          <a:xfrm>
            <a:off x="6215074" y="5500702"/>
            <a:ext cx="2252662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Растёт в лесу.</a:t>
            </a:r>
          </a:p>
        </p:txBody>
      </p:sp>
      <p:sp>
        <p:nvSpPr>
          <p:cNvPr id="11273" name="Text Box 9"/>
          <p:cNvSpPr txBox="1">
            <a:spLocks noChangeArrowheads="1"/>
          </p:cNvSpPr>
          <p:nvPr/>
        </p:nvSpPr>
        <p:spPr bwMode="auto">
          <a:xfrm>
            <a:off x="500034" y="5286388"/>
            <a:ext cx="2252662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Растёт в саду. За ней ухаживает человек.</a:t>
            </a:r>
          </a:p>
        </p:txBody>
      </p:sp>
      <p:sp>
        <p:nvSpPr>
          <p:cNvPr id="11274" name="Text Box 10"/>
          <p:cNvSpPr txBox="1">
            <a:spLocks noChangeArrowheads="1"/>
          </p:cNvSpPr>
          <p:nvPr/>
        </p:nvSpPr>
        <p:spPr bwMode="auto">
          <a:xfrm>
            <a:off x="571472" y="3571876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дерево</a:t>
            </a:r>
          </a:p>
        </p:txBody>
      </p:sp>
      <p:sp>
        <p:nvSpPr>
          <p:cNvPr id="11275" name="Text Box 11"/>
          <p:cNvSpPr txBox="1">
            <a:spLocks noChangeArrowheads="1"/>
          </p:cNvSpPr>
          <p:nvPr/>
        </p:nvSpPr>
        <p:spPr bwMode="auto">
          <a:xfrm>
            <a:off x="6072198" y="3643314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 dirty="0"/>
              <a:t>дерево</a:t>
            </a:r>
          </a:p>
        </p:txBody>
      </p:sp>
      <p:sp>
        <p:nvSpPr>
          <p:cNvPr id="11276" name="Text Box 12"/>
          <p:cNvSpPr txBox="1">
            <a:spLocks noChangeArrowheads="1"/>
          </p:cNvSpPr>
          <p:nvPr/>
        </p:nvSpPr>
        <p:spPr bwMode="auto">
          <a:xfrm>
            <a:off x="500034" y="4071942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1277" name="Text Box 13"/>
          <p:cNvSpPr txBox="1">
            <a:spLocks noChangeArrowheads="1"/>
          </p:cNvSpPr>
          <p:nvPr/>
        </p:nvSpPr>
        <p:spPr bwMode="auto">
          <a:xfrm>
            <a:off x="6143636" y="4143380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pic>
        <p:nvPicPr>
          <p:cNvPr id="12" name="Рисунок 11" descr="яблоня дерев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642918"/>
            <a:ext cx="3272612" cy="242889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Рисунок 12" descr="ель дерево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072198" y="357166"/>
            <a:ext cx="2357438" cy="3143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12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2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12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12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12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2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0" grpId="0" animBg="1"/>
      <p:bldP spid="11271" grpId="0" animBg="1"/>
      <p:bldP spid="11272" grpId="0" animBg="1"/>
      <p:bldP spid="11273" grpId="0" animBg="1"/>
      <p:bldP spid="11274" grpId="0" animBg="1"/>
      <p:bldP spid="11275" grpId="0" animBg="1"/>
      <p:bldP spid="11276" grpId="0" animBg="1"/>
      <p:bldP spid="112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571472" y="285728"/>
            <a:ext cx="7786742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4400" b="1" i="1" dirty="0">
                <a:solidFill>
                  <a:srgbClr val="7030A0"/>
                </a:solidFill>
              </a:rPr>
              <a:t>Чем отличаются орешник от крыжовника?</a:t>
            </a:r>
          </a:p>
        </p:txBody>
      </p:sp>
      <p:sp>
        <p:nvSpPr>
          <p:cNvPr id="7172" name="WordArt 6"/>
          <p:cNvSpPr>
            <a:spLocks noChangeArrowheads="1" noChangeShapeType="1" noTextEdit="1"/>
          </p:cNvSpPr>
          <p:nvPr/>
        </p:nvSpPr>
        <p:spPr bwMode="auto">
          <a:xfrm>
            <a:off x="3929058" y="2214554"/>
            <a:ext cx="1152525" cy="29511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pic>
        <p:nvPicPr>
          <p:cNvPr id="7174" name="Picture 11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2285992"/>
            <a:ext cx="3143272" cy="28785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 descr="орешн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57818" y="2428868"/>
            <a:ext cx="3477384" cy="260509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5" name="Picture 13" descr="Рисунок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1538" y="857232"/>
            <a:ext cx="2447925" cy="22415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2302" name="Text Box 14"/>
          <p:cNvSpPr txBox="1">
            <a:spLocks noChangeArrowheads="1"/>
          </p:cNvSpPr>
          <p:nvPr/>
        </p:nvSpPr>
        <p:spPr bwMode="auto">
          <a:xfrm>
            <a:off x="3635375" y="3213100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Общее</a:t>
            </a:r>
          </a:p>
        </p:txBody>
      </p:sp>
      <p:sp>
        <p:nvSpPr>
          <p:cNvPr id="12303" name="Text Box 15"/>
          <p:cNvSpPr txBox="1">
            <a:spLocks noChangeArrowheads="1"/>
          </p:cNvSpPr>
          <p:nvPr/>
        </p:nvSpPr>
        <p:spPr bwMode="auto">
          <a:xfrm>
            <a:off x="133191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кустарник</a:t>
            </a:r>
          </a:p>
        </p:txBody>
      </p:sp>
      <p:sp>
        <p:nvSpPr>
          <p:cNvPr id="12304" name="Text Box 16"/>
          <p:cNvSpPr txBox="1">
            <a:spLocks noChangeArrowheads="1"/>
          </p:cNvSpPr>
          <p:nvPr/>
        </p:nvSpPr>
        <p:spPr bwMode="auto">
          <a:xfrm>
            <a:off x="5364163" y="3573463"/>
            <a:ext cx="2252662" cy="366712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кустарник</a:t>
            </a:r>
          </a:p>
        </p:txBody>
      </p:sp>
      <p:sp>
        <p:nvSpPr>
          <p:cNvPr id="12305" name="Text Box 17"/>
          <p:cNvSpPr txBox="1">
            <a:spLocks noChangeArrowheads="1"/>
          </p:cNvSpPr>
          <p:nvPr/>
        </p:nvSpPr>
        <p:spPr bwMode="auto">
          <a:xfrm>
            <a:off x="133191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2306" name="Text Box 18"/>
          <p:cNvSpPr txBox="1">
            <a:spLocks noChangeArrowheads="1"/>
          </p:cNvSpPr>
          <p:nvPr/>
        </p:nvSpPr>
        <p:spPr bwMode="auto">
          <a:xfrm>
            <a:off x="5364163" y="40052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Приносит пользу</a:t>
            </a:r>
          </a:p>
        </p:txBody>
      </p:sp>
      <p:sp>
        <p:nvSpPr>
          <p:cNvPr id="12307" name="Text Box 19"/>
          <p:cNvSpPr txBox="1">
            <a:spLocks noChangeArrowheads="1"/>
          </p:cNvSpPr>
          <p:nvPr/>
        </p:nvSpPr>
        <p:spPr bwMode="auto">
          <a:xfrm>
            <a:off x="3635375" y="4652963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/>
              <a:t>Различие</a:t>
            </a:r>
          </a:p>
        </p:txBody>
      </p:sp>
      <p:sp>
        <p:nvSpPr>
          <p:cNvPr id="12308" name="Text Box 20"/>
          <p:cNvSpPr txBox="1">
            <a:spLocks noChangeArrowheads="1"/>
          </p:cNvSpPr>
          <p:nvPr/>
        </p:nvSpPr>
        <p:spPr bwMode="auto">
          <a:xfrm>
            <a:off x="1331913" y="5157788"/>
            <a:ext cx="2252662" cy="1190625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саду. За ним ухаживает человек.</a:t>
            </a:r>
          </a:p>
        </p:txBody>
      </p:sp>
      <p:sp>
        <p:nvSpPr>
          <p:cNvPr id="12309" name="Text Box 21"/>
          <p:cNvSpPr txBox="1">
            <a:spLocks noChangeArrowheads="1"/>
          </p:cNvSpPr>
          <p:nvPr/>
        </p:nvSpPr>
        <p:spPr bwMode="auto">
          <a:xfrm>
            <a:off x="5364163" y="5229225"/>
            <a:ext cx="2252662" cy="366713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лесу.</a:t>
            </a:r>
          </a:p>
        </p:txBody>
      </p:sp>
      <p:pic>
        <p:nvPicPr>
          <p:cNvPr id="12" name="Рисунок 11" descr="орешник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0694" y="928670"/>
            <a:ext cx="3191309" cy="239077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3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23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3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123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230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230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23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2" grpId="0" animBg="1"/>
      <p:bldP spid="12303" grpId="0" animBg="1"/>
      <p:bldP spid="12304" grpId="0" animBg="1"/>
      <p:bldP spid="12305" grpId="0" animBg="1"/>
      <p:bldP spid="12306" grpId="0" animBg="1"/>
      <p:bldP spid="12307" grpId="0" animBg="1"/>
      <p:bldP spid="12308" grpId="0" animBg="1"/>
      <p:bldP spid="1230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WordArt 4"/>
          <p:cNvSpPr>
            <a:spLocks noChangeArrowheads="1" noChangeShapeType="1" noTextEdit="1"/>
          </p:cNvSpPr>
          <p:nvPr/>
        </p:nvSpPr>
        <p:spPr bwMode="auto">
          <a:xfrm>
            <a:off x="3929058" y="2500306"/>
            <a:ext cx="1152525" cy="29511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r>
              <a:rPr lang="ru-RU" sz="3600" kern="10" dirty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FF0000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?</a:t>
            </a:r>
          </a:p>
        </p:txBody>
      </p:sp>
      <p:sp>
        <p:nvSpPr>
          <p:cNvPr id="9221" name="Text Box 8"/>
          <p:cNvSpPr txBox="1">
            <a:spLocks noChangeArrowheads="1"/>
          </p:cNvSpPr>
          <p:nvPr/>
        </p:nvSpPr>
        <p:spPr bwMode="auto">
          <a:xfrm>
            <a:off x="428596" y="357166"/>
            <a:ext cx="8072494" cy="144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l"/>
            <a:r>
              <a:rPr lang="ru-RU" sz="4400" b="1" i="1" dirty="0">
                <a:solidFill>
                  <a:srgbClr val="7030A0"/>
                </a:solidFill>
              </a:rPr>
              <a:t>Чем отличаются одуванчик от помидора?</a:t>
            </a:r>
          </a:p>
        </p:txBody>
      </p:sp>
      <p:pic>
        <p:nvPicPr>
          <p:cNvPr id="7" name="Рисунок 6" descr="помидор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20" y="2857496"/>
            <a:ext cx="3428993" cy="20573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 descr="одуванчик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72132" y="2857496"/>
            <a:ext cx="3049545" cy="22860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8" name="Text Box 6"/>
          <p:cNvSpPr txBox="1">
            <a:spLocks noChangeArrowheads="1"/>
          </p:cNvSpPr>
          <p:nvPr/>
        </p:nvSpPr>
        <p:spPr bwMode="auto">
          <a:xfrm>
            <a:off x="3635375" y="2708275"/>
            <a:ext cx="1657350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/>
              <a:t>Общее</a:t>
            </a:r>
          </a:p>
        </p:txBody>
      </p:sp>
      <p:sp>
        <p:nvSpPr>
          <p:cNvPr id="13319" name="Text Box 7"/>
          <p:cNvSpPr txBox="1">
            <a:spLocks noChangeArrowheads="1"/>
          </p:cNvSpPr>
          <p:nvPr/>
        </p:nvSpPr>
        <p:spPr bwMode="auto">
          <a:xfrm>
            <a:off x="3635375" y="3860800"/>
            <a:ext cx="1704975" cy="457200"/>
          </a:xfrm>
          <a:prstGeom prst="rect">
            <a:avLst/>
          </a:prstGeom>
          <a:solidFill>
            <a:schemeClr val="folHlink"/>
          </a:solidFill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l"/>
            <a:r>
              <a:rPr lang="ru-RU" sz="2400" b="1"/>
              <a:t>Различие</a:t>
            </a:r>
          </a:p>
        </p:txBody>
      </p:sp>
      <p:sp>
        <p:nvSpPr>
          <p:cNvPr id="13320" name="Text Box 8"/>
          <p:cNvSpPr txBox="1">
            <a:spLocks noChangeArrowheads="1"/>
          </p:cNvSpPr>
          <p:nvPr/>
        </p:nvSpPr>
        <p:spPr bwMode="auto">
          <a:xfrm>
            <a:off x="1258888" y="3141663"/>
            <a:ext cx="2252662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Травянистое растение</a:t>
            </a:r>
          </a:p>
        </p:txBody>
      </p:sp>
      <p:sp>
        <p:nvSpPr>
          <p:cNvPr id="13321" name="Text Box 9"/>
          <p:cNvSpPr txBox="1">
            <a:spLocks noChangeArrowheads="1"/>
          </p:cNvSpPr>
          <p:nvPr/>
        </p:nvSpPr>
        <p:spPr bwMode="auto">
          <a:xfrm>
            <a:off x="5508625" y="3141663"/>
            <a:ext cx="2252663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Травянистое растение</a:t>
            </a:r>
          </a:p>
        </p:txBody>
      </p:sp>
      <p:sp>
        <p:nvSpPr>
          <p:cNvPr id="13324" name="Text Box 12"/>
          <p:cNvSpPr txBox="1">
            <a:spLocks noChangeArrowheads="1"/>
          </p:cNvSpPr>
          <p:nvPr/>
        </p:nvSpPr>
        <p:spPr bwMode="auto">
          <a:xfrm>
            <a:off x="1331913" y="4437063"/>
            <a:ext cx="2252662" cy="2014537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в огороде. Человек сажает, ухаживает, собирает урожай.</a:t>
            </a:r>
          </a:p>
        </p:txBody>
      </p:sp>
      <p:sp>
        <p:nvSpPr>
          <p:cNvPr id="13325" name="Text Box 13"/>
          <p:cNvSpPr txBox="1">
            <a:spLocks noChangeArrowheads="1"/>
          </p:cNvSpPr>
          <p:nvPr/>
        </p:nvSpPr>
        <p:spPr bwMode="auto">
          <a:xfrm>
            <a:off x="5508625" y="4365625"/>
            <a:ext cx="2252663" cy="641350"/>
          </a:xfrm>
          <a:prstGeom prst="rect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b="1" i="1"/>
              <a:t>Растёт повсюду.</a:t>
            </a:r>
          </a:p>
        </p:txBody>
      </p:sp>
      <p:pic>
        <p:nvPicPr>
          <p:cNvPr id="10" name="Рисунок 9" descr="одуванчик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43570" y="357166"/>
            <a:ext cx="2714644" cy="203496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 descr="помидор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6" y="357166"/>
            <a:ext cx="3143240" cy="18859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3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133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3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33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8" grpId="0" animBg="1"/>
      <p:bldP spid="13319" grpId="0" animBg="1"/>
      <p:bldP spid="13320" grpId="0" animBg="1"/>
      <p:bldP spid="13321" grpId="0" animBg="1"/>
      <p:bldP spid="13324" grpId="0" animBg="1"/>
      <p:bldP spid="13325" grpId="0" animBg="1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Другая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2D050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383</TotalTime>
  <Words>479</Words>
  <Application>Microsoft Office PowerPoint</Application>
  <PresentationFormat>Экран (4:3)</PresentationFormat>
  <Paragraphs>99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Поток</vt:lpstr>
      <vt:lpstr>Слайд 1</vt:lpstr>
      <vt:lpstr>Слайд 2</vt:lpstr>
      <vt:lpstr>Какое значение для человека имеют растения?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Василек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Дикорастущие и культурные растения.</dc:title>
  <dc:creator>Игорь</dc:creator>
  <cp:lastModifiedBy>user</cp:lastModifiedBy>
  <cp:revision>47</cp:revision>
  <dcterms:created xsi:type="dcterms:W3CDTF">2007-05-21T14:26:33Z</dcterms:created>
  <dcterms:modified xsi:type="dcterms:W3CDTF">2017-12-25T18:16:18Z</dcterms:modified>
</cp:coreProperties>
</file>