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70" r:id="rId5"/>
    <p:sldId id="269" r:id="rId6"/>
    <p:sldId id="271" r:id="rId7"/>
    <p:sldId id="292" r:id="rId8"/>
    <p:sldId id="293" r:id="rId9"/>
    <p:sldId id="281" r:id="rId10"/>
    <p:sldId id="298" r:id="rId11"/>
    <p:sldId id="285" r:id="rId12"/>
    <p:sldId id="296" r:id="rId13"/>
    <p:sldId id="272" r:id="rId14"/>
    <p:sldId id="294" r:id="rId15"/>
    <p:sldId id="284" r:id="rId16"/>
    <p:sldId id="283" r:id="rId17"/>
    <p:sldId id="295" r:id="rId18"/>
    <p:sldId id="280" r:id="rId19"/>
    <p:sldId id="279" r:id="rId20"/>
    <p:sldId id="299" r:id="rId21"/>
    <p:sldId id="278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4779"/>
    <a:srgbClr val="A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00026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  </a:t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solidFill>
                  <a:srgbClr val="C00000"/>
                </a:solidFill>
              </a:rPr>
            </a:br>
            <a:r>
              <a:rPr lang="ru-RU" sz="5400" b="1" dirty="0" smtClean="0">
                <a:solidFill>
                  <a:srgbClr val="C00000"/>
                </a:solidFill>
              </a:rPr>
              <a:t> </a:t>
            </a:r>
            <a:r>
              <a:rPr lang="ru-RU" sz="5400" b="1" dirty="0" smtClean="0">
                <a:solidFill>
                  <a:srgbClr val="AC0000"/>
                </a:solidFill>
              </a:rPr>
              <a:t>Духовно – нравственное воспитание - очень сложная и ответственная работа.</a:t>
            </a:r>
            <a:endParaRPr lang="ru-RU" sz="5400" b="1" dirty="0">
              <a:solidFill>
                <a:srgbClr val="AC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Акция «Свеча памяти»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4338" name="Picture 2" descr="C:\Users\Татьяна\Desktop\7320637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556792"/>
            <a:ext cx="8748464" cy="492101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  Танец «Салют Победы»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11266" name="Picture 2" descr="C:\Users\Татьяна\Desktop\40083176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556792"/>
            <a:ext cx="8412427" cy="47319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Акция «Бессмертный полк»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Татьяна\Desktop\749283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196752"/>
            <a:ext cx="8397934" cy="5215904"/>
          </a:xfrm>
          <a:prstGeom prst="rect">
            <a:avLst/>
          </a:prstGeom>
          <a:noFill/>
        </p:spPr>
      </p:pic>
      <p:pic>
        <p:nvPicPr>
          <p:cNvPr id="7171" name="Picture 3" descr="C:\Users\Татьяна\Desktop\83599932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1484784"/>
            <a:ext cx="7812360" cy="4677984"/>
          </a:xfrm>
          <a:prstGeom prst="rect">
            <a:avLst/>
          </a:prstGeom>
          <a:noFill/>
        </p:spPr>
      </p:pic>
      <p:pic>
        <p:nvPicPr>
          <p:cNvPr id="7172" name="Picture 4" descr="C:\Users\Татьяна\Desktop\9765570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412776"/>
            <a:ext cx="9144000" cy="374441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671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Акция «Солдатская каша»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Татьяна\Desktop\2053710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980728"/>
            <a:ext cx="7538460" cy="5668094"/>
          </a:xfrm>
          <a:prstGeom prst="rect">
            <a:avLst/>
          </a:prstGeom>
          <a:noFill/>
        </p:spPr>
      </p:pic>
      <p:pic>
        <p:nvPicPr>
          <p:cNvPr id="9219" name="Picture 3" descr="C:\Users\Татьяна\Desktop\3563204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844824"/>
            <a:ext cx="8460432" cy="47589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Акция «Я – </a:t>
            </a:r>
            <a:r>
              <a:rPr lang="ru-RU" b="1" dirty="0" err="1" smtClean="0">
                <a:solidFill>
                  <a:srgbClr val="C00000"/>
                </a:solidFill>
              </a:rPr>
              <a:t>знаю,я</a:t>
            </a:r>
            <a:r>
              <a:rPr lang="ru-RU" b="1" dirty="0" smtClean="0">
                <a:solidFill>
                  <a:srgbClr val="C00000"/>
                </a:solidFill>
              </a:rPr>
              <a:t> – горжусь!»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Татьяна\Desktop\854324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340768"/>
            <a:ext cx="8460432" cy="5166504"/>
          </a:xfrm>
          <a:prstGeom prst="rect">
            <a:avLst/>
          </a:prstGeom>
          <a:noFill/>
        </p:spPr>
      </p:pic>
      <p:pic>
        <p:nvPicPr>
          <p:cNvPr id="4099" name="Picture 3" descr="C:\Users\Татьяна\Desktop\8768177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836712"/>
            <a:ext cx="4320480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Литературно-музыкальная композиция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«Я знаю о войне лишь понаслышке</a:t>
            </a:r>
            <a:r>
              <a:rPr lang="ru-RU" sz="6000" b="1" dirty="0" smtClean="0">
                <a:solidFill>
                  <a:srgbClr val="C00000"/>
                </a:solidFill>
              </a:rPr>
              <a:t>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C:\Users\Татьяна\Desktop\686536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132855"/>
            <a:ext cx="9144000" cy="4528457"/>
          </a:xfrm>
          <a:prstGeom prst="rect">
            <a:avLst/>
          </a:prstGeom>
          <a:noFill/>
        </p:spPr>
      </p:pic>
      <p:pic>
        <p:nvPicPr>
          <p:cNvPr id="2051" name="Picture 3" descr="C:\Users\Татьяна\Desktop\209335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412776"/>
            <a:ext cx="7833233" cy="5085184"/>
          </a:xfrm>
          <a:prstGeom prst="rect">
            <a:avLst/>
          </a:prstGeom>
          <a:noFill/>
        </p:spPr>
      </p:pic>
      <p:pic>
        <p:nvPicPr>
          <p:cNvPr id="2052" name="Picture 4" descr="C:\Users\Татьяна\Desktop\2309312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15616" y="1556792"/>
            <a:ext cx="7740352" cy="4968552"/>
          </a:xfrm>
          <a:prstGeom prst="rect">
            <a:avLst/>
          </a:prstGeom>
          <a:noFill/>
        </p:spPr>
      </p:pic>
      <p:pic>
        <p:nvPicPr>
          <p:cNvPr id="2053" name="Picture 5" descr="C:\Users\Татьяна\Desktop\2670695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1376772"/>
            <a:ext cx="7308304" cy="54812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Урок мужества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Татьяна\Desktop\218408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737320"/>
            <a:ext cx="5432104" cy="612068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Акция «Обелиск»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Татьяна\Desktop\1164801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908720"/>
            <a:ext cx="5384141" cy="57401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23528" y="0"/>
            <a:ext cx="8472518" cy="634082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Волонтёрская работа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Татьяна\Desktop\80277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92696"/>
            <a:ext cx="7596336" cy="5697252"/>
          </a:xfrm>
          <a:prstGeom prst="rect">
            <a:avLst/>
          </a:prstGeom>
          <a:noFill/>
        </p:spPr>
      </p:pic>
      <p:pic>
        <p:nvPicPr>
          <p:cNvPr id="3075" name="Picture 3" descr="C:\Users\Татьяна\Desktop\8909776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620688"/>
            <a:ext cx="7956376" cy="5967282"/>
          </a:xfrm>
          <a:prstGeom prst="rect">
            <a:avLst/>
          </a:prstGeom>
          <a:noFill/>
        </p:spPr>
      </p:pic>
      <p:pic>
        <p:nvPicPr>
          <p:cNvPr id="3077" name="Picture 5" descr="C:\Users\Татьяна\Desktop\чистые окна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620688"/>
            <a:ext cx="8082739" cy="4536504"/>
          </a:xfrm>
          <a:prstGeom prst="rect">
            <a:avLst/>
          </a:prstGeom>
          <a:noFill/>
        </p:spPr>
      </p:pic>
      <p:pic>
        <p:nvPicPr>
          <p:cNvPr id="3076" name="Picture 4" descr="C:\Users\Татьяна\Desktop\волонт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1484784"/>
            <a:ext cx="8242075" cy="462929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401080" cy="836712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Акция «Посади дерево»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3314" name="Picture 2" descr="C:\Users\Татьяна\Desktop\2927613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908720"/>
            <a:ext cx="7232428" cy="57401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5469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AC0000"/>
                </a:solidFill>
              </a:rPr>
              <a:t>Духовно-нравственное воспитание начинается с рождения человека и идёт всю жизнь, через общение, трудовую деятельность, повседневные дела.</a:t>
            </a:r>
            <a:endParaRPr lang="ru-RU" dirty="0">
              <a:solidFill>
                <a:srgbClr val="AC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Экологический субботник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5362" name="Picture 2" descr="C:\Users\Татьяна\Desktop\8358860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556792"/>
            <a:ext cx="6884789" cy="5085184"/>
          </a:xfrm>
          <a:prstGeom prst="rect">
            <a:avLst/>
          </a:prstGeom>
          <a:noFill/>
        </p:spPr>
      </p:pic>
      <p:pic>
        <p:nvPicPr>
          <p:cNvPr id="15363" name="Picture 3" descr="C:\Users\Татьяна\Desktop\9288208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905339"/>
            <a:ext cx="4464496" cy="5952661"/>
          </a:xfrm>
          <a:prstGeom prst="rect">
            <a:avLst/>
          </a:prstGeom>
          <a:noFill/>
        </p:spPr>
      </p:pic>
      <p:pic>
        <p:nvPicPr>
          <p:cNvPr id="15364" name="Picture 4" descr="C:\Users\Татьяна\Desktop\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2924944"/>
            <a:ext cx="5928940" cy="37602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76470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День матери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Татьяна\Desktop\1390990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8562900" cy="468052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Презентацию подготовила  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err="1" smtClean="0">
                <a:solidFill>
                  <a:srgbClr val="C00000"/>
                </a:solidFill>
              </a:rPr>
              <a:t>Персикова</a:t>
            </a:r>
            <a:r>
              <a:rPr lang="ru-RU" sz="3600" b="1" dirty="0" smtClean="0">
                <a:solidFill>
                  <a:srgbClr val="C00000"/>
                </a:solidFill>
              </a:rPr>
              <a:t> Т.А.,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МБОУ «Барашевская СОШ»,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 2017 год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536894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Целью духовно – нравственного воспитания в школе является сохранение духовно – нравственного здоровья детей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583362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   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Для реализации данной цели наши педагоги ставят перед собой следующие задачи:</a:t>
            </a:r>
            <a:b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 способствовать воспитанию уважения к нравственным формам христианской морали, развитию умения различать такие понятия, как добро и зло;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 формировать чувство любви к Родине на основе изучения национальных культурных традиций;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 развивать музыкальную культуру, приобщать детей к классической, духовной и народной музыке;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  - развивать способность воспринимать, анализировать литературные произведения, обогащать словарный запас, умение выражать свои чувства;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 осуществлять целенаправленную работу по физическому воспитанию;</a:t>
            </a:r>
            <a:b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7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- прививать трудовые навыки, обучать основам ручного труда, продуктивной деятельности.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solidFill>
                  <a:srgbClr val="002060"/>
                </a:solidFill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endParaRPr lang="ru-RU" sz="32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 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Важнейшей задачей нравственного воспитания является воспитание любви к Родине</a:t>
            </a:r>
            <a:r>
              <a:rPr lang="ru-RU" sz="4000" dirty="0" smtClean="0">
                <a:solidFill>
                  <a:srgbClr val="C00000"/>
                </a:solidFill>
              </a:rPr>
              <a:t>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</a:rPr>
              <a:t>Патриотическое воспитание начинается в семье. Родину мы называем Отечество, Родина-Мать, эти высокие слова вырастают из тех чувств, с которыми мы произносим в детстве такие простые слова, как «папа» и «мама». От того, как ребенок научится любить своих родителей, защищать их честь, заботиться о них зависит то, как он будет способен в будущем любить свою Родину. </a:t>
            </a:r>
            <a:r>
              <a:rPr lang="ru-RU" sz="3600" b="1" dirty="0" smtClean="0">
                <a:solidFill>
                  <a:srgbClr val="1D4779"/>
                </a:solidFill>
              </a:rPr>
              <a:t/>
            </a:r>
            <a:br>
              <a:rPr lang="ru-RU" sz="3600" b="1" dirty="0" smtClean="0">
                <a:solidFill>
                  <a:srgbClr val="1D4779"/>
                </a:solidFill>
              </a:rPr>
            </a:b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Идеал для воспитания должен быть именно возвышенным, наделенным добродетелями, которые имеют ценность во все времена и для всех народов. Это те люди, добрая слава о которых идет через века. Это гуманисты по сути своей, а по роду деятельности это врачи и педагоги, и писатели, и астрологи, и художники, и путешественники, и воины, и философы, и святые. Это люди, чья жизнь похожа на родник чистой воды, который и жажду утолит, и умоет, и раны залечит.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336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Нужно рассказывать детям о героях. Этим мы вместе с ними как бы составляем жемчужное ожерелье человечества, в котором каждая драгоценная бусинка – это жизнь великого человека, а все ожерелье – наша благодарная память, наша надежда на то, что мы, живущие ныне, сможем быть похожими на них и достойно воспитать наших детей.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Акция «Вечный огонь»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Татьяна\Desktop\505782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340768"/>
            <a:ext cx="5795330" cy="49685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279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      Духовно – нравственное воспитание - очень сложная и ответственная работа.</vt:lpstr>
      <vt:lpstr>Духовно-нравственное воспитание начинается с рождения человека и идёт всю жизнь, через общение, трудовую деятельность, повседневные дела.</vt:lpstr>
      <vt:lpstr>  Целью духовно – нравственного воспитания в школе является сохранение духовно – нравственного здоровья детей.  </vt:lpstr>
      <vt:lpstr>     Для реализации данной цели наши педагоги ставят перед собой следующие задачи: - способствовать воспитанию уважения к нравственным формам христианской морали, развитию умения различать такие понятия, как добро и зло; - формировать чувство любви к Родине на основе изучения национальных культурных традиций; - развивать музыкальную культуру, приобщать детей к классической, духовной и народной музыке;   - развивать способность воспринимать, анализировать литературные произведения, обогащать словарный запас, умение выражать свои чувства; - осуществлять целенаправленную работу по физическому воспитанию; - прививать трудовые навыки, обучать основам ручного труда, продуктивной деятельности.  </vt:lpstr>
      <vt:lpstr>  Важнейшей задачей нравственного воспитания является воспитание любви к Родине. </vt:lpstr>
      <vt:lpstr>Патриотическое воспитание начинается в семье. Родину мы называем Отечество, Родина-Мать, эти высокие слова вырастают из тех чувств, с которыми мы произносим в детстве такие простые слова, как «папа» и «мама». От того, как ребенок научится любить своих родителей, защищать их честь, заботиться о них зависит то, как он будет способен в будущем любить свою Родину.  </vt:lpstr>
      <vt:lpstr>Идеал для воспитания должен быть именно возвышенным, наделенным добродетелями, которые имеют ценность во все времена и для всех народов. Это те люди, добрая слава о которых идет через века. Это гуманисты по сути своей, а по роду деятельности это врачи и педагоги, и писатели, и астрологи, и художники, и путешественники, и воины, и философы, и святые. Это люди, чья жизнь похожа на родник чистой воды, который и жажду утолит, и умоет, и раны залечит.</vt:lpstr>
      <vt:lpstr>Нужно рассказывать детям о героях. Этим мы вместе с ними как бы составляем жемчужное ожерелье человечества, в котором каждая драгоценная бусинка – это жизнь великого человека, а все ожерелье – наша благодарная память, наша надежда на то, что мы, живущие ныне, сможем быть похожими на них и достойно воспитать наших детей.</vt:lpstr>
      <vt:lpstr>Акция «Вечный огонь»</vt:lpstr>
      <vt:lpstr>Акция «Свеча памяти»</vt:lpstr>
      <vt:lpstr>  Танец «Салют Победы»</vt:lpstr>
      <vt:lpstr>Акция «Бессмертный полк»</vt:lpstr>
      <vt:lpstr>Акция «Солдатская каша»</vt:lpstr>
      <vt:lpstr>Акция «Я – знаю,я – горжусь!»</vt:lpstr>
      <vt:lpstr> Литературно-музыкальная композиция  «Я знаю о войне лишь понаслышке»</vt:lpstr>
      <vt:lpstr>Урок мужества</vt:lpstr>
      <vt:lpstr>Акция «Обелиск»</vt:lpstr>
      <vt:lpstr>Волонтёрская работа</vt:lpstr>
      <vt:lpstr>Акция «Посади дерево»</vt:lpstr>
      <vt:lpstr>Экологический субботник</vt:lpstr>
      <vt:lpstr>День матери</vt:lpstr>
      <vt:lpstr>Презентацию подготовила   Персикова Т.А., МБОУ «Барашевская СОШ»,   2017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rekom</dc:creator>
  <cp:lastModifiedBy>Татьяна</cp:lastModifiedBy>
  <cp:revision>48</cp:revision>
  <dcterms:created xsi:type="dcterms:W3CDTF">2014-04-23T07:06:37Z</dcterms:created>
  <dcterms:modified xsi:type="dcterms:W3CDTF">2018-03-27T18:22:41Z</dcterms:modified>
</cp:coreProperties>
</file>