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80" r:id="rId3"/>
    <p:sldId id="281" r:id="rId4"/>
    <p:sldId id="282" r:id="rId5"/>
    <p:sldId id="300" r:id="rId6"/>
    <p:sldId id="301" r:id="rId7"/>
    <p:sldId id="303" r:id="rId8"/>
    <p:sldId id="304" r:id="rId9"/>
    <p:sldId id="305" r:id="rId10"/>
    <p:sldId id="309" r:id="rId11"/>
    <p:sldId id="310" r:id="rId12"/>
    <p:sldId id="311" r:id="rId13"/>
    <p:sldId id="275" r:id="rId14"/>
    <p:sldId id="273" r:id="rId15"/>
    <p:sldId id="312" r:id="rId16"/>
    <p:sldId id="279" r:id="rId17"/>
    <p:sldId id="266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FF"/>
    <a:srgbClr val="7E0000"/>
    <a:srgbClr val="3333CC"/>
    <a:srgbClr val="FFFFFF"/>
    <a:srgbClr val="008000"/>
    <a:srgbClr val="996633"/>
    <a:srgbClr val="FFCC66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6" autoAdjust="0"/>
    <p:restoredTop sz="94660"/>
  </p:normalViewPr>
  <p:slideViewPr>
    <p:cSldViewPr>
      <p:cViewPr varScale="1">
        <p:scale>
          <a:sx n="64" d="100"/>
          <a:sy n="64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5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CD3AB-81FA-41FA-8CF4-9BD2D9CB14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CA4A3-E2A9-42B7-9E3A-0221A9396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22533C-FA15-47FB-AA14-DB7A7573A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2207B-D0D4-493E-9825-A314FBDFA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0D367-6BFA-48A0-BEAF-C072DAEF64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5366C-A22E-497B-84C7-C2290A0107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C5B18-9D7D-4A41-9EC5-DB6BDF567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0FC4F-BAC5-46EC-A446-74B2797582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C2B0A-B349-4760-B319-00E966C6D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1762C-72F3-4863-99A7-FC1EA88AA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AAC90-B306-46C3-A420-28E6612563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AEFD2-E973-4936-A253-1983F0B91E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D08D5-4C5B-43AB-90F3-082AAEE38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9041C-1227-4655-9ED4-F11C975E2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CC"/>
            </a:gs>
            <a:gs pos="100000">
              <a:srgbClr val="FFCC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662A6EA-E402-4E06-9206-A606008FFC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6" descr="all_things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2781300"/>
            <a:ext cx="572452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6"/>
          <p:cNvSpPr>
            <a:spLocks noChangeArrowheads="1"/>
          </p:cNvSpPr>
          <p:nvPr/>
        </p:nvSpPr>
        <p:spPr bwMode="auto">
          <a:xfrm>
            <a:off x="228600" y="4191000"/>
            <a:ext cx="3886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endParaRPr lang="ru-RU" altLang="ru-RU" b="1">
              <a:solidFill>
                <a:srgbClr val="000099"/>
              </a:solidFill>
              <a:latin typeface="Times New Roman" pitchFamily="18" charset="0"/>
            </a:endParaRPr>
          </a:p>
          <a:p>
            <a:pPr eaLnBrk="0" hangingPunct="0"/>
            <a:endParaRPr lang="ru-RU" altLang="ru-RU" b="1" u="sng">
              <a:solidFill>
                <a:srgbClr val="000099"/>
              </a:solidFill>
              <a:latin typeface="Times New Roman" pitchFamily="18" charset="0"/>
            </a:endParaRPr>
          </a:p>
          <a:p>
            <a:pPr eaLnBrk="0" hangingPunct="0"/>
            <a:r>
              <a:rPr lang="ru-RU" altLang="ru-RU" b="1" u="sng">
                <a:solidFill>
                  <a:srgbClr val="000099"/>
                </a:solidFill>
                <a:latin typeface="Times New Roman" pitchFamily="18" charset="0"/>
              </a:rPr>
              <a:t> </a:t>
            </a:r>
            <a:endParaRPr lang="ru-RU" altLang="ru-RU" b="1">
              <a:solidFill>
                <a:srgbClr val="000099"/>
              </a:solidFill>
              <a:latin typeface="Times New Roman" pitchFamily="18" charset="0"/>
            </a:endParaRPr>
          </a:p>
          <a:p>
            <a:pPr eaLnBrk="0" hangingPunct="0"/>
            <a:endParaRPr lang="ru-RU" altLang="ru-RU" b="1">
              <a:solidFill>
                <a:srgbClr val="000099"/>
              </a:solidFill>
              <a:latin typeface="Times New Roman" pitchFamily="18" charset="0"/>
            </a:endParaRPr>
          </a:p>
        </p:txBody>
      </p:sp>
      <p:grpSp>
        <p:nvGrpSpPr>
          <p:cNvPr id="2052" name="Group 11"/>
          <p:cNvGrpSpPr>
            <a:grpSpLocks/>
          </p:cNvGrpSpPr>
          <p:nvPr/>
        </p:nvGrpSpPr>
        <p:grpSpPr bwMode="auto">
          <a:xfrm>
            <a:off x="1171575" y="1676400"/>
            <a:ext cx="6985000" cy="2667000"/>
            <a:chOff x="738" y="1056"/>
            <a:chExt cx="4400" cy="1680"/>
          </a:xfrm>
        </p:grpSpPr>
        <p:sp>
          <p:nvSpPr>
            <p:cNvPr id="2053" name="Text Box 8"/>
            <p:cNvSpPr txBox="1">
              <a:spLocks noChangeArrowheads="1"/>
            </p:cNvSpPr>
            <p:nvPr/>
          </p:nvSpPr>
          <p:spPr bwMode="auto">
            <a:xfrm rot="1273444">
              <a:off x="4176" y="2112"/>
              <a:ext cx="962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altLang="ru-RU" b="1">
                  <a:latin typeface="Times New Roman" pitchFamily="18" charset="0"/>
                </a:rPr>
                <a:t>Урок </a:t>
              </a:r>
            </a:p>
            <a:p>
              <a:pPr algn="ctr"/>
              <a:r>
                <a:rPr lang="ru-RU" altLang="ru-RU" b="1">
                  <a:latin typeface="Times New Roman" pitchFamily="18" charset="0"/>
                </a:rPr>
                <a:t>математики</a:t>
              </a:r>
            </a:p>
          </p:txBody>
        </p:sp>
        <p:sp>
          <p:nvSpPr>
            <p:cNvPr id="2054" name="Text Box 9"/>
            <p:cNvSpPr txBox="1">
              <a:spLocks noChangeArrowheads="1"/>
            </p:cNvSpPr>
            <p:nvPr/>
          </p:nvSpPr>
          <p:spPr bwMode="auto">
            <a:xfrm>
              <a:off x="738" y="1056"/>
              <a:ext cx="4330" cy="1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altLang="ru-RU" sz="3600" b="1"/>
                <a:t>Тема урока:</a:t>
              </a:r>
              <a:r>
                <a:rPr lang="ru-RU" altLang="ru-RU" sz="3600"/>
                <a:t> </a:t>
              </a:r>
            </a:p>
            <a:p>
              <a:pPr algn="ctr"/>
              <a:endParaRPr lang="ru-RU" altLang="ru-RU"/>
            </a:p>
            <a:p>
              <a:pPr algn="ctr"/>
              <a:r>
                <a:rPr lang="ru-RU" altLang="ru-RU" sz="3200" b="1" i="1">
                  <a:solidFill>
                    <a:srgbClr val="0000FF"/>
                  </a:solidFill>
                </a:rPr>
                <a:t>«Деление на двузначное число»</a:t>
              </a:r>
              <a:r>
                <a:rPr lang="ru-RU" altLang="ru-RU" sz="3200"/>
                <a:t> </a:t>
              </a:r>
            </a:p>
            <a:p>
              <a:pPr algn="ctr"/>
              <a:r>
                <a:rPr lang="ru-RU" altLang="ru-RU"/>
                <a:t>Учитель начальных классов Богданова А.И</a:t>
              </a:r>
              <a:r>
                <a:rPr lang="ru-RU" altLang="ru-RU" sz="3200"/>
                <a:t>. </a:t>
              </a:r>
            </a:p>
          </p:txBody>
        </p:sp>
        <p:sp>
          <p:nvSpPr>
            <p:cNvPr id="2055" name="Text Box 10"/>
            <p:cNvSpPr txBox="1">
              <a:spLocks noChangeArrowheads="1"/>
            </p:cNvSpPr>
            <p:nvPr/>
          </p:nvSpPr>
          <p:spPr bwMode="auto">
            <a:xfrm rot="1291340">
              <a:off x="4272" y="2544"/>
              <a:ext cx="5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altLang="ru-RU" sz="1400" b="1"/>
                <a:t>4 класс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1"/>
          <p:cNvSpPr txBox="1">
            <a:spLocks noChangeArrowheads="1"/>
          </p:cNvSpPr>
          <p:nvPr/>
        </p:nvSpPr>
        <p:spPr bwMode="auto">
          <a:xfrm>
            <a:off x="762000" y="1143000"/>
            <a:ext cx="8305800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3600">
                <a:solidFill>
                  <a:srgbClr val="FFFF00"/>
                </a:solidFill>
                <a:latin typeface="Arial Black" pitchFamily="34" charset="0"/>
              </a:rPr>
              <a:t>Первое неполное делимое…</a:t>
            </a:r>
          </a:p>
          <a:p>
            <a:pPr marL="342900" indent="-342900">
              <a:buFontTx/>
              <a:buAutoNum type="arabicPeriod"/>
            </a:pPr>
            <a:r>
              <a:rPr lang="ru-RU" sz="3600">
                <a:solidFill>
                  <a:srgbClr val="FFFF00"/>
                </a:solidFill>
                <a:latin typeface="Arial Black" pitchFamily="34" charset="0"/>
              </a:rPr>
              <a:t>В частном будет … цифр</a:t>
            </a:r>
          </a:p>
          <a:p>
            <a:pPr marL="342900" indent="-342900">
              <a:buFontTx/>
              <a:buAutoNum type="arabicPeriod"/>
            </a:pPr>
            <a:r>
              <a:rPr lang="ru-RU" sz="3600">
                <a:solidFill>
                  <a:srgbClr val="FFFF00"/>
                </a:solidFill>
                <a:latin typeface="Arial Black" pitchFamily="34" charset="0"/>
              </a:rPr>
              <a:t>Делю …</a:t>
            </a:r>
          </a:p>
          <a:p>
            <a:pPr marL="342900" indent="-342900">
              <a:buFontTx/>
              <a:buAutoNum type="arabicPeriod"/>
            </a:pPr>
            <a:r>
              <a:rPr lang="ru-RU" sz="3600">
                <a:solidFill>
                  <a:srgbClr val="FFFF00"/>
                </a:solidFill>
                <a:latin typeface="Arial Black" pitchFamily="34" charset="0"/>
              </a:rPr>
              <a:t>Записываю в частное …</a:t>
            </a:r>
          </a:p>
          <a:p>
            <a:pPr marL="342900" indent="-342900">
              <a:buFontTx/>
              <a:buAutoNum type="arabicPeriod"/>
            </a:pPr>
            <a:r>
              <a:rPr lang="ru-RU" sz="3600">
                <a:solidFill>
                  <a:srgbClr val="FFFF00"/>
                </a:solidFill>
                <a:latin typeface="Arial Black" pitchFamily="34" charset="0"/>
              </a:rPr>
              <a:t>Умножаю …</a:t>
            </a:r>
          </a:p>
          <a:p>
            <a:pPr marL="342900" indent="-342900">
              <a:buFontTx/>
              <a:buAutoNum type="arabicPeriod"/>
            </a:pPr>
            <a:r>
              <a:rPr lang="ru-RU" sz="3600">
                <a:solidFill>
                  <a:srgbClr val="FFFF00"/>
                </a:solidFill>
                <a:latin typeface="Arial Black" pitchFamily="34" charset="0"/>
              </a:rPr>
              <a:t>Вычитаю …</a:t>
            </a:r>
          </a:p>
          <a:p>
            <a:pPr marL="342900" indent="-342900">
              <a:buFontTx/>
              <a:buAutoNum type="arabicPeriod"/>
            </a:pPr>
            <a:r>
              <a:rPr lang="ru-RU" sz="3600">
                <a:solidFill>
                  <a:srgbClr val="FFFF00"/>
                </a:solidFill>
                <a:latin typeface="Arial Black" pitchFamily="34" charset="0"/>
              </a:rPr>
              <a:t>Нахожу остаток (если есть)</a:t>
            </a:r>
          </a:p>
        </p:txBody>
      </p:sp>
      <p:sp>
        <p:nvSpPr>
          <p:cNvPr id="3" name="Стрелка углом 2"/>
          <p:cNvSpPr/>
          <p:nvPr/>
        </p:nvSpPr>
        <p:spPr>
          <a:xfrm>
            <a:off x="419100" y="2460625"/>
            <a:ext cx="342900" cy="2598738"/>
          </a:xfrm>
          <a:prstGeom prst="bentArrow">
            <a:avLst>
              <a:gd name="adj1" fmla="val 26923"/>
              <a:gd name="adj2" fmla="val 25000"/>
              <a:gd name="adj3" fmla="val 25000"/>
              <a:gd name="adj4" fmla="val 43750"/>
            </a:avLst>
          </a:prstGeom>
          <a:solidFill>
            <a:srgbClr val="FF0000"/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990600" y="1524000"/>
            <a:ext cx="74676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>
                <a:solidFill>
                  <a:srgbClr val="FFFF00"/>
                </a:solidFill>
                <a:latin typeface="Arial Black" pitchFamily="34" charset="0"/>
              </a:rPr>
              <a:t>8357 : 61</a:t>
            </a:r>
          </a:p>
          <a:p>
            <a:pPr algn="ctr"/>
            <a:r>
              <a:rPr lang="ru-RU" sz="8000">
                <a:solidFill>
                  <a:srgbClr val="FFFF00"/>
                </a:solidFill>
                <a:latin typeface="Arial Black" pitchFamily="34" charset="0"/>
              </a:rPr>
              <a:t>10455 : 85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Box 1"/>
          <p:cNvSpPr txBox="1">
            <a:spLocks noChangeArrowheads="1"/>
          </p:cNvSpPr>
          <p:nvPr/>
        </p:nvSpPr>
        <p:spPr bwMode="auto">
          <a:xfrm>
            <a:off x="1143000" y="1828800"/>
            <a:ext cx="69342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>
                <a:solidFill>
                  <a:srgbClr val="FFFF00"/>
                </a:solidFill>
                <a:latin typeface="Arial Black" pitchFamily="34" charset="0"/>
              </a:rPr>
              <a:t>4826 : 38</a:t>
            </a:r>
          </a:p>
          <a:p>
            <a:pPr algn="ctr"/>
            <a:r>
              <a:rPr lang="ru-RU" sz="8000">
                <a:solidFill>
                  <a:srgbClr val="FFFF00"/>
                </a:solidFill>
                <a:latin typeface="Arial Black" pitchFamily="34" charset="0"/>
              </a:rPr>
              <a:t>15022 : 37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24000" y="1524000"/>
          <a:ext cx="62484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0"/>
                <a:gridCol w="2082800"/>
                <a:gridCol w="2082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Скорость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Время 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Расстояние 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0" y="1981200"/>
          <a:ext cx="62484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0"/>
                <a:gridCol w="2082800"/>
                <a:gridCol w="2082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15км/ч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3ч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24000" y="2438400"/>
          <a:ext cx="6248400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0"/>
                <a:gridCol w="2082800"/>
                <a:gridCol w="20828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2ч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6км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24000" y="2895600"/>
          <a:ext cx="6248400" cy="68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0"/>
                <a:gridCol w="2082800"/>
                <a:gridCol w="2082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12 км/ч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?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/>
                          </a:solidFill>
                        </a:rPr>
                        <a:t>36км</a:t>
                      </a:r>
                      <a:endParaRPr lang="ru-RU" sz="24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228600" y="762000"/>
            <a:ext cx="8610600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400" b="1" u="sng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Задача</a:t>
            </a:r>
            <a:endParaRPr lang="ru-RU" altLang="ru-RU" sz="4400" b="1">
              <a:solidFill>
                <a:srgbClr val="FFFF00"/>
              </a:solidFill>
              <a:latin typeface="Arial Black" pitchFamily="34" charset="0"/>
              <a:cs typeface="Times New Roman" pitchFamily="18" charset="0"/>
            </a:endParaRPr>
          </a:p>
          <a:p>
            <a:r>
              <a:rPr lang="ru-RU" altLang="ru-RU" sz="4400" b="1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Автомобиль за 14 часов проехал 1148 км.</a:t>
            </a:r>
          </a:p>
          <a:p>
            <a:r>
              <a:rPr lang="ru-RU" altLang="ru-RU" sz="4400" b="1">
                <a:solidFill>
                  <a:srgbClr val="FFFF00"/>
                </a:solidFill>
                <a:latin typeface="Arial Black" pitchFamily="34" charset="0"/>
                <a:cs typeface="Times New Roman" pitchFamily="18" charset="0"/>
              </a:rPr>
              <a:t>Сколько километров он проедет с той же скоростью за 19 часов?</a:t>
            </a:r>
            <a:endParaRPr lang="ru-RU" altLang="ru-RU" sz="4400" b="1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457200"/>
            <a:ext cx="5486400" cy="769441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ЛЕСЕНКА ЗНАНИЙ</a:t>
            </a:r>
          </a:p>
        </p:txBody>
      </p:sp>
      <p:pic>
        <p:nvPicPr>
          <p:cNvPr id="31747" name="Picture 4" descr="http://fs00.infourok.ru/images/doc/258/263107/hello_html_7032f79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915150" y="2130425"/>
            <a:ext cx="2036763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http://watermarked.cutcaster.com/903257284-Smiley-Bookwor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19400" y="2078038"/>
            <a:ext cx="1917700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8" descr="http://www.playcast.ru/uploads/2015/02/05/1195306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06963" y="2111375"/>
            <a:ext cx="1839912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0" descr="http://тпк-магнат.рф/attachments/Image/Smaylik-sovetuet.jpg?template=generic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2400" y="2143125"/>
            <a:ext cx="25685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TextBox 2"/>
          <p:cNvSpPr txBox="1">
            <a:spLocks noChangeArrowheads="1"/>
          </p:cNvSpPr>
          <p:nvPr/>
        </p:nvSpPr>
        <p:spPr bwMode="auto">
          <a:xfrm>
            <a:off x="228600" y="4419600"/>
            <a:ext cx="24384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Понял! Уроком доволен</a:t>
            </a:r>
          </a:p>
        </p:txBody>
      </p:sp>
      <p:sp>
        <p:nvSpPr>
          <p:cNvPr id="31752" name="TextBox 3"/>
          <p:cNvSpPr txBox="1">
            <a:spLocks noChangeArrowheads="1"/>
          </p:cNvSpPr>
          <p:nvPr/>
        </p:nvSpPr>
        <p:spPr bwMode="auto">
          <a:xfrm>
            <a:off x="2787650" y="4265613"/>
            <a:ext cx="198120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Не совсем понял. Хочу понять</a:t>
            </a:r>
          </a:p>
        </p:txBody>
      </p:sp>
      <p:sp>
        <p:nvSpPr>
          <p:cNvPr id="31753" name="TextBox 4"/>
          <p:cNvSpPr txBox="1">
            <a:spLocks noChangeArrowheads="1"/>
          </p:cNvSpPr>
          <p:nvPr/>
        </p:nvSpPr>
        <p:spPr bwMode="auto">
          <a:xfrm>
            <a:off x="5105400" y="4265613"/>
            <a:ext cx="1809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Ничего не понял.</a:t>
            </a:r>
          </a:p>
        </p:txBody>
      </p:sp>
      <p:sp>
        <p:nvSpPr>
          <p:cNvPr id="31754" name="TextBox 5"/>
          <p:cNvSpPr txBox="1">
            <a:spLocks noChangeArrowheads="1"/>
          </p:cNvSpPr>
          <p:nvPr/>
        </p:nvSpPr>
        <p:spPr bwMode="auto">
          <a:xfrm>
            <a:off x="6915150" y="4265613"/>
            <a:ext cx="20367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И не хочу понимать!</a:t>
            </a:r>
          </a:p>
        </p:txBody>
      </p:sp>
      <p:sp>
        <p:nvSpPr>
          <p:cNvPr id="31755" name="TextBox 6"/>
          <p:cNvSpPr txBox="1">
            <a:spLocks noChangeArrowheads="1"/>
          </p:cNvSpPr>
          <p:nvPr/>
        </p:nvSpPr>
        <p:spPr bwMode="auto">
          <a:xfrm>
            <a:off x="381000" y="1600200"/>
            <a:ext cx="8305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solidFill>
                  <a:srgbClr val="FFFF00"/>
                </a:solidFill>
              </a:rPr>
              <a:t>          A                    B                  C                 D</a:t>
            </a:r>
            <a:endParaRPr lang="ru-RU" sz="28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Домашнее задание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  <a:defRPr/>
            </a:pPr>
            <a:r>
              <a:rPr lang="ru-RU" sz="6600" dirty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Стр. 81 №5</a:t>
            </a:r>
            <a:endParaRPr lang="ru-RU" sz="6600" dirty="0"/>
          </a:p>
          <a:p>
            <a:pPr algn="ctr">
              <a:buFontTx/>
              <a:buNone/>
              <a:defRPr/>
            </a:pPr>
            <a:r>
              <a:rPr lang="ru-RU" sz="66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Стр. 81 №7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 descr="MCj03358780000[1]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 rot="2020402" flipH="1">
            <a:off x="381000" y="2073275"/>
            <a:ext cx="4800600" cy="4784725"/>
          </a:xfrm>
          <a:noFill/>
        </p:spPr>
      </p:pic>
      <p:sp>
        <p:nvSpPr>
          <p:cNvPr id="41987" name="WordArt 3"/>
          <p:cNvSpPr>
            <a:spLocks noChangeArrowheads="1" noChangeShapeType="1" noTextEdit="1"/>
          </p:cNvSpPr>
          <p:nvPr/>
        </p:nvSpPr>
        <p:spPr bwMode="auto">
          <a:xfrm>
            <a:off x="685800" y="914400"/>
            <a:ext cx="7920038" cy="3581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 ЗА УРОК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3"/>
          <p:cNvSpPr txBox="1">
            <a:spLocks noChangeArrowheads="1"/>
          </p:cNvSpPr>
          <p:nvPr/>
        </p:nvSpPr>
        <p:spPr bwMode="auto">
          <a:xfrm>
            <a:off x="1905000" y="838200"/>
            <a:ext cx="5257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>
                <a:solidFill>
                  <a:srgbClr val="FFFF00"/>
                </a:solidFill>
                <a:latin typeface="Arial Black" pitchFamily="34" charset="0"/>
              </a:rPr>
              <a:t>Девиз урока</a:t>
            </a:r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457200" y="2438400"/>
            <a:ext cx="8229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600" i="1">
                <a:solidFill>
                  <a:srgbClr val="7E0000"/>
                </a:solidFill>
                <a:latin typeface="Arial Black" pitchFamily="34" charset="0"/>
              </a:rPr>
              <a:t>«С малой удачи начинается большой успех»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 txBox="1">
            <a:spLocks noChangeArrowheads="1"/>
          </p:cNvSpPr>
          <p:nvPr/>
        </p:nvSpPr>
        <p:spPr bwMode="auto">
          <a:xfrm>
            <a:off x="304800" y="447675"/>
            <a:ext cx="3352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FFFF00"/>
                </a:solidFill>
                <a:latin typeface="Arial Black" pitchFamily="34" charset="0"/>
              </a:rPr>
              <a:t>Лист самооценки: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3733800" y="228600"/>
            <a:ext cx="495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FF00"/>
                </a:solidFill>
              </a:rPr>
              <a:t>«!» – я доволен</a:t>
            </a:r>
          </a:p>
          <a:p>
            <a:r>
              <a:rPr lang="ru-RU">
                <a:solidFill>
                  <a:srgbClr val="FFFF00"/>
                </a:solidFill>
              </a:rPr>
              <a:t>«+» – я доволен, но можно сделать лучше</a:t>
            </a:r>
          </a:p>
          <a:p>
            <a:r>
              <a:rPr lang="ru-RU">
                <a:solidFill>
                  <a:srgbClr val="FFFF00"/>
                </a:solidFill>
              </a:rPr>
              <a:t>«-» – я недоволен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04850" y="1447800"/>
          <a:ext cx="7810501" cy="51815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1050"/>
                <a:gridCol w="4491038"/>
                <a:gridCol w="2538413"/>
              </a:tblGrid>
              <a:tr h="97445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Black" panose="020B0A04020102020204" pitchFamily="34" charset="0"/>
                        </a:rPr>
                        <a:t>№</a:t>
                      </a:r>
                      <a:endParaRPr lang="ru-RU" sz="2400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Black" panose="020B0A04020102020204" pitchFamily="34" charset="0"/>
                        </a:rPr>
                        <a:t>Вид задания</a:t>
                      </a:r>
                      <a:endParaRPr lang="ru-RU" sz="2400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 Black" panose="020B0A04020102020204" pitchFamily="34" charset="0"/>
                        </a:rPr>
                        <a:t>Выполнение задания</a:t>
                      </a:r>
                      <a:endParaRPr lang="ru-RU" sz="2400" dirty="0">
                        <a:latin typeface="Arial Black" panose="020B0A04020102020204" pitchFamily="34" charset="0"/>
                      </a:endParaRPr>
                    </a:p>
                  </a:txBody>
                  <a:tcPr anchor="ctr"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45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1.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Готовимся к Всероссийской проверочной работе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562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2.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Проверяем домашнее задание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562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3.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Устный счет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445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4.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Решение примеров с применением алгоритма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562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5.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Самостоятельная работа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562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6.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00FF"/>
                          </a:solidFill>
                          <a:latin typeface="Arial Black" panose="020B0A04020102020204" pitchFamily="34" charset="0"/>
                        </a:rPr>
                        <a:t>Решение задач</a:t>
                      </a:r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i="1" dirty="0">
                        <a:solidFill>
                          <a:srgbClr val="0000FF"/>
                        </a:solidFill>
                        <a:latin typeface="Arial Black" panose="020B0A04020102020204" pitchFamily="34" charset="0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143000" y="762000"/>
            <a:ext cx="7162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u="sng">
                <a:solidFill>
                  <a:srgbClr val="FFFF00"/>
                </a:solidFill>
                <a:latin typeface="Arial Black" pitchFamily="34" charset="0"/>
              </a:rPr>
              <a:t>Повторяем единицы длины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066800" y="1828800"/>
            <a:ext cx="723900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>
                <a:solidFill>
                  <a:srgbClr val="FFFF00"/>
                </a:solidFill>
                <a:latin typeface="Arial Black" pitchFamily="34" charset="0"/>
              </a:rPr>
              <a:t>1 см = 10 мм</a:t>
            </a:r>
          </a:p>
          <a:p>
            <a:r>
              <a:rPr lang="ru-RU" sz="4800">
                <a:solidFill>
                  <a:srgbClr val="FFFF00"/>
                </a:solidFill>
                <a:latin typeface="Arial Black" pitchFamily="34" charset="0"/>
              </a:rPr>
              <a:t>1 дм = 10 см</a:t>
            </a:r>
          </a:p>
          <a:p>
            <a:r>
              <a:rPr lang="ru-RU" sz="4800">
                <a:solidFill>
                  <a:srgbClr val="FFFF00"/>
                </a:solidFill>
                <a:latin typeface="Arial Black" pitchFamily="34" charset="0"/>
              </a:rPr>
              <a:t>1 м = 100 см = 10 дм</a:t>
            </a:r>
          </a:p>
          <a:p>
            <a:r>
              <a:rPr lang="ru-RU" sz="4800">
                <a:solidFill>
                  <a:srgbClr val="FFFF00"/>
                </a:solidFill>
                <a:latin typeface="Arial Black" pitchFamily="34" charset="0"/>
              </a:rPr>
              <a:t>1 км = 1000 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BD10869_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1557338"/>
            <a:ext cx="326866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AutoShape 4"/>
          <p:cNvSpPr>
            <a:spLocks noChangeArrowheads="1"/>
          </p:cNvSpPr>
          <p:nvPr/>
        </p:nvSpPr>
        <p:spPr bwMode="auto">
          <a:xfrm rot="848888">
            <a:off x="6227763" y="2349500"/>
            <a:ext cx="215900" cy="720725"/>
          </a:xfrm>
          <a:prstGeom prst="upDownArrow">
            <a:avLst>
              <a:gd name="adj1" fmla="val 50000"/>
              <a:gd name="adj2" fmla="val 66765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WordArt 6"/>
          <p:cNvSpPr>
            <a:spLocks noChangeArrowheads="1" noChangeShapeType="1" noTextEdit="1"/>
          </p:cNvSpPr>
          <p:nvPr/>
        </p:nvSpPr>
        <p:spPr bwMode="auto">
          <a:xfrm rot="-2342576">
            <a:off x="468313" y="2492375"/>
            <a:ext cx="4176712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дюйм</a:t>
            </a:r>
          </a:p>
        </p:txBody>
      </p:sp>
      <p:pic>
        <p:nvPicPr>
          <p:cNvPr id="15365" name="Picture 8" descr="j043267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email">
            <a:grayscl/>
          </a:blip>
          <a:srcRect/>
          <a:stretch>
            <a:fillRect/>
          </a:stretch>
        </p:blipFill>
        <p:spPr bwMode="auto">
          <a:xfrm>
            <a:off x="8459788" y="6357938"/>
            <a:ext cx="4222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WordArt 9"/>
          <p:cNvSpPr>
            <a:spLocks noChangeArrowheads="1" noChangeShapeType="1" noTextEdit="1"/>
          </p:cNvSpPr>
          <p:nvPr/>
        </p:nvSpPr>
        <p:spPr bwMode="auto">
          <a:xfrm>
            <a:off x="1258888" y="692150"/>
            <a:ext cx="6769100" cy="779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Давным-давно...</a:t>
            </a:r>
          </a:p>
        </p:txBody>
      </p:sp>
      <p:sp>
        <p:nvSpPr>
          <p:cNvPr id="16394" name="AutoShape 10"/>
          <p:cNvSpPr>
            <a:spLocks noChangeArrowheads="1"/>
          </p:cNvSpPr>
          <p:nvPr/>
        </p:nvSpPr>
        <p:spPr bwMode="auto">
          <a:xfrm rot="1493546" flipH="1">
            <a:off x="2916238" y="3789363"/>
            <a:ext cx="3168650" cy="790575"/>
          </a:xfrm>
          <a:prstGeom prst="curvedUpArrow">
            <a:avLst>
              <a:gd name="adj1" fmla="val 80161"/>
              <a:gd name="adj2" fmla="val 160321"/>
              <a:gd name="adj3" fmla="val 33333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4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5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  <p:bldP spid="16390" grpId="0" animBg="1"/>
      <p:bldP spid="1639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BD10850_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975" y="1773238"/>
            <a:ext cx="6329363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AutoShape 4"/>
          <p:cNvSpPr>
            <a:spLocks noChangeArrowheads="1"/>
          </p:cNvSpPr>
          <p:nvPr/>
        </p:nvSpPr>
        <p:spPr bwMode="auto">
          <a:xfrm rot="3258818">
            <a:off x="4571207" y="2564606"/>
            <a:ext cx="323850" cy="3779837"/>
          </a:xfrm>
          <a:prstGeom prst="upDownArrow">
            <a:avLst>
              <a:gd name="adj1" fmla="val 50000"/>
              <a:gd name="adj2" fmla="val 233431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 rot="-2214848">
            <a:off x="468313" y="2276475"/>
            <a:ext cx="3455987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фут</a:t>
            </a:r>
          </a:p>
        </p:txBody>
      </p:sp>
      <p:pic>
        <p:nvPicPr>
          <p:cNvPr id="16389" name="Picture 8" descr="j043267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email">
            <a:grayscl/>
          </a:blip>
          <a:srcRect/>
          <a:stretch>
            <a:fillRect/>
          </a:stretch>
        </p:blipFill>
        <p:spPr bwMode="auto">
          <a:xfrm>
            <a:off x="8459788" y="6357938"/>
            <a:ext cx="4222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WordArt 9"/>
          <p:cNvSpPr>
            <a:spLocks noChangeArrowheads="1" noChangeShapeType="1" noTextEdit="1"/>
          </p:cNvSpPr>
          <p:nvPr/>
        </p:nvSpPr>
        <p:spPr bwMode="auto">
          <a:xfrm>
            <a:off x="1258888" y="692150"/>
            <a:ext cx="6769100" cy="779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Давным-давно...</a:t>
            </a:r>
          </a:p>
        </p:txBody>
      </p:sp>
      <p:sp>
        <p:nvSpPr>
          <p:cNvPr id="17418" name="AutoShape 10"/>
          <p:cNvSpPr>
            <a:spLocks noChangeArrowheads="1"/>
          </p:cNvSpPr>
          <p:nvPr/>
        </p:nvSpPr>
        <p:spPr bwMode="auto">
          <a:xfrm rot="1493546" flipH="1">
            <a:off x="1087438" y="4806950"/>
            <a:ext cx="3529012" cy="792163"/>
          </a:xfrm>
          <a:prstGeom prst="curvedUpArrow">
            <a:avLst>
              <a:gd name="adj1" fmla="val 89098"/>
              <a:gd name="adj2" fmla="val 178196"/>
              <a:gd name="adj3" fmla="val 33333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6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 animBg="1"/>
      <p:bldP spid="17413" grpId="0" animBg="1"/>
      <p:bldP spid="174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BD10796_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163" y="1700213"/>
            <a:ext cx="2790825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Line 6"/>
          <p:cNvSpPr>
            <a:spLocks noChangeShapeType="1"/>
          </p:cNvSpPr>
          <p:nvPr/>
        </p:nvSpPr>
        <p:spPr bwMode="auto">
          <a:xfrm flipH="1">
            <a:off x="2771775" y="1773238"/>
            <a:ext cx="30956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Line 7"/>
          <p:cNvSpPr>
            <a:spLocks noChangeShapeType="1"/>
          </p:cNvSpPr>
          <p:nvPr/>
        </p:nvSpPr>
        <p:spPr bwMode="auto">
          <a:xfrm flipH="1">
            <a:off x="2771775" y="2997200"/>
            <a:ext cx="3095625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AutoShape 8"/>
          <p:cNvSpPr>
            <a:spLocks noChangeArrowheads="1"/>
          </p:cNvSpPr>
          <p:nvPr/>
        </p:nvSpPr>
        <p:spPr bwMode="auto">
          <a:xfrm>
            <a:off x="3276600" y="1773238"/>
            <a:ext cx="215900" cy="1222375"/>
          </a:xfrm>
          <a:prstGeom prst="upDownArrow">
            <a:avLst>
              <a:gd name="adj1" fmla="val 50000"/>
              <a:gd name="adj2" fmla="val 113235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WordArt 10"/>
          <p:cNvSpPr>
            <a:spLocks noChangeArrowheads="1" noChangeShapeType="1" noTextEdit="1"/>
          </p:cNvSpPr>
          <p:nvPr/>
        </p:nvSpPr>
        <p:spPr bwMode="auto">
          <a:xfrm rot="-2838463">
            <a:off x="1944687" y="3897313"/>
            <a:ext cx="4176713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локоть</a:t>
            </a:r>
          </a:p>
        </p:txBody>
      </p:sp>
      <p:sp>
        <p:nvSpPr>
          <p:cNvPr id="12299" name="AutoShape 11"/>
          <p:cNvSpPr>
            <a:spLocks noChangeArrowheads="1"/>
          </p:cNvSpPr>
          <p:nvPr/>
        </p:nvSpPr>
        <p:spPr bwMode="auto">
          <a:xfrm>
            <a:off x="1258888" y="2060575"/>
            <a:ext cx="1225550" cy="2736850"/>
          </a:xfrm>
          <a:prstGeom prst="curvedRightArrow">
            <a:avLst>
              <a:gd name="adj1" fmla="val 44663"/>
              <a:gd name="adj2" fmla="val 89326"/>
              <a:gd name="adj3" fmla="val 33333"/>
            </a:avLst>
          </a:prstGeom>
          <a:solidFill>
            <a:srgbClr val="FF99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8440" name="Picture 13" descr="j0432672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email">
            <a:grayscl/>
          </a:blip>
          <a:srcRect/>
          <a:stretch>
            <a:fillRect/>
          </a:stretch>
        </p:blipFill>
        <p:spPr bwMode="auto">
          <a:xfrm>
            <a:off x="8459788" y="6357938"/>
            <a:ext cx="4222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1" name="WordArt 14"/>
          <p:cNvSpPr>
            <a:spLocks noChangeArrowheads="1" noChangeShapeType="1" noTextEdit="1"/>
          </p:cNvSpPr>
          <p:nvPr/>
        </p:nvSpPr>
        <p:spPr bwMode="auto">
          <a:xfrm>
            <a:off x="1258888" y="692150"/>
            <a:ext cx="6769100" cy="779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Давным-давно...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8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animBg="1"/>
      <p:bldP spid="12295" grpId="0" animBg="1"/>
      <p:bldP spid="12296" grpId="0" animBg="1"/>
      <p:bldP spid="12298" grpId="0" animBg="1"/>
      <p:bldP spid="1229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1912938" y="2065338"/>
            <a:ext cx="5549900" cy="83026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1 верста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=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500 саженей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539750" y="2852738"/>
            <a:ext cx="8299450" cy="157003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1 сажень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=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3 локтя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=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48 вершков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=</a:t>
            </a:r>
          </a:p>
          <a:p>
            <a:pPr algn="ctr" eaLnBrk="0" hangingPunct="0"/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=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7футов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=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84 дюйма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317750" y="4341813"/>
            <a:ext cx="4618038" cy="83026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1 фут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= 12 дюймов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1978025" y="5278438"/>
            <a:ext cx="5214938" cy="83026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1локоть</a:t>
            </a:r>
            <a:r>
              <a:rPr lang="en-US" altLang="ru-RU" sz="4800" b="1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altLang="ru-RU" sz="4800" b="1">
                <a:solidFill>
                  <a:srgbClr val="FF0000"/>
                </a:solidFill>
                <a:latin typeface="Monotype Corsiva" pitchFamily="66" charset="0"/>
              </a:rPr>
              <a:t>= 16 вершков</a:t>
            </a:r>
          </a:p>
        </p:txBody>
      </p:sp>
      <p:sp>
        <p:nvSpPr>
          <p:cNvPr id="2" name="WordArt 14"/>
          <p:cNvSpPr>
            <a:spLocks noChangeArrowheads="1" noChangeShapeType="1" noTextEdit="1"/>
          </p:cNvSpPr>
          <p:nvPr/>
        </p:nvSpPr>
        <p:spPr bwMode="auto">
          <a:xfrm>
            <a:off x="1258888" y="692150"/>
            <a:ext cx="6769100" cy="7794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Давным-давно...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4" grpId="0"/>
      <p:bldP spid="19465" grpId="0"/>
      <p:bldP spid="1946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2209800" y="381000"/>
            <a:ext cx="5638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5400" b="1">
                <a:solidFill>
                  <a:srgbClr val="FFFF00"/>
                </a:solidFill>
                <a:latin typeface="Arial Black" pitchFamily="34" charset="0"/>
              </a:rPr>
              <a:t>Устный счет</a:t>
            </a: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1600200" y="1524000"/>
            <a:ext cx="29718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C000"/>
                </a:solidFill>
                <a:latin typeface="Arial Black" pitchFamily="34" charset="0"/>
              </a:rPr>
              <a:t>336 : 3 =</a:t>
            </a:r>
          </a:p>
          <a:p>
            <a:r>
              <a:rPr lang="ru-RU" sz="4000">
                <a:solidFill>
                  <a:srgbClr val="FFC000"/>
                </a:solidFill>
                <a:latin typeface="Arial Black" pitchFamily="34" charset="0"/>
              </a:rPr>
              <a:t>459 : 9 =</a:t>
            </a:r>
          </a:p>
          <a:p>
            <a:r>
              <a:rPr lang="ru-RU" sz="4000">
                <a:solidFill>
                  <a:srgbClr val="FFC000"/>
                </a:solidFill>
                <a:latin typeface="Arial Black" pitchFamily="34" charset="0"/>
              </a:rPr>
              <a:t>525 : 5 =</a:t>
            </a:r>
          </a:p>
          <a:p>
            <a:r>
              <a:rPr lang="ru-RU" sz="4000">
                <a:solidFill>
                  <a:srgbClr val="FFC000"/>
                </a:solidFill>
                <a:latin typeface="Arial Black" pitchFamily="34" charset="0"/>
              </a:rPr>
              <a:t>618 : 6 =</a:t>
            </a:r>
          </a:p>
          <a:p>
            <a:r>
              <a:rPr lang="ru-RU" sz="4000">
                <a:solidFill>
                  <a:srgbClr val="FFC000"/>
                </a:solidFill>
                <a:latin typeface="Arial Black" pitchFamily="34" charset="0"/>
              </a:rPr>
              <a:t>408 : 8 =</a:t>
            </a:r>
          </a:p>
          <a:p>
            <a:r>
              <a:rPr lang="ru-RU" sz="4000">
                <a:solidFill>
                  <a:srgbClr val="FFC000"/>
                </a:solidFill>
                <a:latin typeface="Arial Black" pitchFamily="34" charset="0"/>
              </a:rPr>
              <a:t>124 : 4 =</a:t>
            </a:r>
          </a:p>
          <a:p>
            <a:r>
              <a:rPr lang="ru-RU" sz="4000">
                <a:solidFill>
                  <a:srgbClr val="FFC000"/>
                </a:solidFill>
                <a:latin typeface="Arial Black" pitchFamily="34" charset="0"/>
              </a:rPr>
              <a:t>248 : 2 =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191000" y="1524000"/>
            <a:ext cx="2743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Arial Black" pitchFamily="34" charset="0"/>
              </a:rPr>
              <a:t>112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67200" y="2152650"/>
            <a:ext cx="1219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Arial Black" pitchFamily="34" charset="0"/>
              </a:rPr>
              <a:t>51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67200" y="2743200"/>
            <a:ext cx="137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Arial Black" pitchFamily="34" charset="0"/>
              </a:rPr>
              <a:t>105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67200" y="3370263"/>
            <a:ext cx="137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Arial Black" pitchFamily="34" charset="0"/>
              </a:rPr>
              <a:t>103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267200" y="3981450"/>
            <a:ext cx="1371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Arial Black" pitchFamily="34" charset="0"/>
              </a:rPr>
              <a:t>51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267200" y="4648200"/>
            <a:ext cx="1295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Arial Black" pitchFamily="34" charset="0"/>
              </a:rPr>
              <a:t>31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191000" y="5218113"/>
            <a:ext cx="12954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FF0000"/>
                </a:solidFill>
                <a:latin typeface="Arial Black" pitchFamily="34" charset="0"/>
              </a:rPr>
              <a:t>124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708</TotalTime>
  <Words>300</Words>
  <Application>Microsoft Office PowerPoint</Application>
  <PresentationFormat>Экран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Домашнее задание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teacher</dc:creator>
  <cp:lastModifiedBy>teacher</cp:lastModifiedBy>
  <cp:revision>58</cp:revision>
  <cp:lastPrinted>1601-01-01T00:00:00Z</cp:lastPrinted>
  <dcterms:created xsi:type="dcterms:W3CDTF">1601-01-01T00:00:00Z</dcterms:created>
  <dcterms:modified xsi:type="dcterms:W3CDTF">2018-03-27T09:22:58Z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