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62" r:id="rId3"/>
    <p:sldId id="284" r:id="rId4"/>
    <p:sldId id="277" r:id="rId5"/>
    <p:sldId id="279" r:id="rId6"/>
    <p:sldId id="281" r:id="rId7"/>
    <p:sldId id="283" r:id="rId8"/>
    <p:sldId id="285" r:id="rId9"/>
    <p:sldId id="267" r:id="rId10"/>
    <p:sldId id="275" r:id="rId11"/>
    <p:sldId id="286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50000"/>
      </a:spcBef>
      <a:spcAft>
        <a:spcPct val="0"/>
      </a:spcAft>
      <a:defRPr kern="1200">
        <a:solidFill>
          <a:schemeClr val="tx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1pPr>
    <a:lvl2pPr marL="457200" algn="l" rtl="0" fontAlgn="base">
      <a:spcBef>
        <a:spcPct val="50000"/>
      </a:spcBef>
      <a:spcAft>
        <a:spcPct val="0"/>
      </a:spcAft>
      <a:defRPr kern="1200">
        <a:solidFill>
          <a:schemeClr val="tx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2pPr>
    <a:lvl3pPr marL="914400" algn="l" rtl="0" fontAlgn="base">
      <a:spcBef>
        <a:spcPct val="50000"/>
      </a:spcBef>
      <a:spcAft>
        <a:spcPct val="0"/>
      </a:spcAft>
      <a:defRPr kern="1200">
        <a:solidFill>
          <a:schemeClr val="tx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3pPr>
    <a:lvl4pPr marL="1371600" algn="l" rtl="0" fontAlgn="base">
      <a:spcBef>
        <a:spcPct val="50000"/>
      </a:spcBef>
      <a:spcAft>
        <a:spcPct val="0"/>
      </a:spcAft>
      <a:defRPr kern="1200">
        <a:solidFill>
          <a:schemeClr val="tx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4pPr>
    <a:lvl5pPr marL="1828800" algn="l" rtl="0" fontAlgn="base">
      <a:spcBef>
        <a:spcPct val="50000"/>
      </a:spcBef>
      <a:spcAft>
        <a:spcPct val="0"/>
      </a:spcAft>
      <a:defRPr kern="1200">
        <a:solidFill>
          <a:schemeClr val="tx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996633"/>
    <a:srgbClr val="996600"/>
    <a:srgbClr val="CC6600"/>
    <a:srgbClr val="C0C0C0"/>
    <a:srgbClr val="FF9933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85" autoAdjust="0"/>
    <p:restoredTop sz="94678" autoAdjust="0"/>
  </p:normalViewPr>
  <p:slideViewPr>
    <p:cSldViewPr>
      <p:cViewPr varScale="1">
        <p:scale>
          <a:sx n="66" d="100"/>
          <a:sy n="66" d="100"/>
        </p:scale>
        <p:origin x="171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B43DA976-9E18-4303-A46E-71BE776A844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926A9A1-974A-4BE5-93A4-006551A2769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8797E4F-2AB3-4B63-AB98-0534D766033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762AA90-95D0-47CB-AF25-3EB92F59E1A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09C8CEF8-6995-4071-9F4E-5B80BD4D0A5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pPr>
              <a:defRPr/>
            </a:pPr>
            <a:fld id="{62E89C93-86A4-4957-BAF0-11827FBB67F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pPr>
              <a:defRPr/>
            </a:pPr>
            <a:fld id="{4885794F-BCFD-4392-8090-02C403E2D50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7D6CE22-2DA6-49C1-BC5B-2F92F7387C3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A481CFA-842B-4D2B-AA08-17E4422AE04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79F49C20-B421-4584-813E-3575E192E72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B5431459-1FC0-4456-B0C0-ADF629E1423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fld id="{CF2B22AB-8A21-403A-AF78-719399F441E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javascript:void(0);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javascript:void(0);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1680colourback_10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8839200" cy="655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 descr="Рисунок1"/>
          <p:cNvPicPr>
            <a:picLocks noChangeAspect="1" noChangeArrowheads="1"/>
          </p:cNvPicPr>
          <p:nvPr/>
        </p:nvPicPr>
        <p:blipFill>
          <a:blip r:embed="rId3" cstate="print">
            <a:lum bright="48000"/>
            <a:extLst/>
          </a:blip>
          <a:srcRect/>
          <a:stretch>
            <a:fillRect/>
          </a:stretch>
        </p:blipFill>
        <p:spPr bwMode="auto">
          <a:xfrm>
            <a:off x="381000" y="533400"/>
            <a:ext cx="8421688" cy="5943600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762000" y="990600"/>
            <a:ext cx="7467600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0"/>
              </a:spcBef>
            </a:pPr>
            <a:endParaRPr lang="ru-RU" sz="6600" b="1" dirty="0">
              <a:solidFill>
                <a:srgbClr val="A50021"/>
              </a:solidFill>
              <a:effectLst/>
              <a:latin typeface="Arbat" pitchFamily="2" charset="0"/>
            </a:endParaRPr>
          </a:p>
          <a:p>
            <a:pPr algn="ctr">
              <a:spcBef>
                <a:spcPct val="0"/>
              </a:spcBef>
            </a:pPr>
            <a:r>
              <a:rPr lang="ru-RU" sz="6600" b="1" dirty="0" smtClean="0">
                <a:solidFill>
                  <a:srgbClr val="A50021"/>
                </a:solidFill>
                <a:effectLst/>
                <a:latin typeface="Arbat" pitchFamily="2" charset="0"/>
              </a:rPr>
              <a:t> «Опаленные </a:t>
            </a:r>
            <a:endParaRPr lang="ru-RU" sz="6600" b="1" dirty="0">
              <a:solidFill>
                <a:srgbClr val="A50021"/>
              </a:solidFill>
              <a:effectLst/>
              <a:latin typeface="Arbat" pitchFamily="2" charset="0"/>
            </a:endParaRPr>
          </a:p>
          <a:p>
            <a:pPr algn="ctr">
              <a:spcBef>
                <a:spcPct val="0"/>
              </a:spcBef>
            </a:pPr>
            <a:r>
              <a:rPr lang="ru-RU" sz="6600" b="1" dirty="0" smtClean="0">
                <a:solidFill>
                  <a:srgbClr val="A50021"/>
                </a:solidFill>
                <a:effectLst/>
                <a:latin typeface="Arbat" pitchFamily="2" charset="0"/>
              </a:rPr>
              <a:t>Афганистаном»</a:t>
            </a:r>
            <a:endParaRPr lang="ru-RU" sz="6600" b="1" dirty="0">
              <a:solidFill>
                <a:srgbClr val="A50021"/>
              </a:solidFill>
              <a:effectLst/>
              <a:latin typeface="Arbat" pitchFamily="2" charset="0"/>
            </a:endParaRPr>
          </a:p>
          <a:p>
            <a:endParaRPr lang="ru-RU" sz="9600" dirty="0">
              <a:solidFill>
                <a:schemeClr val="tx1"/>
              </a:solidFill>
              <a:effectLst/>
              <a:latin typeface="Arbat" pitchFamily="2" charset="0"/>
            </a:endParaRP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533400" y="609600"/>
            <a:ext cx="81534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sz="140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4038600" y="5867400"/>
            <a:ext cx="1066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900" b="1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2014 г.</a:t>
            </a:r>
          </a:p>
        </p:txBody>
      </p:sp>
      <p:sp>
        <p:nvSpPr>
          <p:cNvPr id="30727" name="Text Box 7"/>
          <p:cNvSpPr txBox="1">
            <a:spLocks noChangeArrowheads="1"/>
          </p:cNvSpPr>
          <p:nvPr/>
        </p:nvSpPr>
        <p:spPr bwMode="auto">
          <a:xfrm>
            <a:off x="3657600" y="4036993"/>
            <a:ext cx="54864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ru-RU" sz="1400" b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Подготовила воспитатель: </a:t>
            </a:r>
            <a:r>
              <a:rPr lang="ru-RU" sz="14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Дворянинова </a:t>
            </a:r>
            <a:r>
              <a:rPr lang="ru-RU" sz="1400" b="1">
                <a:solidFill>
                  <a:schemeClr val="bg1">
                    <a:lumMod val="95000"/>
                    <a:lumOff val="5000"/>
                  </a:schemeClr>
                </a:solidFill>
              </a:rPr>
              <a:t>Н.А </a:t>
            </a:r>
            <a:r>
              <a:rPr lang="ru-RU" sz="14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виртуальная </a:t>
            </a:r>
            <a:r>
              <a:rPr lang="ru-RU" sz="1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выставка посвященная </a:t>
            </a:r>
          </a:p>
          <a:p>
            <a:pPr algn="ctr">
              <a:spcBef>
                <a:spcPts val="0"/>
              </a:spcBef>
              <a:defRPr/>
            </a:pPr>
            <a:r>
              <a:rPr lang="ru-RU" sz="1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Дню памяти о россиянах, исполнявших служебный долг </a:t>
            </a:r>
          </a:p>
          <a:p>
            <a:pPr algn="ctr">
              <a:spcBef>
                <a:spcPts val="0"/>
              </a:spcBef>
              <a:defRPr/>
            </a:pPr>
            <a:r>
              <a:rPr lang="ru-RU" sz="1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за пределами России</a:t>
            </a:r>
          </a:p>
        </p:txBody>
      </p:sp>
      <p:sp>
        <p:nvSpPr>
          <p:cNvPr id="2056" name="Text Box 9"/>
          <p:cNvSpPr txBox="1">
            <a:spLocks noChangeArrowheads="1"/>
          </p:cNvSpPr>
          <p:nvPr/>
        </p:nvSpPr>
        <p:spPr bwMode="auto">
          <a:xfrm>
            <a:off x="4953000" y="6019800"/>
            <a:ext cx="365760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000">
                <a:effectLst/>
                <a:latin typeface="Times New Roman" pitchFamily="18" charset="0"/>
              </a:rPr>
              <a:t>Выполнила Артемьева Е.С. – специалист по библиотечно – выставочной работе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362200" y="609601"/>
            <a:ext cx="43434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b="1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МБДОУ </a:t>
            </a:r>
            <a:r>
              <a:rPr lang="ru-RU" sz="1100" b="1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МО  </a:t>
            </a:r>
            <a:r>
              <a:rPr lang="ru-RU" sz="1100" b="1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г Краснодар</a:t>
            </a:r>
          </a:p>
          <a:p>
            <a:pPr algn="ctr"/>
            <a:r>
              <a:rPr lang="ru-RU" sz="1100" b="1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«Детский сад  №58» </a:t>
            </a:r>
          </a:p>
          <a:p>
            <a:pPr algn="ctr"/>
            <a:endParaRPr lang="ru-RU" sz="1100" b="1" dirty="0">
              <a:effectLst>
                <a:glow rad="101600">
                  <a:schemeClr val="bg1">
                    <a:alpha val="6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1680colourback_10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8839200" cy="655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457200" y="685800"/>
            <a:ext cx="4953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solidFill>
                <a:schemeClr val="tx1"/>
              </a:solidFill>
              <a:effectLst/>
            </a:endParaRPr>
          </a:p>
        </p:txBody>
      </p:sp>
      <p:pic>
        <p:nvPicPr>
          <p:cNvPr id="12292" name="Picture 7" descr="120307012706005"/>
          <p:cNvPicPr>
            <a:picLocks noChangeAspect="1" noChangeArrowheads="1"/>
          </p:cNvPicPr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4495800" y="3200400"/>
            <a:ext cx="4286250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228600" y="1600200"/>
            <a:ext cx="5257800" cy="2446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ru-RU" sz="280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Светлая память всем тем,</a:t>
            </a:r>
            <a:br>
              <a:rPr lang="ru-RU" sz="280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Кто не вернулся с войны,</a:t>
            </a:r>
            <a:br>
              <a:rPr lang="ru-RU" sz="280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Кто стал частичкой тишины,</a:t>
            </a:r>
            <a:br>
              <a:rPr lang="ru-RU" sz="280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Кто лег в горах и не проснулся</a:t>
            </a:r>
            <a:br>
              <a:rPr lang="ru-RU" sz="280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От необъявленной войны.</a:t>
            </a:r>
          </a:p>
          <a:p>
            <a:endParaRPr lang="ru-RU">
              <a:solidFill>
                <a:schemeClr val="bg1"/>
              </a:solidFill>
              <a:effectLst/>
            </a:endParaRP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838200" y="533400"/>
            <a:ext cx="6858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540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Минута молчания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</a:rPr>
              <a:t>Спасибо за внимание!!!</a:t>
            </a:r>
            <a:endParaRPr lang="ru-RU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1680colourback_10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8839200" cy="655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Text Box 5"/>
          <p:cNvSpPr txBox="1">
            <a:spLocks noChangeArrowheads="1"/>
          </p:cNvSpPr>
          <p:nvPr/>
        </p:nvSpPr>
        <p:spPr bwMode="auto">
          <a:xfrm>
            <a:off x="228600" y="1600200"/>
            <a:ext cx="47244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r>
              <a:rPr lang="ru-RU" sz="2800" b="1" dirty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исполняется</a:t>
            </a:r>
            <a:r>
              <a:rPr lang="ru-RU" sz="3200" b="1" dirty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4400" b="1" dirty="0" smtClean="0">
                <a:solidFill>
                  <a:srgbClr val="C0C0C0"/>
                </a:solidFill>
                <a:effectLst/>
                <a:latin typeface="Times New Roman" pitchFamily="18" charset="0"/>
                <a:cs typeface="Times New Roman" pitchFamily="18" charset="0"/>
              </a:rPr>
              <a:t>29 </a:t>
            </a:r>
            <a:r>
              <a:rPr lang="ru-RU" sz="4400" b="1" dirty="0">
                <a:solidFill>
                  <a:srgbClr val="C0C0C0"/>
                </a:solidFill>
                <a:effectLst/>
                <a:latin typeface="Times New Roman" pitchFamily="18" charset="0"/>
                <a:cs typeface="Times New Roman" pitchFamily="18" charset="0"/>
              </a:rPr>
              <a:t>лет </a:t>
            </a:r>
            <a:r>
              <a:rPr lang="ru-RU" sz="2800" b="1" dirty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со дня вывода советских войск из Демократической Республики Афганистан. День памяти о россиянах, исполнявших служебный долг за пределами Отечества.</a:t>
            </a:r>
          </a:p>
          <a:p>
            <a:endParaRPr lang="ru-RU" sz="3200" dirty="0">
              <a:solidFill>
                <a:schemeClr val="bg1"/>
              </a:solidFill>
              <a:effectLst/>
              <a:latin typeface="Arbat" pitchFamily="2" charset="0"/>
            </a:endParaRPr>
          </a:p>
        </p:txBody>
      </p:sp>
      <p:sp>
        <p:nvSpPr>
          <p:cNvPr id="3076" name="Text Box 6"/>
          <p:cNvSpPr txBox="1">
            <a:spLocks noChangeArrowheads="1"/>
          </p:cNvSpPr>
          <p:nvPr/>
        </p:nvSpPr>
        <p:spPr bwMode="auto">
          <a:xfrm>
            <a:off x="5486400" y="990600"/>
            <a:ext cx="3048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solidFill>
                <a:schemeClr val="tx1"/>
              </a:solidFill>
              <a:effectLst/>
            </a:endParaRPr>
          </a:p>
        </p:txBody>
      </p:sp>
      <p:pic>
        <p:nvPicPr>
          <p:cNvPr id="3077" name="Рисунок 5" descr="PR20100215161837.jpg"/>
          <p:cNvPicPr>
            <a:picLocks noChangeAspect="1"/>
          </p:cNvPicPr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4800600" y="1752600"/>
            <a:ext cx="4133850" cy="3643313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sp>
        <p:nvSpPr>
          <p:cNvPr id="3078" name="TextBox 7"/>
          <p:cNvSpPr txBox="1">
            <a:spLocks noChangeArrowheads="1"/>
          </p:cNvSpPr>
          <p:nvPr/>
        </p:nvSpPr>
        <p:spPr bwMode="auto">
          <a:xfrm>
            <a:off x="304800" y="457200"/>
            <a:ext cx="85344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sz="5400" b="1" u="sng" dirty="0">
                <a:solidFill>
                  <a:srgbClr val="C0C0C0"/>
                </a:solidFill>
                <a:effectLst/>
                <a:latin typeface="Times New Roman" pitchFamily="18" charset="0"/>
                <a:cs typeface="Times New Roman" pitchFamily="18" charset="0"/>
              </a:rPr>
              <a:t>15 февраля </a:t>
            </a:r>
            <a:r>
              <a:rPr lang="ru-RU" sz="5400" b="1" u="sng" dirty="0" smtClean="0">
                <a:solidFill>
                  <a:srgbClr val="C0C0C0"/>
                </a:solidFill>
                <a:effectLst/>
                <a:latin typeface="Times New Roman" pitchFamily="18" charset="0"/>
                <a:cs typeface="Times New Roman" pitchFamily="18" charset="0"/>
              </a:rPr>
              <a:t>2018 </a:t>
            </a:r>
            <a:r>
              <a:rPr lang="ru-RU" sz="5400" b="1" u="sng" dirty="0">
                <a:solidFill>
                  <a:srgbClr val="C0C0C0"/>
                </a:solidFill>
                <a:effectLst/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5400" b="1" dirty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1680colourback_10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8839200" cy="655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6172200" y="1447800"/>
            <a:ext cx="2743200" cy="435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r>
              <a:rPr lang="ru-RU" sz="2000" dirty="0">
                <a:solidFill>
                  <a:schemeClr val="tx1"/>
                </a:solidFill>
                <a:effectLst/>
                <a:latin typeface="Arbat" pitchFamily="2" charset="0"/>
              </a:rPr>
              <a:t>   </a:t>
            </a:r>
            <a:r>
              <a:rPr lang="ru-RU" sz="2000" b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Советские войска на территории Афганистана находились девять лет, один месяц и девятнадцать дней – </a:t>
            </a:r>
          </a:p>
          <a:p>
            <a:pPr>
              <a:spcBef>
                <a:spcPct val="0"/>
              </a:spcBef>
            </a:pPr>
            <a:r>
              <a:rPr lang="ru-RU" sz="2000" b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 1979 по 1989 гг. </a:t>
            </a:r>
          </a:p>
          <a:p>
            <a:pPr>
              <a:spcBef>
                <a:spcPct val="0"/>
              </a:spcBef>
            </a:pPr>
            <a:r>
              <a:rPr lang="ru-RU" sz="2000" b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15 февраля 1989 последнее подразделение </a:t>
            </a:r>
          </a:p>
          <a:p>
            <a:pPr>
              <a:spcBef>
                <a:spcPct val="0"/>
              </a:spcBef>
            </a:pPr>
            <a:r>
              <a:rPr lang="ru-RU" sz="2000" b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40-й армии СССР покинуло Афганистан. </a:t>
            </a:r>
            <a:br>
              <a:rPr lang="ru-RU" sz="2000" b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74" name="Text Box 6"/>
          <p:cNvSpPr txBox="1">
            <a:spLocks noChangeArrowheads="1"/>
          </p:cNvSpPr>
          <p:nvPr/>
        </p:nvSpPr>
        <p:spPr bwMode="auto">
          <a:xfrm>
            <a:off x="609600" y="381000"/>
            <a:ext cx="800100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600" b="1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«Как это было»</a:t>
            </a:r>
          </a:p>
        </p:txBody>
      </p:sp>
      <p:pic>
        <p:nvPicPr>
          <p:cNvPr id="4101" name="Picture 5" descr="Вывод войск из Афганистана (55 фото)"/>
          <p:cNvPicPr>
            <a:picLocks noChangeAspect="1" noChangeArrowheads="1"/>
          </p:cNvPicPr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304800" y="990600"/>
            <a:ext cx="5867400" cy="4724400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5" descr="Война в Афганистане">
            <a:hlinkClick r:id="rId2" tooltip="&quot;Война в Афганистане&quot;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738" y="260350"/>
            <a:ext cx="4968875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Text Box 7"/>
          <p:cNvSpPr txBox="1">
            <a:spLocks noChangeArrowheads="1"/>
          </p:cNvSpPr>
          <p:nvPr/>
        </p:nvSpPr>
        <p:spPr bwMode="auto">
          <a:xfrm>
            <a:off x="0" y="765175"/>
            <a:ext cx="403225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000" b="1" i="1" dirty="0">
                <a:solidFill>
                  <a:srgbClr val="FF0066"/>
                </a:solidFill>
              </a:rPr>
              <a:t>1 этап:</a:t>
            </a:r>
            <a:r>
              <a:rPr lang="ru-RU" sz="3000" b="1" i="1" dirty="0"/>
              <a:t> декабрь 1979 г – февраль 1980 г. Ввод советских войск в Афганистан, размещение их по гарнизонам, организация охраны пунктов </a:t>
            </a:r>
            <a:r>
              <a:rPr lang="ru-RU" sz="3000" b="1" i="1" dirty="0" smtClean="0"/>
              <a:t>военных городов </a:t>
            </a:r>
            <a:r>
              <a:rPr lang="ru-RU" sz="3000" b="1" i="1" dirty="0"/>
              <a:t>и различных объектов.</a:t>
            </a:r>
            <a:r>
              <a:rPr lang="ru-RU" sz="3000" dirty="0"/>
              <a:t> </a:t>
            </a:r>
          </a:p>
        </p:txBody>
      </p:sp>
      <p:pic>
        <p:nvPicPr>
          <p:cNvPr id="9220" name="Picture 8" descr="analiz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3644900"/>
            <a:ext cx="4321175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блокпос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914400"/>
            <a:ext cx="8208963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228600" y="990600"/>
            <a:ext cx="8736013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500" b="1" i="1" dirty="0">
                <a:solidFill>
                  <a:srgbClr val="FF0066"/>
                </a:solidFill>
              </a:rPr>
              <a:t>2 этап</a:t>
            </a:r>
            <a:r>
              <a:rPr lang="ru-RU" sz="2500" b="1" i="1" dirty="0">
                <a:solidFill>
                  <a:schemeClr val="accent6">
                    <a:lumMod val="50000"/>
                  </a:schemeClr>
                </a:solidFill>
              </a:rPr>
              <a:t>: март 1980 года – апрель 1985 года. Ведение активных боевых действий, в том числе широкомасштабных, совместно с афганскими соединениями и частями. </a:t>
            </a:r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4"/>
          <p:cNvSpPr txBox="1">
            <a:spLocks noChangeArrowheads="1"/>
          </p:cNvSpPr>
          <p:nvPr/>
        </p:nvSpPr>
        <p:spPr bwMode="auto">
          <a:xfrm>
            <a:off x="250825" y="188913"/>
            <a:ext cx="8893175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500" b="1" i="1" dirty="0">
                <a:solidFill>
                  <a:srgbClr val="FF0066"/>
                </a:solidFill>
              </a:rPr>
              <a:t>3 этап:</a:t>
            </a:r>
            <a:r>
              <a:rPr lang="ru-RU" sz="2500" b="1" i="1" dirty="0"/>
              <a:t> май 1985 года – декабрь 1986 года. Переход от активных боевых действий преимущественно к поддержке действий афганских войск советской авиацией, артиллерией и саперными подразделениями. Применение мотострелковых, воздушно-десантных и </a:t>
            </a:r>
            <a:r>
              <a:rPr lang="ru-RU" sz="2500" b="1" i="1"/>
              <a:t>танковых </a:t>
            </a:r>
            <a:r>
              <a:rPr lang="ru-RU" sz="2500" b="1" i="1" smtClean="0"/>
              <a:t>подразделений. </a:t>
            </a:r>
            <a:endParaRPr lang="ru-RU" sz="2500" b="1" i="1" dirty="0"/>
          </a:p>
        </p:txBody>
      </p:sp>
      <p:pic>
        <p:nvPicPr>
          <p:cNvPr id="13315" name="Picture 5" descr="бмп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975" y="2636838"/>
            <a:ext cx="6623050" cy="395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6" descr="afghan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2743200"/>
            <a:ext cx="2627313" cy="367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5" descr="Война в Афганистане">
            <a:hlinkClick r:id="rId2" tooltip="&quot;Война в Афганистане&quot;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454697"/>
            <a:ext cx="4995862" cy="3641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7" descr="в горах1 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1905000"/>
            <a:ext cx="4067175" cy="305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Text Box 8"/>
          <p:cNvSpPr txBox="1">
            <a:spLocks noChangeArrowheads="1"/>
          </p:cNvSpPr>
          <p:nvPr/>
        </p:nvSpPr>
        <p:spPr bwMode="auto">
          <a:xfrm>
            <a:off x="0" y="4076700"/>
            <a:ext cx="5148263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500" b="1" i="1">
                <a:solidFill>
                  <a:srgbClr val="FF0066"/>
                </a:solidFill>
              </a:rPr>
              <a:t>4 этап:</a:t>
            </a:r>
            <a:r>
              <a:rPr lang="ru-RU" sz="2500" b="1" i="1"/>
              <a:t> январь 1987 года - февраль 1989 года. Подготовка советских войск к возвращению на Родину и осуществление полного их вывода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1680colourback_10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8839200" cy="655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4" descr="2"/>
          <p:cNvPicPr>
            <a:picLocks noChangeAspect="1" noChangeArrowheads="1"/>
          </p:cNvPicPr>
          <p:nvPr/>
        </p:nvPicPr>
        <p:blipFill>
          <a:blip r:embed="rId3" cstate="print">
            <a:lum bright="48000"/>
            <a:extLst/>
          </a:blip>
          <a:srcRect/>
          <a:stretch>
            <a:fillRect/>
          </a:stretch>
        </p:blipFill>
        <p:spPr bwMode="auto">
          <a:xfrm>
            <a:off x="304800" y="762000"/>
            <a:ext cx="8534400" cy="5715000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sp>
        <p:nvSpPr>
          <p:cNvPr id="37891" name="Text Box 3"/>
          <p:cNvSpPr txBox="1">
            <a:spLocks noChangeArrowheads="1"/>
          </p:cNvSpPr>
          <p:nvPr/>
        </p:nvSpPr>
        <p:spPr bwMode="auto">
          <a:xfrm>
            <a:off x="4953000" y="1143000"/>
            <a:ext cx="3810000" cy="49244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solidFill>
                  <a:schemeClr val="bg2">
                    <a:lumMod val="75000"/>
                  </a:schemeClr>
                </a:solidFill>
                <a:effectLst/>
                <a:latin typeface="Arbat" pitchFamily="2" charset="0"/>
              </a:rPr>
              <a:t>   </a:t>
            </a:r>
            <a:r>
              <a:rPr lang="ru-RU" sz="2000" b="1" dirty="0">
                <a:solidFill>
                  <a:schemeClr val="bg2">
                    <a:lumMod val="75000"/>
                  </a:schemeClr>
                </a:solidFill>
                <a:effectLst/>
                <a:latin typeface="Times New Roman" pitchFamily="18" charset="0"/>
              </a:rPr>
              <a:t>Вывод войск осуществлялся после знаменитого прохода командующего 40-й армией генерала Громова по Термезскому мосту «Дружба».        Последними выходили из Афганистана части пограничных войск, прикрывавшие отход 40-й армии через города Термез и Кушку. </a:t>
            </a:r>
            <a:br>
              <a:rPr lang="ru-RU" sz="2000" b="1" dirty="0">
                <a:solidFill>
                  <a:schemeClr val="bg2">
                    <a:lumMod val="75000"/>
                  </a:schemeClr>
                </a:solidFill>
                <a:effectLst/>
                <a:latin typeface="Times New Roman" pitchFamily="18" charset="0"/>
              </a:rPr>
            </a:br>
            <a:r>
              <a:rPr lang="ru-RU" sz="2000" b="1" dirty="0">
                <a:solidFill>
                  <a:schemeClr val="bg2">
                    <a:lumMod val="75000"/>
                  </a:schemeClr>
                </a:solidFill>
                <a:effectLst/>
                <a:latin typeface="Times New Roman" pitchFamily="18" charset="0"/>
              </a:rPr>
              <a:t>   Вывод войск был произведен за 9 месяцев.</a:t>
            </a:r>
          </a:p>
          <a:p>
            <a:pPr>
              <a:defRPr/>
            </a:pPr>
            <a:endParaRPr lang="ru-RU" sz="2000" b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>
              <a:defRPr/>
            </a:pPr>
            <a:endParaRPr lang="ru-RU" dirty="0">
              <a:effectLst>
                <a:outerShdw blurRad="38100" dist="38100" dir="2700000" algn="tl">
                  <a:srgbClr val="C0C0C0"/>
                </a:outerShdw>
              </a:effectLst>
              <a:latin typeface="Arbat" pitchFamily="2" charset="0"/>
            </a:endParaRPr>
          </a:p>
        </p:txBody>
      </p:sp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1295400" y="304800"/>
            <a:ext cx="640080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600" b="1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«Вывод советских войск»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1680colourback_10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8839200" cy="655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4114800" y="1447800"/>
            <a:ext cx="4724400" cy="375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0"/>
              </a:spcBef>
            </a:pPr>
            <a:r>
              <a:rPr lang="ru-RU" sz="2800" b="1" dirty="0">
                <a:solidFill>
                  <a:schemeClr val="tx1"/>
                </a:solidFill>
                <a:effectLst/>
                <a:latin typeface="Arbat" pitchFamily="2" charset="0"/>
              </a:rPr>
              <a:t>    </a:t>
            </a:r>
            <a:r>
              <a:rPr lang="ru-RU" sz="2000" b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Многие участники боевых действий в Афганистане, проявившие большое мужество и отвагу, были представлены к государственным наградам: орденами и медалями СССР.        Награждено свыше 200 тысяч </a:t>
            </a:r>
            <a:r>
              <a:rPr lang="ru-RU" sz="20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военнослужащих</a:t>
            </a:r>
            <a:r>
              <a:rPr lang="ru-RU" sz="2000" b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ct val="0"/>
              </a:spcBef>
            </a:pPr>
            <a:r>
              <a:rPr lang="ru-RU" sz="2000" b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66-ти военнослужащим присвоено звание Героя Советского Союза. </a:t>
            </a:r>
            <a:r>
              <a:rPr lang="ru-RU" sz="2800" dirty="0">
                <a:solidFill>
                  <a:schemeClr val="tx1"/>
                </a:solidFill>
                <a:effectLst/>
              </a:rPr>
              <a:t> </a:t>
            </a:r>
          </a:p>
          <a:p>
            <a:endParaRPr lang="ru-RU" sz="2800" dirty="0">
              <a:solidFill>
                <a:schemeClr val="tx1"/>
              </a:solidFill>
              <a:effectLst/>
            </a:endParaRP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3886200" y="5943600"/>
            <a:ext cx="51054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>
                <a:solidFill>
                  <a:srgbClr val="DDDDDD"/>
                </a:solidFill>
                <a:effectLst/>
                <a:latin typeface="Times New Roman" pitchFamily="18" charset="0"/>
                <a:cs typeface="Times New Roman" pitchFamily="18" charset="0"/>
              </a:rPr>
              <a:t>Афганский конфликт // Большая Российская энциклопедия. – Т. 2. - С. 515</a:t>
            </a:r>
          </a:p>
          <a:p>
            <a:endParaRPr lang="ru-RU" sz="1200">
              <a:solidFill>
                <a:schemeClr val="tx1"/>
              </a:solidFill>
              <a:effectLst/>
            </a:endParaRPr>
          </a:p>
        </p:txBody>
      </p:sp>
      <p:pic>
        <p:nvPicPr>
          <p:cNvPr id="7173" name="Picture 9" descr="Вывод войск из Афганистана (55 фото)"/>
          <p:cNvPicPr>
            <a:picLocks noChangeAspect="1" noChangeArrowheads="1"/>
          </p:cNvPicPr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 rot="21424238">
            <a:off x="278875" y="854812"/>
            <a:ext cx="3690938" cy="2295525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7174" name="Picture 7" descr="Вывод войск из Афганистана (55 фото)"/>
          <p:cNvPicPr>
            <a:picLocks noChangeAspect="1" noChangeArrowheads="1"/>
          </p:cNvPicPr>
          <p:nvPr/>
        </p:nvPicPr>
        <p:blipFill>
          <a:blip r:embed="rId4" cstate="print">
            <a:extLst/>
          </a:blip>
          <a:srcRect/>
          <a:stretch>
            <a:fillRect/>
          </a:stretch>
        </p:blipFill>
        <p:spPr bwMode="auto">
          <a:xfrm rot="193839">
            <a:off x="251886" y="3428999"/>
            <a:ext cx="3744913" cy="2984500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sp>
        <p:nvSpPr>
          <p:cNvPr id="34823" name="Text Box 7"/>
          <p:cNvSpPr txBox="1">
            <a:spLocks noChangeArrowheads="1"/>
          </p:cNvSpPr>
          <p:nvPr/>
        </p:nvSpPr>
        <p:spPr bwMode="auto">
          <a:xfrm>
            <a:off x="1981200" y="304800"/>
            <a:ext cx="518160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600" b="1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«Подвиги доблестных бойцов»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958</TotalTime>
  <Words>326</Words>
  <Application>Microsoft Office PowerPoint</Application>
  <PresentationFormat>Экран (4:3)</PresentationFormat>
  <Paragraphs>31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Arbat</vt:lpstr>
      <vt:lpstr>Arial</vt:lpstr>
      <vt:lpstr>Cambria</vt:lpstr>
      <vt:lpstr>Rockwell</vt:lpstr>
      <vt:lpstr>Times New Roman</vt:lpstr>
      <vt:lpstr>Wingdings 2</vt:lpstr>
      <vt:lpstr>Литейная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внимание!!!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Души опаленные Афганом</dc:title>
  <dc:creator>Хороший</dc:creator>
  <cp:lastModifiedBy>ASUS777</cp:lastModifiedBy>
  <cp:revision>34</cp:revision>
  <cp:lastPrinted>1601-01-01T00:00:00Z</cp:lastPrinted>
  <dcterms:created xsi:type="dcterms:W3CDTF">1601-01-01T00:00:00Z</dcterms:created>
  <dcterms:modified xsi:type="dcterms:W3CDTF">2018-03-27T15:16:33Z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