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936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2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709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995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263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120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035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586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980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84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392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2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584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50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738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72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421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C722303-FB00-4109-A008-C37F6052EE5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4E5EBD2-B8C2-448D-8A8B-558F058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451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11351" y="442914"/>
            <a:ext cx="8539163" cy="1533525"/>
          </a:xfrm>
        </p:spPr>
        <p:txBody>
          <a:bodyPr rtlCol="0">
            <a:normAutofit fontScale="90000"/>
          </a:bodyPr>
          <a:lstStyle/>
          <a:p>
            <a:pPr defTabSz="457208">
              <a:defRPr/>
            </a:pPr>
            <a:r>
              <a:rPr lang="ru-RU" altLang="ru-RU" sz="4819" b="1" dirty="0">
                <a:cs typeface="Times New Roman" panose="02020603050405020304" pitchFamily="18" charset="0"/>
              </a:rPr>
              <a:t>Структура и содержание письменной части ЕГЭ по АЯ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82800" y="2232026"/>
            <a:ext cx="8453438" cy="4098925"/>
          </a:xfrm>
        </p:spPr>
        <p:txBody>
          <a:bodyPr>
            <a:normAutofit fontScale="92500" lnSpcReduction="10000"/>
          </a:bodyPr>
          <a:lstStyle/>
          <a:p>
            <a:pPr defTabSz="457208">
              <a:buClr>
                <a:schemeClr val="accent1">
                  <a:lumMod val="75000"/>
                </a:schemeClr>
              </a:buClr>
              <a:defRPr/>
            </a:pPr>
            <a:r>
              <a:rPr lang="ru-RU" altLang="ru-RU" sz="2353" dirty="0">
                <a:solidFill>
                  <a:srgbClr val="FF0000"/>
                </a:solidFill>
              </a:rPr>
              <a:t>ТИП - Письмо личного характера 100-140 слов</a:t>
            </a:r>
          </a:p>
          <a:p>
            <a:pPr defTabSz="457208">
              <a:buClr>
                <a:schemeClr val="accent1">
                  <a:lumMod val="75000"/>
                </a:schemeClr>
              </a:buClr>
              <a:defRPr/>
            </a:pPr>
            <a:r>
              <a:rPr lang="ru-RU" altLang="ru-RU" sz="2353" dirty="0">
                <a:solidFill>
                  <a:srgbClr val="FF0000"/>
                </a:solidFill>
              </a:rPr>
              <a:t> (20 мин)</a:t>
            </a:r>
          </a:p>
          <a:p>
            <a:pPr defTabSz="457208">
              <a:buClr>
                <a:schemeClr val="accent1">
                  <a:lumMod val="75000"/>
                </a:schemeClr>
              </a:buClr>
              <a:defRPr/>
            </a:pPr>
            <a:r>
              <a:rPr lang="ru-RU" altLang="ru-RU" sz="2353" b="1" dirty="0"/>
              <a:t>Максимальный балл за задание - 6</a:t>
            </a:r>
          </a:p>
          <a:p>
            <a:pPr defTabSz="457208">
              <a:buClr>
                <a:schemeClr val="accent1">
                  <a:lumMod val="75000"/>
                </a:schemeClr>
              </a:buClr>
              <a:defRPr/>
            </a:pPr>
            <a:r>
              <a:rPr lang="ru-RU" altLang="ru-RU" sz="2353" dirty="0"/>
              <a:t>Проверяемые умения:</a:t>
            </a:r>
          </a:p>
          <a:p>
            <a:pPr defTabSz="457208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p"/>
              <a:defRPr/>
            </a:pPr>
            <a:r>
              <a:rPr lang="ru-RU" altLang="ru-RU" sz="2353" dirty="0"/>
              <a:t>написать развернутое сообщение,</a:t>
            </a:r>
          </a:p>
          <a:p>
            <a:pPr defTabSz="457208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p"/>
              <a:defRPr/>
            </a:pPr>
            <a:r>
              <a:rPr lang="ru-RU" altLang="ru-RU" sz="2353" dirty="0"/>
              <a:t>запросить информацию,</a:t>
            </a:r>
          </a:p>
          <a:p>
            <a:pPr defTabSz="457208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p"/>
              <a:defRPr/>
            </a:pPr>
            <a:r>
              <a:rPr lang="ru-RU" altLang="ru-RU" sz="2353" dirty="0"/>
              <a:t>использовать неофициальный стиль, </a:t>
            </a:r>
          </a:p>
          <a:p>
            <a:pPr defTabSz="457208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p"/>
              <a:defRPr/>
            </a:pPr>
            <a:r>
              <a:rPr lang="ru-RU" altLang="ru-RU" sz="2353" dirty="0"/>
              <a:t>соблюдать формат неофициального письма,</a:t>
            </a:r>
          </a:p>
          <a:p>
            <a:pPr defTabSz="457208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p"/>
              <a:defRPr/>
            </a:pPr>
            <a:r>
              <a:rPr lang="ru-RU" altLang="ru-RU" sz="2353" dirty="0"/>
              <a:t> правильно использовать языковые средства.</a:t>
            </a:r>
          </a:p>
          <a:p>
            <a:pPr defTabSz="457208">
              <a:buClr>
                <a:schemeClr val="accent1">
                  <a:lumMod val="75000"/>
                </a:schemeClr>
              </a:buClr>
              <a:defRPr/>
            </a:pPr>
            <a:endParaRPr lang="ru-RU" altLang="ru-RU" sz="2353" dirty="0"/>
          </a:p>
          <a:p>
            <a:pPr defTabSz="457208">
              <a:buClr>
                <a:schemeClr val="accent1">
                  <a:lumMod val="75000"/>
                </a:schemeClr>
              </a:buClr>
              <a:defRPr/>
            </a:pPr>
            <a:endParaRPr lang="ru-RU" altLang="ru-RU" sz="2353" dirty="0"/>
          </a:p>
        </p:txBody>
      </p:sp>
    </p:spTree>
    <p:extLst>
      <p:ext uri="{BB962C8B-B14F-4D97-AF65-F5344CB8AC3E}">
        <p14:creationId xmlns:p14="http://schemas.microsoft.com/office/powerpoint/2010/main" val="1766023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5254" y="590266"/>
            <a:ext cx="10018713" cy="1752599"/>
          </a:xfrm>
        </p:spPr>
        <p:txBody>
          <a:bodyPr/>
          <a:lstStyle/>
          <a:p>
            <a:r>
              <a:rPr lang="ru-RU" altLang="ru-RU" sz="3600"/>
              <a:t>Структура личного письма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210938" y="2438399"/>
            <a:ext cx="8215952" cy="4030640"/>
          </a:xfrm>
        </p:spPr>
        <p:txBody>
          <a:bodyPr>
            <a:normAutofit fontScale="85000" lnSpcReduction="20000"/>
          </a:bodyPr>
          <a:lstStyle/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адрес (вверху, в правой стороне); лучше – краткий (город, страна);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дата (под адресом);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обращение (слева, на отдельной строке);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ссылка на предыдущие контакты, т. е. благодарность за полученное письмо (начало письма); возможно, извинение, что не ответил раньше (после благодарности);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основная часть (ответы на вопросы зарубежного друга);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запрос информации (постановка вопросов в соответствии с заданием);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упоминание о дальнейших контактах (предпоследняя фраза);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завершающая фраза (неофициальный стиль, на отдельной строке);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подпись автора (имя, на отдельной строке).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endParaRPr lang="ru-RU" altLang="ru-RU" sz="224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2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defTabSz="457208">
              <a:defRPr/>
            </a:pPr>
            <a:r>
              <a:rPr lang="ru-RU" altLang="ru-RU" sz="3600">
                <a:solidFill>
                  <a:schemeClr val="tx1">
                    <a:lumMod val="85000"/>
                    <a:lumOff val="15000"/>
                  </a:schemeClr>
                </a:solidFill>
              </a:rPr>
              <a:t>Образец письма</a:t>
            </a:r>
          </a:p>
        </p:txBody>
      </p:sp>
      <p:pic>
        <p:nvPicPr>
          <p:cNvPr id="409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645" y="2413900"/>
            <a:ext cx="6594895" cy="385042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98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defTabSz="457208">
              <a:defRPr/>
            </a:pPr>
            <a:r>
              <a:rPr lang="ru-RU" altLang="ru-RU" sz="3600">
                <a:solidFill>
                  <a:schemeClr val="tx1">
                    <a:lumMod val="85000"/>
                    <a:lumOff val="15000"/>
                  </a:schemeClr>
                </a:solidFill>
              </a:rPr>
              <a:t>Основные рекомендации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506664" y="2667000"/>
            <a:ext cx="7704137" cy="3333750"/>
          </a:xfrm>
        </p:spPr>
        <p:txBody>
          <a:bodyPr>
            <a:normAutofit fontScale="77500" lnSpcReduction="20000"/>
          </a:bodyPr>
          <a:lstStyle/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>
                <a:solidFill>
                  <a:schemeClr val="tx1">
                    <a:lumMod val="75000"/>
                    <a:lumOff val="25000"/>
                  </a:schemeClr>
                </a:solidFill>
              </a:rPr>
              <a:t>Объясните учащимся, что в формулировке задания указан рекомендованный объём их будущего письма- от 100 до 140 слов.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>
                <a:solidFill>
                  <a:schemeClr val="tx1">
                    <a:lumMod val="75000"/>
                    <a:lumOff val="25000"/>
                  </a:schemeClr>
                </a:solidFill>
              </a:rPr>
              <a:t>Допускается не более 10% отклонения в объёме в ту или иную сторону, то есть, письмо может содержать не менее 90 и не более 154 слов включительно.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>
                <a:solidFill>
                  <a:schemeClr val="tx1">
                    <a:lumMod val="75000"/>
                    <a:lumOff val="25000"/>
                  </a:schemeClr>
                </a:solidFill>
              </a:rPr>
              <a:t>Если работа содержит менее 90 слов, она не будет проверяться.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>
                <a:solidFill>
                  <a:schemeClr val="tx1">
                    <a:lumMod val="75000"/>
                    <a:lumOff val="25000"/>
                  </a:schemeClr>
                </a:solidFill>
              </a:rPr>
              <a:t>Если работа содержит более154 слов, то экзаменатор будет проверять только первые 140 слов. </a:t>
            </a:r>
          </a:p>
          <a:p>
            <a:pPr marL="342906" indent="-342906" defTabSz="457208">
              <a:buClr>
                <a:schemeClr val="accent1">
                  <a:lumMod val="75000"/>
                </a:schemeClr>
              </a:buClr>
              <a:buFont typeface="Wingdings 3" charset="2"/>
              <a:buChar char=""/>
              <a:defRPr/>
            </a:pPr>
            <a:r>
              <a:rPr lang="ru-RU" altLang="ru-RU" sz="2241">
                <a:solidFill>
                  <a:schemeClr val="tx1">
                    <a:lumMod val="75000"/>
                    <a:lumOff val="25000"/>
                  </a:schemeClr>
                </a:solidFill>
              </a:rPr>
              <a:t>При подсчете слов краткие (стяженные) формы слова (например, don't), аббревиатуры (NASA), числительные, сложные слова ( e-mail) считаются как одно слово - прочитайте приложение к демоверсии КИМ ЕГЭ и саму демоверсию на сайте ФИПИ www.fipi.ru .</a:t>
            </a:r>
          </a:p>
        </p:txBody>
      </p:sp>
    </p:spTree>
    <p:extLst>
      <p:ext uri="{BB962C8B-B14F-4D97-AF65-F5344CB8AC3E}">
        <p14:creationId xmlns:p14="http://schemas.microsoft.com/office/powerpoint/2010/main" val="20693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775" y="74613"/>
            <a:ext cx="5207000" cy="6381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682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defTabSz="457208">
              <a:defRPr/>
            </a:pPr>
            <a:r>
              <a:rPr lang="ru-RU" altLang="ru-RU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Критерии оценивания</a:t>
            </a: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27996" y="2306471"/>
            <a:ext cx="7441405" cy="401244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63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7</TotalTime>
  <Words>285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Corbel</vt:lpstr>
      <vt:lpstr>Times New Roman</vt:lpstr>
      <vt:lpstr>Wingdings</vt:lpstr>
      <vt:lpstr>Wingdings 3</vt:lpstr>
      <vt:lpstr>Параллакс</vt:lpstr>
      <vt:lpstr>Структура и содержание письменной части ЕГЭ по АЯ</vt:lpstr>
      <vt:lpstr>Структура личного письма</vt:lpstr>
      <vt:lpstr>Образец письма</vt:lpstr>
      <vt:lpstr>Основные рекомендации</vt:lpstr>
      <vt:lpstr>Презентация PowerPoint</vt:lpstr>
      <vt:lpstr>Критерии оценивания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и содержание письменной части ЕГЭ по АЯ</dc:title>
  <dc:creator>Антон</dc:creator>
  <cp:lastModifiedBy>Антон</cp:lastModifiedBy>
  <cp:revision>2</cp:revision>
  <dcterms:created xsi:type="dcterms:W3CDTF">2018-03-27T04:36:31Z</dcterms:created>
  <dcterms:modified xsi:type="dcterms:W3CDTF">2018-03-27T04:43:51Z</dcterms:modified>
</cp:coreProperties>
</file>