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9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3" r:id="rId8"/>
    <p:sldId id="265" r:id="rId9"/>
    <p:sldId id="266" r:id="rId10"/>
    <p:sldId id="269" r:id="rId11"/>
    <p:sldId id="268" r:id="rId12"/>
    <p:sldId id="270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92" y="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7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C1674-33CA-4DA7-990B-3506598F3D4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2234D5-B2FE-4B5B-B220-8BBF47DA3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CC4672-F4E3-4D6D-A337-A1EC573A3C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E1CC970-7DF5-47B2-B1D7-8ACFA60EC44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42C384B-85BB-414E-B63A-AC7686131A5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26F5C45-4CF0-40B3-93D8-025CB219586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>
  <p:cSld name="Заголовок, текст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иаграмма 3"/>
          <p:cNvSpPr>
            <a:spLocks noGrp="1"/>
          </p:cNvSpPr>
          <p:nvPr>
            <p:ph type="ch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C32B8F9-35D0-464D-AFFC-B31D26296B3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1CEC52A-3B92-46A0-A1C7-717A4F83C70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C83FD96-9DA9-454F-BE70-19DCC9B5102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AC5FA46-BB2A-4F52-9096-7114B514E52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FB98B-7FF3-4F63-8C03-7FA9730208A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7C954F8-9888-4940-A8F5-4527D0E45E4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B3CED-9B73-41A7-9399-4237386A46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F144C3-085B-4133-A115-04A38F9C663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50F74-73D8-4D78-8A75-71BA06A6AA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6A0B8-8E9B-44DE-899E-A46E60D19F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07906-51AF-4A64-92E6-3B91591F9F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90D3C-D81B-4BC8-B02F-C12813B3E8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756AF31-6FDB-433E-A2AB-D7DBA4351A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  <p:sldLayoutId id="2147483783" r:id="rId14"/>
    <p:sldLayoutId id="2147483784" r:id="rId15"/>
    <p:sldLayoutId id="2147483785" r:id="rId16"/>
    <p:sldLayoutId id="2147483786" r:id="rId17"/>
    <p:sldLayoutId id="2147483787" r:id="rId18"/>
  </p:sldLayoutIdLst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13" grpId="0" build="p">
        <p:tmplLst>
          <p:tmpl lvl="1">
            <p:tnLst>
              <p:par>
                <p:cTn presetID="23" presetClass="entr" presetSubtype="16" fill="hold" nodeType="click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4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3" presetClass="entr" presetSubtype="16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4.xml"/><Relationship Id="rId1" Type="http://schemas.openxmlformats.org/officeDocument/2006/relationships/tags" Target="../tags/tag4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0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002060"/>
                </a:solidFill>
              </a:rPr>
              <a:t>Подольск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body" sz="half" idx="3"/>
          </p:nvPr>
        </p:nvSpPr>
        <p:spPr>
          <a:xfrm>
            <a:off x="4143372" y="5084762"/>
            <a:ext cx="4460878" cy="1273195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smtClean="0"/>
              <a:t>Выполнил ученик </a:t>
            </a:r>
            <a:endParaRPr lang="ru-RU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dirty="0" smtClean="0"/>
              <a:t>2в</a:t>
            </a:r>
            <a:r>
              <a:rPr lang="en-US" dirty="0" smtClean="0"/>
              <a:t> </a:t>
            </a:r>
            <a:r>
              <a:rPr lang="ru-RU" sz="2800" dirty="0" smtClean="0"/>
              <a:t>класса </a:t>
            </a:r>
            <a:r>
              <a:rPr lang="ru-RU" dirty="0" smtClean="0"/>
              <a:t>Лицей № 590</a:t>
            </a:r>
            <a:endParaRPr lang="ru-RU" sz="2800" dirty="0"/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800" dirty="0" err="1" smtClean="0"/>
              <a:t>Ворго</a:t>
            </a:r>
            <a:r>
              <a:rPr lang="ru-RU" sz="2800" dirty="0" smtClean="0"/>
              <a:t> Дмитрий</a:t>
            </a:r>
            <a:endParaRPr lang="ru-RU" sz="2800" dirty="0"/>
          </a:p>
        </p:txBody>
      </p:sp>
      <p:pic>
        <p:nvPicPr>
          <p:cNvPr id="2063" name="Picture 15" descr="Герб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7224" y="1785926"/>
            <a:ext cx="2428892" cy="3049609"/>
          </a:xfrm>
          <a:prstGeom prst="rect">
            <a:avLst/>
          </a:prstGeom>
          <a:noFill/>
        </p:spPr>
      </p:pic>
      <p:pic>
        <p:nvPicPr>
          <p:cNvPr id="2065" name="Picture 17" descr="Флаг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429124" y="1785926"/>
            <a:ext cx="4071966" cy="271464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ТРАНСПОРТ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341438"/>
            <a:ext cx="8229600" cy="4525962"/>
          </a:xfrm>
        </p:spPr>
        <p:txBody>
          <a:bodyPr/>
          <a:lstStyle/>
          <a:p>
            <a:r>
              <a:rPr lang="ru-RU" dirty="0"/>
              <a:t>Через Подольск проходит железная дорога Москва — Харьков — Крым.</a:t>
            </a:r>
          </a:p>
          <a:p>
            <a:r>
              <a:rPr lang="ru-RU" dirty="0"/>
              <a:t>Существуют маршруты, непосредственно связывающие отдельные микрорайоны города с Москвой.</a:t>
            </a:r>
          </a:p>
          <a:p>
            <a:r>
              <a:rPr lang="ru-RU" dirty="0"/>
              <a:t>От автовокзала отправляются автобусы в другие города Московской области. 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28596" y="214290"/>
            <a:ext cx="8229600" cy="218598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ru-RU" sz="2800" dirty="0"/>
              <a:t>Город Подольск был соединён железной дорогой с Москвой в 1865 году в связи со строительством Московско-Курской железной дороги. Появление железнодорожного сообщения оказало огромное влияние на развитие и экономику города.</a:t>
            </a:r>
          </a:p>
        </p:txBody>
      </p:sp>
      <p:pic>
        <p:nvPicPr>
          <p:cNvPr id="117766" name="Picture 6" descr="Подольский_железнодорожный_вокзал,_1889_г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403350" y="2492375"/>
            <a:ext cx="6192838" cy="4032250"/>
          </a:xfrm>
        </p:spPr>
      </p:pic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40" name="Picture 8" descr="транс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500570"/>
            <a:ext cx="4038600" cy="1285009"/>
          </a:xfrm>
        </p:spPr>
      </p:pic>
      <p:pic>
        <p:nvPicPr>
          <p:cNvPr id="120841" name="Picture 9" descr="транс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4643438" y="1052513"/>
            <a:ext cx="4354512" cy="2882900"/>
          </a:xfrm>
        </p:spPr>
      </p:pic>
      <p:sp>
        <p:nvSpPr>
          <p:cNvPr id="120835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0" y="714356"/>
            <a:ext cx="4619625" cy="4857750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/>
              <a:t>В Подольске имеется 4 троллейбусных маршрута и несколько десятков автобусных.</a:t>
            </a:r>
          </a:p>
          <a:p>
            <a:r>
              <a:rPr lang="ru-RU" sz="2800" dirty="0"/>
              <a:t>Основными перевозчиками в городе являются филиал ГУП МО «</a:t>
            </a:r>
            <a:r>
              <a:rPr lang="ru-RU" sz="2800" dirty="0" err="1"/>
              <a:t>Мострансавто</a:t>
            </a:r>
            <a:r>
              <a:rPr lang="ru-RU" sz="2800" dirty="0"/>
              <a:t>» «Автоколонна 1788», МУП «Подольский троллейбус», ООО «</a:t>
            </a:r>
            <a:r>
              <a:rPr lang="ru-RU" sz="2800" dirty="0" err="1"/>
              <a:t>Автомиг</a:t>
            </a:r>
            <a:r>
              <a:rPr lang="ru-RU" sz="2800" dirty="0"/>
              <a:t>».</a:t>
            </a:r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chemeClr val="hlink"/>
                </a:solidFill>
              </a:rPr>
              <a:t>КУЛЬТУРА</a:t>
            </a:r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68760"/>
            <a:ext cx="8964488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dirty="0"/>
              <a:t>	В городе действует краеведческий музей, историко-мемориальный заповедник «Подолье», музей </a:t>
            </a:r>
            <a:r>
              <a:rPr lang="ru-RU" sz="2800" dirty="0" err="1"/>
              <a:t>профтехобразования</a:t>
            </a:r>
            <a:r>
              <a:rPr lang="ru-RU" sz="2800" dirty="0"/>
              <a:t> России, выставочный зал, 9 домов культуры</a:t>
            </a:r>
          </a:p>
        </p:txBody>
      </p:sp>
      <p:pic>
        <p:nvPicPr>
          <p:cNvPr id="124935" name="Picture 7" descr="дом культуры лепсе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99792" y="3429000"/>
            <a:ext cx="4207600" cy="3156382"/>
          </a:xfrm>
        </p:spPr>
      </p:pic>
      <p:sp>
        <p:nvSpPr>
          <p:cNvPr id="124937" name="AutoShape 9" descr="http://upload.wikimedia.org/wikipedia/commons/thumb/e/ef/Museum_of_regional_studies_in_Podolsk.jpg/220px-Museum_of_regional_studies_in_Podols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4939" name="AutoShape 11" descr="http://upload.wikimedia.org/wikipedia/commons/thumb/e/ef/Museum_of_regional_studies_in_Podolsk.jpg/220px-Museum_of_regional_studies_in_Podols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4941" name="AutoShape 13" descr="http://upload.wikimedia.org/wikipedia/commons/thumb/e/ef/Museum_of_regional_studies_in_Podolsk.jpg/220px-Museum_of_regional_studies_in_Podols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4945" name="AutoShape 17" descr="http://upload.wikimedia.org/wikipedia/commons/thumb/e/ef/Museum_of_regional_studies_in_Podolsk.jpg/220px-Museum_of_regional_studies_in_Podols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9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-3376" y="116632"/>
            <a:ext cx="9468544" cy="54625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dirty="0"/>
              <a:t>	Крупнейшим учреждением культуры Подольска является </a:t>
            </a:r>
            <a:r>
              <a:rPr lang="ru-RU" sz="2800" dirty="0" smtClean="0"/>
              <a:t>ДК </a:t>
            </a:r>
            <a:r>
              <a:rPr lang="ru-RU" sz="2800" dirty="0"/>
              <a:t>«Октябрь», построенный в 1975 году.</a:t>
            </a:r>
          </a:p>
        </p:txBody>
      </p:sp>
      <p:pic>
        <p:nvPicPr>
          <p:cNvPr id="126987" name="Picture 11" descr="октябрь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123728" y="2060848"/>
            <a:ext cx="5472112" cy="3997325"/>
          </a:xfrm>
        </p:spPr>
      </p:pic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42910" y="357166"/>
            <a:ext cx="8229600" cy="21859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dirty="0"/>
              <a:t>	</a:t>
            </a:r>
            <a:r>
              <a:rPr lang="ru-RU" sz="2800" dirty="0" smtClean="0"/>
              <a:t>В </a:t>
            </a:r>
            <a:r>
              <a:rPr lang="ru-RU" sz="2800" dirty="0"/>
              <a:t>городе также имеется два кинотеатра: «Родина» и «</a:t>
            </a:r>
            <a:r>
              <a:rPr lang="ru-RU" sz="2800" dirty="0" err="1"/>
              <a:t>Каро</a:t>
            </a:r>
            <a:r>
              <a:rPr lang="ru-RU" sz="2800" dirty="0"/>
              <a:t> Фильм».</a:t>
            </a:r>
          </a:p>
        </p:txBody>
      </p:sp>
      <p:pic>
        <p:nvPicPr>
          <p:cNvPr id="129030" name="Picture 6" descr="родин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643042" y="1928802"/>
            <a:ext cx="5707063" cy="4281487"/>
          </a:xfrm>
        </p:spPr>
      </p:pic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0" y="285728"/>
            <a:ext cx="5186370" cy="725470"/>
          </a:xfrm>
          <a:noFill/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РАСПОЛОЖЕНИЕ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385888"/>
            <a:ext cx="3857620" cy="5472112"/>
          </a:xfrm>
        </p:spPr>
        <p:txBody>
          <a:bodyPr>
            <a:normAutofit fontScale="925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/>
              <a:t>	</a:t>
            </a:r>
            <a:r>
              <a:rPr lang="ru-RU" sz="2400" b="1" dirty="0"/>
              <a:t>Город областного значения и одновременно </a:t>
            </a:r>
            <a:r>
              <a:rPr lang="ru-RU" sz="2400" b="1" dirty="0" smtClean="0"/>
              <a:t>административный </a:t>
            </a:r>
            <a:r>
              <a:rPr lang="ru-RU" sz="2400" b="1" dirty="0"/>
              <a:t>центр Подольского района Московской области, расположенный на реке Пахра (приток Москвы-реки). Находится в 16 км от МКАД. В северной части граничит с Щербинкой, на юге — с Климовском.</a:t>
            </a:r>
          </a:p>
        </p:txBody>
      </p:sp>
      <p:pic>
        <p:nvPicPr>
          <p:cNvPr id="82950" name="Picture 6" descr="пахра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57818" y="4417351"/>
            <a:ext cx="3786182" cy="2440649"/>
          </a:xfrm>
        </p:spPr>
      </p:pic>
      <p:pic>
        <p:nvPicPr>
          <p:cNvPr id="82953" name="Picture 9" descr="Подольск (Московская область)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6762750" y="2214554"/>
            <a:ext cx="2381250" cy="2247900"/>
          </a:xfrm>
          <a:prstGeom prst="rect">
            <a:avLst/>
          </a:prstGeom>
          <a:noFill/>
        </p:spPr>
      </p:pic>
      <p:pic>
        <p:nvPicPr>
          <p:cNvPr id="82955" name="Picture 11" descr="Подольск (Россия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42976" y="0"/>
            <a:ext cx="4101024" cy="221455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55776" y="0"/>
            <a:ext cx="4186238" cy="6540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ИСТОРИЯ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499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-3376" y="476672"/>
            <a:ext cx="9036496" cy="4752528"/>
          </a:xfrm>
        </p:spPr>
        <p:txBody>
          <a:bodyPr>
            <a:normAutofit/>
          </a:bodyPr>
          <a:lstStyle/>
          <a:p>
            <a:r>
              <a:rPr lang="ru-RU" sz="2400" dirty="0"/>
              <a:t>Село Подол впервые упоминается в писцовой книге 1627 г. как вотчина московского Данилова монастыря. Название образовано термином подол "равнина, пойма, надпойменная терраса». </a:t>
            </a:r>
          </a:p>
          <a:p>
            <a:r>
              <a:rPr lang="ru-RU" sz="2400" dirty="0"/>
              <a:t>5 октября 1781 г. преобразован в уездный город Подол Московской губернии.</a:t>
            </a:r>
          </a:p>
          <a:p>
            <a:r>
              <a:rPr lang="ru-RU" sz="2400" dirty="0"/>
              <a:t>В 2004 году наделён статусом городского округа. В 2006 году город отпраздновал своё 225-летие.</a:t>
            </a:r>
          </a:p>
        </p:txBody>
      </p:sp>
      <p:pic>
        <p:nvPicPr>
          <p:cNvPr id="84999" name="Picture 7" descr="Указ_Екатерины_II_Об_учреждения_Московской_губернии_178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88224" y="3573016"/>
            <a:ext cx="2292089" cy="3083427"/>
          </a:xfrm>
        </p:spPr>
      </p:pic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285720" y="285728"/>
            <a:ext cx="8424862" cy="1439863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0" dirty="0">
                <a:solidFill>
                  <a:schemeClr val="tx1"/>
                </a:solidFill>
              </a:rPr>
              <a:t>В сентябре 1812 года город недолгое время был занят французскими войсками, которые нанесли ему ощутимый ущерб. В память об этих событиях в городе был возведён Троицкий собор.</a:t>
            </a:r>
            <a:r>
              <a:rPr lang="ru-RU" sz="4000" dirty="0"/>
              <a:t> </a:t>
            </a:r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214678" y="4651338"/>
            <a:ext cx="5929322" cy="2206662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dirty="0"/>
              <a:t>	</a:t>
            </a:r>
            <a:r>
              <a:rPr lang="ru-RU" sz="2800" dirty="0"/>
              <a:t>Подольские курсанты вместе с частями 43-й армии сдержали натиск </a:t>
            </a:r>
            <a:r>
              <a:rPr lang="ru-RU" sz="2000" dirty="0"/>
              <a:t>немецких</a:t>
            </a:r>
            <a:r>
              <a:rPr lang="ru-RU" sz="2800" dirty="0"/>
              <a:t> войск и помогли выиграть время для подтягивания резервов к Москве во время ВОВ.</a:t>
            </a:r>
          </a:p>
        </p:txBody>
      </p:sp>
      <p:pic>
        <p:nvPicPr>
          <p:cNvPr id="87047" name="Picture 7" descr="троицкий собор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105400" y="1571612"/>
            <a:ext cx="4038600" cy="2913063"/>
          </a:xfrm>
        </p:spPr>
      </p:pic>
      <p:pic>
        <p:nvPicPr>
          <p:cNvPr id="87049" name="Picture 9" descr="http://upload.wikimedia.org/wikipedia/ru/thumb/6/69/PODOLSK-3.JPG/220px-PODOLSK-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4143380"/>
            <a:ext cx="3429008" cy="2571758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НАСЕЛЕНИЕ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341438"/>
            <a:ext cx="8207375" cy="452596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dirty="0"/>
              <a:t>Численность </a:t>
            </a:r>
            <a:r>
              <a:rPr lang="ru-RU" sz="2400" dirty="0" smtClean="0"/>
              <a:t>– 188 600 </a:t>
            </a:r>
            <a:r>
              <a:rPr lang="ru-RU" sz="2400" dirty="0"/>
              <a:t>человек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В </a:t>
            </a:r>
            <a:r>
              <a:rPr lang="ru-RU" sz="2400" dirty="0" smtClean="0"/>
              <a:t>2011 </a:t>
            </a:r>
            <a:r>
              <a:rPr lang="ru-RU" sz="2400" dirty="0"/>
              <a:t>г. родилось </a:t>
            </a:r>
            <a:r>
              <a:rPr lang="ru-RU" sz="2400" dirty="0" smtClean="0"/>
              <a:t>2752 </a:t>
            </a:r>
            <a:r>
              <a:rPr lang="ru-RU" sz="2400" dirty="0"/>
              <a:t>детей: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/>
              <a:t>         </a:t>
            </a:r>
            <a:r>
              <a:rPr lang="ru-RU" sz="2400" dirty="0" smtClean="0"/>
              <a:t>1411-мальчиков</a:t>
            </a:r>
            <a:endParaRPr lang="ru-RU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/>
              <a:t>         </a:t>
            </a:r>
            <a:r>
              <a:rPr lang="ru-RU" sz="2400" dirty="0" smtClean="0"/>
              <a:t>1341-девочек </a:t>
            </a:r>
            <a:endParaRPr lang="ru-RU" sz="2400" dirty="0"/>
          </a:p>
          <a:p>
            <a:pPr>
              <a:lnSpc>
                <a:spcPct val="90000"/>
              </a:lnSpc>
            </a:pPr>
            <a:r>
              <a:rPr lang="ru-RU" sz="2400" dirty="0"/>
              <a:t>В экономике города занято около </a:t>
            </a:r>
            <a:r>
              <a:rPr lang="ru-RU" sz="2400" dirty="0" smtClean="0"/>
              <a:t>90 </a:t>
            </a:r>
            <a:r>
              <a:rPr lang="ru-RU" sz="2400" dirty="0"/>
              <a:t>тыс. человек.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Средняя продолжительность жизни в </a:t>
            </a:r>
            <a:r>
              <a:rPr lang="ru-RU" sz="2400" dirty="0" smtClean="0"/>
              <a:t>2011 </a:t>
            </a:r>
            <a:r>
              <a:rPr lang="ru-RU" sz="2400" dirty="0"/>
              <a:t>г. </a:t>
            </a:r>
            <a:r>
              <a:rPr lang="ru-RU" sz="2400" dirty="0" smtClean="0"/>
              <a:t>68 </a:t>
            </a:r>
            <a:r>
              <a:rPr lang="ru-RU" sz="2400" dirty="0"/>
              <a:t>лет: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/>
              <a:t>		у женщин — </a:t>
            </a:r>
            <a:r>
              <a:rPr lang="ru-RU" sz="2400" dirty="0" smtClean="0"/>
              <a:t>74</a:t>
            </a:r>
            <a:endParaRPr lang="ru-RU" sz="2400" dirty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dirty="0"/>
              <a:t>		у мужчин — </a:t>
            </a:r>
            <a:r>
              <a:rPr lang="ru-RU" sz="2400" dirty="0" smtClean="0"/>
              <a:t>63</a:t>
            </a:r>
            <a:endParaRPr lang="ru-RU" sz="2400" dirty="0"/>
          </a:p>
          <a:p>
            <a:pPr>
              <a:lnSpc>
                <a:spcPct val="90000"/>
              </a:lnSpc>
            </a:pPr>
            <a:r>
              <a:rPr lang="ru-RU" sz="2400" dirty="0"/>
              <a:t>Показатель смертности по сравнению с </a:t>
            </a:r>
            <a:r>
              <a:rPr lang="ru-RU" sz="2400" dirty="0" smtClean="0"/>
              <a:t>2006 </a:t>
            </a:r>
            <a:r>
              <a:rPr lang="ru-RU" sz="2400" dirty="0"/>
              <a:t>годом снизился на </a:t>
            </a:r>
            <a:r>
              <a:rPr lang="ru-RU" sz="2400" dirty="0" smtClean="0"/>
              <a:t>17 </a:t>
            </a:r>
            <a:r>
              <a:rPr lang="ru-RU" sz="2400" dirty="0"/>
              <a:t>%</a:t>
            </a:r>
          </a:p>
          <a:p>
            <a:pPr>
              <a:lnSpc>
                <a:spcPct val="90000"/>
              </a:lnSpc>
            </a:pPr>
            <a:r>
              <a:rPr lang="ru-RU" sz="2400" dirty="0"/>
              <a:t>Религии: православие, ислам.</a:t>
            </a:r>
          </a:p>
          <a:p>
            <a:pPr>
              <a:lnSpc>
                <a:spcPct val="90000"/>
              </a:lnSpc>
            </a:pPr>
            <a:endParaRPr lang="ru-RU" sz="2400" dirty="0"/>
          </a:p>
        </p:txBody>
      </p:sp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ПРОМЫШЛЕННОСТЬ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36588" y="1268413"/>
            <a:ext cx="8507412" cy="17287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dirty="0"/>
              <a:t>Это динамично развивающийся город Подмосковья, входящий в пятерку наиболее крупных экономически развитых регионов МО;</a:t>
            </a:r>
          </a:p>
          <a:p>
            <a:pPr>
              <a:lnSpc>
                <a:spcPct val="80000"/>
              </a:lnSpc>
            </a:pPr>
            <a:r>
              <a:rPr lang="ru-RU" sz="2400" dirty="0"/>
              <a:t>Это город высокотехнологичной науки, центр атомных исследований и атомного машиностроения.</a:t>
            </a:r>
          </a:p>
          <a:p>
            <a:pPr>
              <a:lnSpc>
                <a:spcPct val="80000"/>
              </a:lnSpc>
            </a:pPr>
            <a:endParaRPr lang="ru-RU" sz="2400" dirty="0"/>
          </a:p>
          <a:p>
            <a:pPr>
              <a:lnSpc>
                <a:spcPct val="80000"/>
              </a:lnSpc>
            </a:pPr>
            <a:endParaRPr lang="ru-RU" sz="2400" dirty="0"/>
          </a:p>
        </p:txBody>
      </p:sp>
      <p:graphicFrame>
        <p:nvGraphicFramePr>
          <p:cNvPr id="90120" name="Object 8"/>
          <p:cNvGraphicFramePr>
            <a:graphicFrameLocks noGrp="1" noChangeAspect="1"/>
          </p:cNvGraphicFramePr>
          <p:nvPr>
            <p:ph idx="4294967295"/>
          </p:nvPr>
        </p:nvGraphicFramePr>
        <p:xfrm>
          <a:off x="0" y="1600200"/>
          <a:ext cx="4213225" cy="470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27" name="Диаграмма" r:id="rId4" imgW="4219457" imgH="4714943" progId="MSGraph.Chart.8">
                  <p:embed followColorScheme="full"/>
                </p:oleObj>
              </mc:Choice>
              <mc:Fallback>
                <p:oleObj name="Диаграмма" r:id="rId4" imgW="4219457" imgH="4714943" progId="MSGraph.Chart.8">
                  <p:embed followColorScheme="full"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1600200"/>
                        <a:ext cx="4213225" cy="4708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0123" name="Text Box 11"/>
          <p:cNvSpPr txBox="1">
            <a:spLocks noChangeArrowheads="1"/>
          </p:cNvSpPr>
          <p:nvPr/>
        </p:nvSpPr>
        <p:spPr bwMode="auto">
          <a:xfrm>
            <a:off x="395536" y="3717032"/>
            <a:ext cx="8929439" cy="2419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lvl="1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0000"/>
              <a:buFont typeface="Wingdings" pitchFamily="2" charset="2"/>
              <a:buNone/>
            </a:pPr>
            <a:r>
              <a:rPr lang="ru-RU" sz="24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Здесь находятся научно-производственные предприятия по разработке реакторных установок, производству оборудования для АЭС, оснастки для электронной промышленности, по научно-техническому проектированию оборудования и установок для газовой, нефтяной отраслей, имеющие всероссийское значение.</a:t>
            </a:r>
          </a:p>
          <a:p>
            <a:pPr>
              <a:spcBef>
                <a:spcPct val="50000"/>
              </a:spcBef>
            </a:pPr>
            <a:endParaRPr lang="ru-RU" sz="2400" dirty="0"/>
          </a:p>
        </p:txBody>
      </p:sp>
    </p:spTree>
    <p:custDataLst>
      <p:tags r:id="rId2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620713"/>
            <a:ext cx="8229600" cy="2185987"/>
          </a:xfrm>
        </p:spPr>
        <p:txBody>
          <a:bodyPr>
            <a:normAutofit lnSpcReduction="10000"/>
          </a:bodyPr>
          <a:lstStyle/>
          <a:p>
            <a:r>
              <a:rPr lang="ru-RU" sz="2800" dirty="0"/>
              <a:t>ОАО "Машиностроительный завод «</a:t>
            </a:r>
            <a:r>
              <a:rPr lang="ru-RU" sz="2800" dirty="0" smtClean="0"/>
              <a:t>ЗИО-Подольск</a:t>
            </a:r>
            <a:r>
              <a:rPr lang="ru-RU" sz="2800" dirty="0"/>
              <a:t>» - производство оборудования для атомной, тепловой энергетики, для предприятий нефтехимической и газовой промышленности.</a:t>
            </a:r>
          </a:p>
        </p:txBody>
      </p:sp>
      <p:pic>
        <p:nvPicPr>
          <p:cNvPr id="105478" name="Picture 6" descr="зио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042988" y="2565400"/>
            <a:ext cx="6985000" cy="3856038"/>
          </a:xfrm>
        </p:spPr>
      </p:pic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11188" y="981075"/>
            <a:ext cx="8229600" cy="2185988"/>
          </a:xfrm>
        </p:spPr>
        <p:txBody>
          <a:bodyPr/>
          <a:lstStyle/>
          <a:p>
            <a:r>
              <a:rPr lang="ru-RU" sz="2800"/>
              <a:t>ТД «Зигзаг», в прошлом — «Зингер» — предприятие, которому город обязан своим экономическим ростом в начале XX века. Производство швейных машин.</a:t>
            </a:r>
          </a:p>
        </p:txBody>
      </p:sp>
      <p:pic>
        <p:nvPicPr>
          <p:cNvPr id="109575" name="Picture 7" descr="зигзаг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79388" y="3357563"/>
            <a:ext cx="8820150" cy="2376487"/>
          </a:xfrm>
        </p:spPr>
      </p:pic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750" y="981075"/>
            <a:ext cx="8229600" cy="2185988"/>
          </a:xfrm>
        </p:spPr>
        <p:txBody>
          <a:bodyPr/>
          <a:lstStyle/>
          <a:p>
            <a:r>
              <a:rPr lang="ru-RU" sz="2800"/>
              <a:t>В городе также действуют предприятия по производству аккумуляторов - ЗАО «Подольский аккумуляторный завод».</a:t>
            </a:r>
          </a:p>
        </p:txBody>
      </p:sp>
      <p:pic>
        <p:nvPicPr>
          <p:cNvPr id="111622" name="Picture 6" descr="banner_paz_3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3500438"/>
            <a:ext cx="8424863" cy="2682875"/>
          </a:xfrm>
        </p:spPr>
      </p:pic>
    </p:spTree>
    <p:custDataLst>
      <p:tags r:id="rId1"/>
    </p:custData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0.8|0.9|0.8|0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3|1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|1|1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3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1.7|1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|1.4|1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|1.2|0.9|2.9|1.2|1.3|1.2|1.1|1.1|24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0.8|31.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1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812</TotalTime>
  <Words>367</Words>
  <Application>Microsoft Office PowerPoint</Application>
  <PresentationFormat>Экран (4:3)</PresentationFormat>
  <Paragraphs>41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Апекс</vt:lpstr>
      <vt:lpstr>Диаграмма</vt:lpstr>
      <vt:lpstr>Подольск</vt:lpstr>
      <vt:lpstr>РАСПОЛОЖЕНИЕ</vt:lpstr>
      <vt:lpstr>ИСТОРИЯ</vt:lpstr>
      <vt:lpstr>В сентябре 1812 года город недолгое время был занят французскими войсками, которые нанесли ему ощутимый ущерб. В память об этих событиях в городе был возведён Троицкий собор. </vt:lpstr>
      <vt:lpstr>НАСЕЛЕНИЕ</vt:lpstr>
      <vt:lpstr>ПРОМЫШЛЕННОСТЬ</vt:lpstr>
      <vt:lpstr>Презентация PowerPoint</vt:lpstr>
      <vt:lpstr>Презентация PowerPoint</vt:lpstr>
      <vt:lpstr>Презентация PowerPoint</vt:lpstr>
      <vt:lpstr>ТРАНСПОРТ</vt:lpstr>
      <vt:lpstr>Презентация PowerPoint</vt:lpstr>
      <vt:lpstr>Презентация PowerPoint</vt:lpstr>
      <vt:lpstr>КУЛЬТУРА</vt:lpstr>
      <vt:lpstr>Презентация PowerPoint</vt:lpstr>
      <vt:lpstr>Презентация PowerPoint</vt:lpstr>
    </vt:vector>
  </TitlesOfParts>
  <Company>NhT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ПОДОЛЬСК</dc:title>
  <dc:creator>Дети</dc:creator>
  <cp:lastModifiedBy>Агафонова</cp:lastModifiedBy>
  <cp:revision>16</cp:revision>
  <dcterms:created xsi:type="dcterms:W3CDTF">2009-11-29T16:06:03Z</dcterms:created>
  <dcterms:modified xsi:type="dcterms:W3CDTF">2018-03-27T09:23:59Z</dcterms:modified>
</cp:coreProperties>
</file>