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3" r:id="rId2"/>
    <p:sldId id="256" r:id="rId3"/>
    <p:sldId id="257" r:id="rId4"/>
    <p:sldId id="258" r:id="rId5"/>
    <p:sldId id="259" r:id="rId6"/>
    <p:sldId id="260" r:id="rId7"/>
    <p:sldId id="262" r:id="rId8"/>
    <p:sldId id="263" r:id="rId9"/>
    <p:sldId id="264" r:id="rId10"/>
    <p:sldId id="265" r:id="rId11"/>
    <p:sldId id="266" r:id="rId12"/>
    <p:sldId id="267" r:id="rId13"/>
    <p:sldId id="261" r:id="rId14"/>
    <p:sldId id="268" r:id="rId15"/>
    <p:sldId id="269" r:id="rId16"/>
    <p:sldId id="270" r:id="rId17"/>
    <p:sldId id="271" r:id="rId18"/>
    <p:sldId id="272" r:id="rId19"/>
    <p:sldId id="273"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324B7ADD-4105-4075-9594-E84658D4AE61}" type="datetimeFigureOut">
              <a:rPr lang="ru-RU" smtClean="0"/>
              <a:t>27.03.2018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26ED5EF-D4C2-4849-91DF-F23B8F775312}"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4B7ADD-4105-4075-9594-E84658D4AE6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4B7ADD-4105-4075-9594-E84658D4AE6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4B7ADD-4105-4075-9594-E84658D4AE6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24B7ADD-4105-4075-9594-E84658D4AE6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26ED5EF-D4C2-4849-91DF-F23B8F77531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24B7ADD-4105-4075-9594-E84658D4AE6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324B7ADD-4105-4075-9594-E84658D4AE61}" type="datetimeFigureOut">
              <a:rPr lang="ru-RU" smtClean="0"/>
              <a:t>27.03.2018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24B7ADD-4105-4075-9594-E84658D4AE61}" type="datetimeFigureOut">
              <a:rPr lang="ru-RU" smtClean="0"/>
              <a:t>27.03.2018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24B7ADD-4105-4075-9594-E84658D4AE61}" type="datetimeFigureOut">
              <a:rPr lang="ru-RU" smtClean="0"/>
              <a:t>27.03.2018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24B7ADD-4105-4075-9594-E84658D4AE6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24B7ADD-4105-4075-9594-E84658D4AE6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6ED5EF-D4C2-4849-91DF-F23B8F77531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24B7ADD-4105-4075-9594-E84658D4AE61}" type="datetimeFigureOut">
              <a:rPr lang="ru-RU" smtClean="0"/>
              <a:t>27.03.2018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26ED5EF-D4C2-4849-91DF-F23B8F775312}"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484784"/>
            <a:ext cx="8229600" cy="3561259"/>
          </a:xfrm>
        </p:spPr>
        <p:txBody>
          <a:bodyPr/>
          <a:lstStyle/>
          <a:p>
            <a:pPr>
              <a:buNone/>
            </a:pPr>
            <a:r>
              <a:rPr lang="ru-RU" dirty="0" smtClean="0"/>
              <a:t>   </a:t>
            </a:r>
            <a:r>
              <a:rPr lang="ru-RU" i="1" dirty="0" smtClean="0"/>
              <a:t>ОРГАНИЗАЦИЯ РАБОТЫ С РОДИТЕЛЯМИ ДЕТЕЙ С РАССТРОЙСТВАМИ АУТИСТИЧЕСКОГО СПЕКТРА</a:t>
            </a:r>
          </a:p>
          <a:p>
            <a:pPr algn="r">
              <a:buNone/>
            </a:pPr>
            <a:r>
              <a:rPr lang="ru-RU" dirty="0" smtClean="0"/>
              <a:t> </a:t>
            </a:r>
            <a:r>
              <a:rPr lang="ru-RU" sz="1800" dirty="0" smtClean="0"/>
              <a:t>Методические рекомендации</a:t>
            </a:r>
            <a:endParaRPr lang="ru-RU" sz="1800" dirty="0"/>
          </a:p>
        </p:txBody>
      </p:sp>
      <p:sp>
        <p:nvSpPr>
          <p:cNvPr id="7" name="Содержимое 2"/>
          <p:cNvSpPr txBox="1">
            <a:spLocks/>
          </p:cNvSpPr>
          <p:nvPr/>
        </p:nvSpPr>
        <p:spPr>
          <a:xfrm>
            <a:off x="4427984" y="4797152"/>
            <a:ext cx="4716016" cy="1296144"/>
          </a:xfrm>
          <a:prstGeom prst="rect">
            <a:avLst/>
          </a:prstGeom>
        </p:spPr>
        <p:txBody>
          <a:bodyPr vert="horz">
            <a:normAutofit fontScale="775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ru-RU" sz="1800" b="0" i="0" u="none" strike="noStrike" kern="1200" cap="none" spc="0" normalizeH="0" baseline="0" noProof="0" dirty="0" smtClean="0">
                <a:ln>
                  <a:noFill/>
                </a:ln>
                <a:solidFill>
                  <a:schemeClr val="tx1"/>
                </a:solidFill>
                <a:effectLst/>
                <a:uLnTx/>
                <a:uFillTx/>
                <a:latin typeface="+mn-lt"/>
                <a:ea typeface="+mn-ea"/>
                <a:cs typeface="+mn-cs"/>
              </a:rPr>
              <a:t>       Составлено Черновой И.С. </a:t>
            </a:r>
            <a:r>
              <a:rPr lang="ru-RU" dirty="0" err="1"/>
              <a:t>н</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а основе «</a:t>
            </a:r>
            <a:r>
              <a:rPr kumimoji="0" lang="ru-RU" sz="1800" b="0" i="0" u="none" strike="noStrike" kern="1200" cap="none" spc="0" normalizeH="0" baseline="0" noProof="0" dirty="0" err="1" smtClean="0">
                <a:ln>
                  <a:noFill/>
                </a:ln>
                <a:solidFill>
                  <a:schemeClr val="tx1"/>
                </a:solidFill>
                <a:effectLst/>
                <a:uLnTx/>
                <a:uFillTx/>
                <a:latin typeface="+mn-lt"/>
                <a:ea typeface="+mn-ea"/>
                <a:cs typeface="+mn-cs"/>
              </a:rPr>
              <a:t>Манелис</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 Н.Г., Волгина Н.Н., Никитина Ю.В., </a:t>
            </a:r>
            <a:r>
              <a:rPr kumimoji="0" lang="ru-RU" sz="1800" b="0" i="0" u="none" strike="noStrike" kern="1200" cap="none" spc="0" normalizeH="0" baseline="0" noProof="0" dirty="0" err="1" smtClean="0">
                <a:ln>
                  <a:noFill/>
                </a:ln>
                <a:solidFill>
                  <a:schemeClr val="tx1"/>
                </a:solidFill>
                <a:effectLst/>
                <a:uLnTx/>
                <a:uFillTx/>
                <a:latin typeface="+mn-lt"/>
                <a:ea typeface="+mn-ea"/>
                <a:cs typeface="+mn-cs"/>
              </a:rPr>
              <a:t>Панцырь</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 С.Н., </a:t>
            </a:r>
            <a:r>
              <a:rPr kumimoji="0" lang="ru-RU" sz="1800" b="0" i="0" u="none" strike="noStrike" kern="1200" cap="none" spc="0" normalizeH="0" baseline="0" noProof="0" dirty="0" err="1" smtClean="0">
                <a:ln>
                  <a:noFill/>
                </a:ln>
                <a:solidFill>
                  <a:schemeClr val="tx1"/>
                </a:solidFill>
                <a:effectLst/>
                <a:uLnTx/>
                <a:uFillTx/>
                <a:latin typeface="+mn-lt"/>
                <a:ea typeface="+mn-ea"/>
                <a:cs typeface="+mn-cs"/>
              </a:rPr>
              <a:t>Феррои</a:t>
            </a:r>
            <a:r>
              <a:rPr kumimoji="0" lang="ru-RU" sz="1800" b="0" i="0" u="none" strike="noStrike" kern="1200" cap="none" spc="0" normalizeH="0" baseline="0" noProof="0" dirty="0" smtClean="0">
                <a:ln>
                  <a:noFill/>
                </a:ln>
                <a:solidFill>
                  <a:schemeClr val="tx1"/>
                </a:solidFill>
                <a:effectLst/>
                <a:uLnTx/>
                <a:uFillTx/>
                <a:latin typeface="+mn-lt"/>
                <a:ea typeface="+mn-ea"/>
                <a:cs typeface="+mn-cs"/>
              </a:rPr>
              <a:t> Л.М. Организация работы с родителями детей с расстройствами аутистического спектра.» Методическое пособие / Под общ. ред. А.В. Хаустова. М.: ФРЦ ФГБОУ ВО МГППУ, 2017. 94 с.</a:t>
            </a:r>
            <a:endParaRPr kumimoji="0" lang="ru-RU"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976704"/>
          </a:xfrm>
        </p:spPr>
        <p:txBody>
          <a:bodyPr>
            <a:normAutofit/>
          </a:bodyPr>
          <a:lstStyle/>
          <a:p>
            <a:pPr>
              <a:buNone/>
            </a:pPr>
            <a:r>
              <a:rPr lang="ru-RU" dirty="0" smtClean="0"/>
              <a:t>    </a:t>
            </a:r>
            <a:r>
              <a:rPr lang="ru-RU" dirty="0" smtClean="0">
                <a:solidFill>
                  <a:srgbClr val="FFFF00"/>
                </a:solidFill>
              </a:rPr>
              <a:t>Для понимания особенностей структуры семей, имеющих ребенка с РАС, важно уделить серьезное внимание явлению </a:t>
            </a:r>
            <a:r>
              <a:rPr lang="ru-RU" b="1" dirty="0" smtClean="0">
                <a:solidFill>
                  <a:srgbClr val="FFFF00"/>
                </a:solidFill>
              </a:rPr>
              <a:t>созависимости</a:t>
            </a:r>
            <a:r>
              <a:rPr lang="ru-RU" dirty="0" smtClean="0">
                <a:solidFill>
                  <a:srgbClr val="FFFF00"/>
                </a:solidFill>
              </a:rPr>
              <a:t>.  </a:t>
            </a:r>
          </a:p>
          <a:p>
            <a:pPr>
              <a:buNone/>
            </a:pPr>
            <a:endParaRPr lang="ru-RU" b="1" dirty="0" smtClean="0">
              <a:solidFill>
                <a:srgbClr val="FFFF00"/>
              </a:solidFill>
            </a:endParaRPr>
          </a:p>
          <a:p>
            <a:pPr>
              <a:buNone/>
            </a:pPr>
            <a:endParaRPr lang="ru-RU" b="1" dirty="0" smtClean="0">
              <a:solidFill>
                <a:srgbClr val="FFFF00"/>
              </a:solidFill>
            </a:endParaRPr>
          </a:p>
          <a:p>
            <a:pPr>
              <a:buNone/>
            </a:pPr>
            <a:r>
              <a:rPr lang="ru-RU" b="1" dirty="0" smtClean="0">
                <a:solidFill>
                  <a:srgbClr val="FFFF00"/>
                </a:solidFill>
              </a:rPr>
              <a:t> </a:t>
            </a:r>
            <a:r>
              <a:rPr lang="ru-RU" b="1" dirty="0" smtClean="0">
                <a:solidFill>
                  <a:srgbClr val="FFFF00"/>
                </a:solidFill>
              </a:rPr>
              <a:t>    </a:t>
            </a:r>
            <a:r>
              <a:rPr lang="ru-RU" b="1" dirty="0" err="1" smtClean="0"/>
              <a:t>Созависимость</a:t>
            </a:r>
            <a:r>
              <a:rPr lang="ru-RU" dirty="0" smtClean="0"/>
              <a:t> – </a:t>
            </a:r>
            <a:r>
              <a:rPr lang="ru-RU" i="1" dirty="0" smtClean="0"/>
              <a:t>это форма симбиотических отношений, патологическое состояние, характеризующееся глубокой поглощённостью и сильной    эмоциональной, социальной или даже физической    зависимостью от другого человека.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048712"/>
          </a:xfrm>
        </p:spPr>
        <p:txBody>
          <a:bodyPr>
            <a:normAutofit fontScale="92500"/>
          </a:bodyPr>
          <a:lstStyle/>
          <a:p>
            <a:pPr>
              <a:buNone/>
            </a:pPr>
            <a:r>
              <a:rPr lang="ru-RU" b="1" dirty="0" smtClean="0">
                <a:solidFill>
                  <a:srgbClr val="FFFF00"/>
                </a:solidFill>
              </a:rPr>
              <a:t>     Первым вариантом стратегии, использующимся при созависимости, является контроль. </a:t>
            </a:r>
          </a:p>
          <a:p>
            <a:pPr>
              <a:buNone/>
            </a:pPr>
            <a:r>
              <a:rPr lang="ru-RU" i="1" dirty="0" smtClean="0"/>
              <a:t>     Члены семьи берут на себя функции контроля над поведением ребенка. Этот контроль в некоторых</a:t>
            </a:r>
          </a:p>
          <a:p>
            <a:pPr>
              <a:buNone/>
            </a:pPr>
            <a:r>
              <a:rPr lang="ru-RU" i="1" dirty="0" smtClean="0"/>
              <a:t>      случаях может быть достаточно жестким. Роль контролера часто очень устраивает члена семьи, придавая особый смысл его жизни. Контроль, осуществляемый над ребенком, приводит к тому, что различные виды его деятельности, не имеющие к отклонению в развитии никакого от- ношения, а связанные с его обычными мотивациями, начинают контролироваться и осуждаться в случае несовпадения поведения со схемой, существующей в сознании контролера. </a:t>
            </a:r>
            <a:endParaRPr lang="ru-RU"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6120720"/>
          </a:xfrm>
        </p:spPr>
        <p:txBody>
          <a:bodyPr>
            <a:normAutofit/>
          </a:bodyPr>
          <a:lstStyle/>
          <a:p>
            <a:pPr>
              <a:buNone/>
            </a:pPr>
            <a:r>
              <a:rPr lang="ru-RU" b="1" dirty="0" smtClean="0"/>
              <a:t>    </a:t>
            </a:r>
            <a:r>
              <a:rPr lang="ru-RU" b="1" dirty="0" smtClean="0">
                <a:solidFill>
                  <a:srgbClr val="FFFF00"/>
                </a:solidFill>
              </a:rPr>
              <a:t>Вторым вариантом стратегии, возникающей при созависимости, является протекция </a:t>
            </a:r>
            <a:r>
              <a:rPr lang="ru-RU" i="1" dirty="0" smtClean="0"/>
              <a:t>– защита, тесно связанная с контролем. Защита часто проявляется в том, что ребенка защищают от возможных по- следствий его активного поведения. Иногда это проявляется таким образом, что ребенок (из-за господствующей идеи непринятия обществом ребенка с особенностями) изолируется от окружающих, чтобы он не имел возможности активно общаться без контроля со стороны взрослого. Защита может проявляться и в ограждении ребенка от выполнения социально-бытовых, академических и других функций.</a:t>
            </a:r>
            <a:endParaRPr lang="ru-RU"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048712"/>
          </a:xfrm>
        </p:spPr>
        <p:txBody>
          <a:bodyPr>
            <a:normAutofit/>
          </a:bodyPr>
          <a:lstStyle/>
          <a:p>
            <a:pPr>
              <a:buNone/>
            </a:pPr>
            <a:r>
              <a:rPr lang="ru-RU" dirty="0" smtClean="0"/>
              <a:t>    </a:t>
            </a:r>
            <a:r>
              <a:rPr lang="ru-RU" dirty="0" smtClean="0">
                <a:solidFill>
                  <a:srgbClr val="FFFF00"/>
                </a:solidFill>
              </a:rPr>
              <a:t>В соответствии с DSM-V диагноз «расстройство аутистического спектра» будет поставлен в случае, если ребенок имеет:</a:t>
            </a:r>
          </a:p>
          <a:p>
            <a:pPr>
              <a:buNone/>
            </a:pPr>
            <a:r>
              <a:rPr lang="ru-RU" dirty="0" smtClean="0"/>
              <a:t> </a:t>
            </a:r>
            <a:r>
              <a:rPr lang="ru-RU" dirty="0" smtClean="0"/>
              <a:t>   </a:t>
            </a:r>
            <a:r>
              <a:rPr lang="ru-RU" i="1" dirty="0" smtClean="0"/>
              <a:t>1. Устойчивые дефициты в социальной коммуникации и социальном взаимодействии в различном контексте, проявляющиеся в настоящий момент или имеющиеся в анамнезе. 2. Ограниченность, повторяемость в структуре поведения, в интересах или деятельности.</a:t>
            </a:r>
            <a:endParaRPr lang="ru-RU"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976704"/>
          </a:xfrm>
        </p:spPr>
        <p:txBody>
          <a:bodyPr>
            <a:normAutofit/>
          </a:bodyPr>
          <a:lstStyle/>
          <a:p>
            <a:pPr>
              <a:buNone/>
            </a:pPr>
            <a:r>
              <a:rPr lang="ru-RU" i="1" dirty="0" smtClean="0"/>
              <a:t>     </a:t>
            </a:r>
            <a:r>
              <a:rPr lang="ru-RU" i="1" dirty="0" smtClean="0">
                <a:solidFill>
                  <a:srgbClr val="FFFF00"/>
                </a:solidFill>
              </a:rPr>
              <a:t>Родители часто указывают на нарушения эмоциональной сферы ребенка: </a:t>
            </a:r>
          </a:p>
          <a:p>
            <a:pPr>
              <a:buNone/>
            </a:pPr>
            <a:r>
              <a:rPr lang="ru-RU" i="1" dirty="0" smtClean="0"/>
              <a:t> </a:t>
            </a:r>
            <a:r>
              <a:rPr lang="ru-RU" i="1" dirty="0" smtClean="0"/>
              <a:t>   - трудности аффективной регуляции в виде аффективных бурь, </a:t>
            </a:r>
            <a:r>
              <a:rPr lang="ru-RU" i="1" dirty="0" err="1" smtClean="0"/>
              <a:t>аутоагрессии</a:t>
            </a:r>
            <a:r>
              <a:rPr lang="ru-RU" i="1" dirty="0" smtClean="0"/>
              <a:t>, страхов отмечают 63 % родителей.</a:t>
            </a:r>
          </a:p>
          <a:p>
            <a:pPr>
              <a:buNone/>
            </a:pPr>
            <a:r>
              <a:rPr lang="ru-RU" i="1" dirty="0" smtClean="0"/>
              <a:t> </a:t>
            </a:r>
            <a:r>
              <a:rPr lang="ru-RU" i="1" dirty="0" smtClean="0"/>
              <a:t>   - </a:t>
            </a:r>
            <a:r>
              <a:rPr lang="ru-RU" i="1" dirty="0" smtClean="0"/>
              <a:t>с</a:t>
            </a:r>
            <a:r>
              <a:rPr lang="ru-RU" i="1" dirty="0" smtClean="0"/>
              <a:t>клонность родителей рассматривать эти поведенческие нарушения как признаки болезни приводит к отказу увидеть в них коммуникативную функцию, формализует ситуации общения, приводит к исчезновению во взаимодействии спонтанности и игры. </a:t>
            </a:r>
            <a:endParaRPr lang="ru-RU"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976704"/>
          </a:xfrm>
        </p:spPr>
        <p:txBody>
          <a:bodyPr>
            <a:normAutofit fontScale="92500" lnSpcReduction="20000"/>
          </a:bodyPr>
          <a:lstStyle/>
          <a:p>
            <a:r>
              <a:rPr lang="ru-RU" b="1" i="1" dirty="0" smtClean="0"/>
              <a:t>Познавательные функции </a:t>
            </a:r>
            <a:r>
              <a:rPr lang="ru-RU" i="1" dirty="0" smtClean="0"/>
              <a:t>(восприятие, внимание, память, мышление) оцениваются родителями как самые сохранные, а наблюдаемые у ребенка трудности воспринимаются обычно как возрастные («перерастет») или особенности характера («ему это просто не интересно»). Родители склонны оценивать интеллект ребенка скорее как сохранный, но который ребенок может адекватно продемонстрировать лишь спонтанно или через создание специальных условий. В этой сфере родители видят наибольший ресурс для коррекционной работы: возможность через сохранные интеллектуальные способности обучать ребенка социальным правилам и нормам, а опираясь на память, создавать адаптивные стереотипы поведения. Такие методы коррекционной помощи активно используются специалистами и особенно эффективны при </a:t>
            </a:r>
            <a:r>
              <a:rPr lang="ru-RU" i="1" dirty="0" err="1" smtClean="0"/>
              <a:t>высокофункциональном</a:t>
            </a:r>
            <a:r>
              <a:rPr lang="ru-RU" i="1" dirty="0" smtClean="0"/>
              <a:t> аутизме</a:t>
            </a:r>
            <a:r>
              <a:rPr lang="ru-RU"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Взаимодействие родителей и специалистов</a:t>
            </a: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Со стороны некоторых специалистов в отношении детей с особенностями и их семей существуют предубеждения. Они могут не испытывать от общения с детьми с особенностями никаких положительных эмоций и склонны стигматизировать людей с нарушениями.  </a:t>
            </a:r>
            <a:r>
              <a:rPr lang="ru-RU" dirty="0" smtClean="0">
                <a:solidFill>
                  <a:srgbClr val="FFFF00"/>
                </a:solidFill>
              </a:rPr>
              <a:t>Стигматизация – это отношение к людям с нарушениями, которое имеет следующие характеристики: </a:t>
            </a:r>
          </a:p>
          <a:p>
            <a:r>
              <a:rPr lang="ru-RU" dirty="0" smtClean="0"/>
              <a:t>В обществе им отводится особое место (их поощряют к общению, прежде всего, со «своими»).</a:t>
            </a:r>
          </a:p>
          <a:p>
            <a:r>
              <a:rPr lang="ru-RU" dirty="0" smtClean="0"/>
              <a:t> Большинство воспринимает их как «худших» по сравнению с собой. </a:t>
            </a:r>
          </a:p>
          <a:p>
            <a:r>
              <a:rPr lang="ru-RU" dirty="0" smtClean="0"/>
              <a:t>Их сегрегация рационализируется как проводящаяся «для их же блага». </a:t>
            </a:r>
          </a:p>
          <a:p>
            <a:r>
              <a:rPr lang="ru-RU" dirty="0" smtClean="0"/>
              <a:t> Их оценивают на основе принадлежности к определенной категории, а не на основе индивидуальных характеристик.</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Этика поведения специалистов </a:t>
            </a:r>
            <a:endParaRPr lang="ru-RU" dirty="0"/>
          </a:p>
        </p:txBody>
      </p:sp>
      <p:sp>
        <p:nvSpPr>
          <p:cNvPr id="3" name="Содержимое 2"/>
          <p:cNvSpPr>
            <a:spLocks noGrp="1"/>
          </p:cNvSpPr>
          <p:nvPr>
            <p:ph idx="1"/>
          </p:nvPr>
        </p:nvSpPr>
        <p:spPr/>
        <p:txBody>
          <a:bodyPr>
            <a:normAutofit/>
          </a:bodyPr>
          <a:lstStyle/>
          <a:p>
            <a:pPr algn="ctr">
              <a:buNone/>
            </a:pPr>
            <a:r>
              <a:rPr lang="ru-RU" sz="6000" i="1" dirty="0" smtClean="0">
                <a:solidFill>
                  <a:srgbClr val="FF0000"/>
                </a:solidFill>
              </a:rPr>
              <a:t>Продуктивное общение невозможно без соблюдения этических норм</a:t>
            </a:r>
            <a:endParaRPr lang="ru-RU" sz="6000" i="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62500" lnSpcReduction="20000"/>
          </a:bodyPr>
          <a:lstStyle/>
          <a:p>
            <a:r>
              <a:rPr lang="ru-RU" dirty="0" smtClean="0"/>
              <a:t>То что их ранит родителей, слова относительно будущего их сына или дочери, безапелляционно высказываемые людьми, к которым они обратились за помощью: «С этим ребенком все понятно: как бы вы ни старались, он уже не будет полноценным, рожайте второго». «Ваш мальчик никогда не выйдет в норму». «Он никогда не будет…», – и следует перечень. Или: «не будет нормальный, не в порядке с головой, очень странный». «Он не умеет… – дальше перечень, – хотя уже давно должен…». «Ваше будущее – интернат. Мой сын уже в три года читал, а ваш…». «“Аутизм не лечится!”, – слышала, увы, от многих. Безапелляционным тоном и с таким выражением, чтоб я поняла: мечтать о том, что- бы вернуть ребенку психическое здоровье, – чуть ли не преступление». Очень часто, судя по полученным ответам, специалисты считают своим долгом сообщить родителям, что те слишком поздно обратились за помощью: «…Ну что-то в таком роде: “Почему вы раньше не пришли? У вас такие серьезные проблемы, а вы до сих пор не лечились или ничего не делали!” – Любой матери скажи так, даже если ребенок нормативный, думаю, она расстроится или разозлится». </a:t>
            </a:r>
          </a:p>
          <a:p>
            <a:r>
              <a:rPr lang="ru-RU" dirty="0" smtClean="0"/>
              <a:t>1. «“Где вы были?”. – Ненавижу этот вопрос. Хочется по голове треснуть. Я везде был, все, что мог, сделал. Мы не сидели, сложа руки. То, что вы видите навскидку, не свидетельствует о том, что мы бездействовали». </a:t>
            </a:r>
          </a:p>
          <a:p>
            <a:r>
              <a:rPr lang="ru-RU" dirty="0" smtClean="0"/>
              <a:t>2. «“Запущенный ребенок”. До того как родился сын, я даже слова аутизм не знал. У меня первая жизнь с ребёнком аутистом. Не надо навешивать ярлыки. Потому что, если бы вы видели его полгода назад! Тогда все гораздо было хуже. А теперь у нас прогресс».</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70000" lnSpcReduction="20000"/>
          </a:bodyPr>
          <a:lstStyle/>
          <a:p>
            <a:r>
              <a:rPr lang="ru-RU" dirty="0" smtClean="0"/>
              <a:t>«Во время консультации 10, а то и 15 раз специалист-психолог, не уставая, озвучивал диагноз моего ребенка. Со слов психолога- педагога: “Но, вы понимаете, что у вашего ребенка аутизм!.. Вам с аутизмом жить всю жизнь… Аутизм… </a:t>
            </a:r>
            <a:r>
              <a:rPr lang="ru-RU" dirty="0" err="1" smtClean="0"/>
              <a:t>аутизм</a:t>
            </a:r>
            <a:r>
              <a:rPr lang="ru-RU" dirty="0" smtClean="0"/>
              <a:t>…, </a:t>
            </a:r>
            <a:r>
              <a:rPr lang="ru-RU" dirty="0" err="1" smtClean="0"/>
              <a:t>аутизм</a:t>
            </a:r>
            <a:r>
              <a:rPr lang="ru-RU" dirty="0" smtClean="0"/>
              <a:t>…”. Придя к специалисту, я уже знала, что у моего ребенка аутизм. Диагноз я «поставила» сыну сама, как только поняла, что он стал «ухудшаться». Это произошло около его полутора лет, к 2–2,5 годам ко мне пришло смирение, и я практически перестала обращать внимание на слова других людей. Я «замечала» только адекватные слова, которые могли бы мне помочь «вытащить» своего ребенка. Я при- шла за помощью, так как на тот момент я не знала, на что важно обратить внимание при таком состоянии ребенка». «Самое ужасное впечатление произвела на меня врач, делавшая ЭЭГ моему 2-летнему ребенку. На всю жизнь запомнила я ее фразу: “Вы привели такого ребенка, и что, хотите услышать, что он нормальный?!”. Добавлю, что про аутизм я тогда еще не знала. Стояла, как оглушенная, а врач, видимо, вошла в раж и орала на меня, уже не стесняясь: “Вы что, к психиатру не ходили? Ходили? И что? Ха! Нормальный! У него аутизм!”. Люди, ожидающие в приемной, все слышали. Никакой этики, ни сочувствия, ни просто понимания ситуации...».</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1196752"/>
            <a:ext cx="8496944" cy="4442048"/>
          </a:xfrm>
        </p:spPr>
        <p:txBody>
          <a:bodyPr>
            <a:normAutofit/>
          </a:bodyPr>
          <a:lstStyle/>
          <a:p>
            <a:r>
              <a:rPr lang="ru-RU" i="1" dirty="0" smtClean="0"/>
              <a:t>Н</a:t>
            </a:r>
            <a:r>
              <a:rPr lang="ru-RU" i="1" dirty="0" smtClean="0"/>
              <a:t>еотъемлемым условием эффективной коррекционной работы и успешной адаптации ребенка с РАС является работа с его семьей.</a:t>
            </a:r>
          </a:p>
          <a:p>
            <a:r>
              <a:rPr lang="ru-RU" i="1" dirty="0" smtClean="0"/>
              <a:t> Нарушения в развитии ребенка, его поведенческие проблемы становятся сильнейшим источником стресса и приводят к </a:t>
            </a:r>
            <a:r>
              <a:rPr lang="ru-RU" i="1" dirty="0" err="1" smtClean="0"/>
              <a:t>дезадаптации</a:t>
            </a:r>
            <a:r>
              <a:rPr lang="ru-RU" i="1" dirty="0" smtClean="0"/>
              <a:t> всех членов семьи. </a:t>
            </a:r>
            <a:endParaRPr lang="ru-RU"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FF00"/>
                </a:solidFill>
              </a:rPr>
              <a:t>Работа с родителями в формате детско-родительской группы</a:t>
            </a:r>
            <a:endParaRPr lang="ru-RU" dirty="0">
              <a:solidFill>
                <a:srgbClr val="FFFF00"/>
              </a:solidFill>
            </a:endParaRPr>
          </a:p>
        </p:txBody>
      </p:sp>
      <p:sp>
        <p:nvSpPr>
          <p:cNvPr id="3" name="Содержимое 2"/>
          <p:cNvSpPr>
            <a:spLocks noGrp="1"/>
          </p:cNvSpPr>
          <p:nvPr>
            <p:ph idx="1"/>
          </p:nvPr>
        </p:nvSpPr>
        <p:spPr/>
        <p:txBody>
          <a:bodyPr/>
          <a:lstStyle/>
          <a:p>
            <a:r>
              <a:rPr lang="ru-RU" dirty="0" smtClean="0"/>
              <a:t>получать поддержку от специалистов и других родителей; </a:t>
            </a:r>
          </a:p>
          <a:p>
            <a:r>
              <a:rPr lang="ru-RU" dirty="0" smtClean="0"/>
              <a:t>– наблюдать поведение других родителей и других детей;</a:t>
            </a:r>
          </a:p>
          <a:p>
            <a:r>
              <a:rPr lang="ru-RU" dirty="0" smtClean="0"/>
              <a:t> – делиться своим опытом и узнавать об опыте других родителей.</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rmAutofit fontScale="92500" lnSpcReduction="10000"/>
          </a:bodyPr>
          <a:lstStyle/>
          <a:p>
            <a:r>
              <a:rPr lang="ru-RU" dirty="0" smtClean="0"/>
              <a:t>Групповое занятие с участием нескольких детей и нескольких родителей позволяет ставить задачи, которые невозможно решить при других формах работы. К таким задачам можно отнести:</a:t>
            </a:r>
          </a:p>
          <a:p>
            <a:r>
              <a:rPr lang="ru-RU" dirty="0" smtClean="0"/>
              <a:t>  – обучение детей и родителей навыкам коммуникации и социального взаимодействия (при обучении общению необходимы разные партнеры для коммуникации и среда для общения); </a:t>
            </a:r>
          </a:p>
          <a:p>
            <a:r>
              <a:rPr lang="ru-RU" dirty="0" smtClean="0"/>
              <a:t>– преодоление социальной изоляции семей, воспитывающих детей с РАС, создание условий для социализации семей (включение в работу всех ее членов, в том числе бабушек, дедушек, братьев и сестер)</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688672"/>
          </a:xfrm>
        </p:spPr>
        <p:txBody>
          <a:bodyPr>
            <a:normAutofit fontScale="32500" lnSpcReduction="20000"/>
          </a:bodyPr>
          <a:lstStyle/>
          <a:p>
            <a:pPr>
              <a:buNone/>
            </a:pPr>
            <a:r>
              <a:rPr lang="ru-RU" b="1" dirty="0" smtClean="0"/>
              <a:t>, </a:t>
            </a:r>
          </a:p>
          <a:p>
            <a:r>
              <a:rPr lang="ru-RU" sz="4900" i="1" dirty="0" smtClean="0"/>
              <a:t>– установка специалиста на работу с родителями как с </a:t>
            </a:r>
            <a:r>
              <a:rPr lang="ru-RU" sz="4900" i="1" dirty="0" err="1" smtClean="0"/>
              <a:t>единомышлениками</a:t>
            </a:r>
            <a:r>
              <a:rPr lang="ru-RU" sz="4900" i="1" dirty="0" smtClean="0"/>
              <a:t>. И хотя характер общения зависит, прежде всего, от личностных качеств участников, все же можно выделить ряд причин, обуславливающих трудности при общении между специалистами и родителями: </a:t>
            </a:r>
          </a:p>
          <a:p>
            <a:r>
              <a:rPr lang="ru-RU" sz="4900" i="1" dirty="0" smtClean="0"/>
              <a:t>– жесткие ожидания специалиста по отношению к родителям, оценивание их, директивная позиция, излишняя эмоциональность в ответ на их слова и действия, приписывание родителям своих представлений и ожиданий затруднят общение и не дадут возможности установить партнерские отношения;</a:t>
            </a:r>
          </a:p>
          <a:p>
            <a:r>
              <a:rPr lang="ru-RU" sz="4900" i="1" dirty="0" smtClean="0"/>
              <a:t> – как правило, специалист оценивает уровень развития ребенка и возможный прогноз более объективно по сравнению с представлениями и ожиданиями родителей, которым трудно принять тот факт, что их ребенок, например, будет нуждаться в помощи всю жизнь или </a:t>
            </a:r>
            <a:r>
              <a:rPr lang="ru-RU" sz="4900" i="1" dirty="0" err="1" smtClean="0"/>
              <a:t>никога</a:t>
            </a:r>
            <a:r>
              <a:rPr lang="ru-RU" sz="4900" i="1" dirty="0" smtClean="0"/>
              <a:t> не сможет учиться в ВУЗе. Если специалист этого не учитывает, считая, что и он, и родители видят ситуацию одинаково, он может допустить ряд ошибок, которые серьезно осложнят взаимодействие; </a:t>
            </a:r>
          </a:p>
          <a:p>
            <a:r>
              <a:rPr lang="ru-RU" sz="4900" i="1" dirty="0" smtClean="0"/>
              <a:t>– специалист нередко ожидает от родителей беспрекословного выполнения его рекомендаций, считая, что они могут и должны понимать и принимать его объяснения, и т.д. Если этого не происходит, то возникает чувство раздражения, а причина недостаточного эффекта от работы видится исключительно в неправильном поведении родителей; </a:t>
            </a:r>
          </a:p>
          <a:p>
            <a:r>
              <a:rPr lang="ru-RU" sz="4900" i="1" dirty="0" smtClean="0"/>
              <a:t>– иногда родители, особенно в начале курса, не бывают уверены в том, что полученные рекомендации приведут к желаемому результату, им может не нравиться директивная позиция специалистов. Во время общения следует чаще использовать выражения «я бы вам посоветовал», «давайте попробуем», «мне кажется» и т.п. Специалист должен открыто признавать свои ошибки, всегда обосновывать и объяснять, почему следует действовать именно так, а не иначе. </a:t>
            </a:r>
            <a:endParaRPr lang="ru-RU" sz="4900" i="1" dirty="0"/>
          </a:p>
        </p:txBody>
      </p:sp>
      <p:sp>
        <p:nvSpPr>
          <p:cNvPr id="4" name="Прямоугольник 3"/>
          <p:cNvSpPr/>
          <p:nvPr/>
        </p:nvSpPr>
        <p:spPr>
          <a:xfrm>
            <a:off x="971600" y="0"/>
            <a:ext cx="6984776" cy="707886"/>
          </a:xfrm>
          <a:prstGeom prst="rect">
            <a:avLst/>
          </a:prstGeom>
        </p:spPr>
        <p:txBody>
          <a:bodyPr wrap="square">
            <a:spAutoFit/>
          </a:bodyPr>
          <a:lstStyle/>
          <a:p>
            <a:r>
              <a:rPr lang="ru-RU" sz="2000" b="1" dirty="0" smtClean="0">
                <a:solidFill>
                  <a:srgbClr val="FFFF00"/>
                </a:solidFill>
              </a:rPr>
              <a:t>Гарантом взаимопонимания с родителями являются</a:t>
            </a:r>
            <a:r>
              <a:rPr lang="ru-RU" sz="2000" b="1" dirty="0" smtClean="0"/>
              <a:t> </a:t>
            </a:r>
            <a:r>
              <a:rPr lang="ru-RU" sz="2000" b="1" dirty="0" smtClean="0">
                <a:solidFill>
                  <a:srgbClr val="FFFF00"/>
                </a:solidFill>
              </a:rPr>
              <a:t>доброжелательное отношение к ребенку и родителям</a:t>
            </a:r>
            <a:endParaRPr lang="ru-RU" sz="2000" b="1" dirty="0">
              <a:solidFill>
                <a:srgbClr val="FFFF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i="1" dirty="0" smtClean="0"/>
              <a:t>     Клубная работа с родителями Чрезвычайно важным элементом в работе с родителями детей, имеющих РАС, является </a:t>
            </a:r>
            <a:r>
              <a:rPr lang="ru-RU" b="1" i="1" dirty="0" smtClean="0"/>
              <a:t>«Родительский клуб». </a:t>
            </a:r>
            <a:r>
              <a:rPr lang="ru-RU" i="1" dirty="0" smtClean="0"/>
              <a:t>Клубная работа предусматривает встречи без детей родителей и специалистов 1–2 раза в месяц. Продолжительность встреч 2–3 часа</a:t>
            </a:r>
            <a:r>
              <a:rPr lang="ru-RU" dirty="0" smtClean="0"/>
              <a:t>.</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20000"/>
          </a:bodyPr>
          <a:lstStyle/>
          <a:p>
            <a:r>
              <a:rPr lang="ru-RU" b="1" dirty="0" smtClean="0"/>
              <a:t>Цели и </a:t>
            </a:r>
            <a:r>
              <a:rPr lang="ru-RU" b="1" i="1" dirty="0" smtClean="0"/>
              <a:t>задачи </a:t>
            </a:r>
            <a:r>
              <a:rPr lang="ru-RU" i="1" dirty="0" smtClean="0"/>
              <a:t>«Родительского клуба»: – повышение педагогической культуры родителей, пополнение арсенала их знаний в вопросах, связанных с обучением и воспитанием детей; – содействие сплочению родительского коллектива: снижение тревожности в связи с проблемами ребёнка, получение взаимной поддержки; – выработка коллективных решений и единых требований в коррекционной работе, интеграция усилий семьи и педагогов в деятельности по развитию ребёнка; – обмен родительским опытом, профилактика неверных действий по отношению к детям со стороны родителей</a:t>
            </a:r>
            <a:endParaRPr lang="ru-RU"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6381328"/>
          </a:xfrm>
        </p:spPr>
        <p:txBody>
          <a:bodyPr>
            <a:normAutofit fontScale="55000" lnSpcReduction="20000"/>
          </a:bodyPr>
          <a:lstStyle/>
          <a:p>
            <a:pPr>
              <a:buNone/>
            </a:pPr>
            <a:r>
              <a:rPr lang="ru-RU" b="1" dirty="0" smtClean="0">
                <a:solidFill>
                  <a:srgbClr val="FFFF00"/>
                </a:solidFill>
              </a:rPr>
              <a:t>        На клубных занятиях большое значение уделяется тематическим встречам и обучению родителей методам и приемам обучения детей. Рассматриваются, например, такие темы: </a:t>
            </a:r>
          </a:p>
          <a:p>
            <a:r>
              <a:rPr lang="ru-RU" sz="2900" i="1" dirty="0" smtClean="0"/>
              <a:t>– Меняем не ребёнка, а его поведение.</a:t>
            </a:r>
          </a:p>
          <a:p>
            <a:r>
              <a:rPr lang="ru-RU" sz="2900" i="1" dirty="0" smtClean="0"/>
              <a:t> – Подсказки и их виды.</a:t>
            </a:r>
          </a:p>
          <a:p>
            <a:r>
              <a:rPr lang="ru-RU" sz="2900" i="1" dirty="0" smtClean="0"/>
              <a:t> – </a:t>
            </a:r>
            <a:r>
              <a:rPr lang="ru-RU" sz="2900" i="1" dirty="0" err="1" smtClean="0"/>
              <a:t>Речедвигательная</a:t>
            </a:r>
            <a:r>
              <a:rPr lang="ru-RU" sz="2900" i="1" dirty="0" smtClean="0"/>
              <a:t> гимнастика. </a:t>
            </a:r>
          </a:p>
          <a:p>
            <a:r>
              <a:rPr lang="ru-RU" sz="2900" i="1" dirty="0" smtClean="0"/>
              <a:t>– Значение голоса в жизни человека. Работа над голосом.</a:t>
            </a:r>
          </a:p>
          <a:p>
            <a:r>
              <a:rPr lang="ru-RU" sz="2900" i="1" dirty="0" smtClean="0"/>
              <a:t> – Система альтернативной коммуникации.</a:t>
            </a:r>
          </a:p>
          <a:p>
            <a:r>
              <a:rPr lang="ru-RU" sz="2900" i="1" dirty="0" smtClean="0"/>
              <a:t> – Как повысить мотивацию ребёнка?</a:t>
            </a:r>
          </a:p>
          <a:p>
            <a:r>
              <a:rPr lang="ru-RU" sz="2900" i="1" dirty="0" smtClean="0"/>
              <a:t> – Мой ребёнок не рисует. Почему, что делать, как его научить? </a:t>
            </a:r>
          </a:p>
          <a:p>
            <a:r>
              <a:rPr lang="ru-RU" sz="2900" i="1" dirty="0" smtClean="0"/>
              <a:t>– Формирование новых навыков .</a:t>
            </a:r>
          </a:p>
          <a:p>
            <a:r>
              <a:rPr lang="ru-RU" sz="2900" i="1" dirty="0" smtClean="0"/>
              <a:t> – Алгоритм обучения навыкам коммуникации.</a:t>
            </a:r>
          </a:p>
          <a:p>
            <a:r>
              <a:rPr lang="ru-RU" sz="2900" i="1" dirty="0" smtClean="0"/>
              <a:t> – Сенсорные стимуляции. Полезные подсказки, поиск подкрепления.</a:t>
            </a:r>
          </a:p>
          <a:p>
            <a:r>
              <a:rPr lang="ru-RU" sz="2900" i="1" dirty="0" smtClean="0"/>
              <a:t> – Нарушенный диалог можно восстановить. – Как помочь ребёнку играть самостоятельно?</a:t>
            </a:r>
          </a:p>
          <a:p>
            <a:r>
              <a:rPr lang="ru-RU" sz="2900" i="1" dirty="0" smtClean="0"/>
              <a:t> – Методика глобального чтения.</a:t>
            </a:r>
          </a:p>
          <a:p>
            <a:r>
              <a:rPr lang="ru-RU" sz="2900" i="1" dirty="0" smtClean="0"/>
              <a:t> – Навыки самообслуживания. </a:t>
            </a:r>
          </a:p>
          <a:p>
            <a:r>
              <a:rPr lang="ru-RU" sz="2900" i="1" dirty="0" smtClean="0"/>
              <a:t>– Почему так важен прикладной анализ поведения? </a:t>
            </a:r>
            <a:endParaRPr lang="ru-RU" sz="2900" i="1" dirty="0"/>
          </a:p>
          <a:p>
            <a:r>
              <a:rPr lang="ru-RU" sz="2900" i="1" dirty="0" smtClean="0"/>
              <a:t>– Почему подражание так важно. «Делай, как я!». Как помочь ребёнку учиться с помощью подражания. – Как закрепить успех. </a:t>
            </a:r>
          </a:p>
          <a:p>
            <a:r>
              <a:rPr lang="ru-RU" sz="2900" i="1" dirty="0" smtClean="0"/>
              <a:t>– Важность невербальной коммуникации. </a:t>
            </a:r>
          </a:p>
          <a:p>
            <a:r>
              <a:rPr lang="ru-RU" sz="2900" i="1" dirty="0" smtClean="0"/>
              <a:t>– Лечение с помощью диеты. </a:t>
            </a:r>
          </a:p>
          <a:p>
            <a:r>
              <a:rPr lang="ru-RU" sz="2900" i="1" dirty="0" smtClean="0"/>
              <a:t>– Социальные истории.</a:t>
            </a:r>
          </a:p>
          <a:p>
            <a:r>
              <a:rPr lang="ru-RU" sz="2900" i="1" dirty="0" smtClean="0"/>
              <a:t> – Отсутствие отклика на коммуникацию.</a:t>
            </a:r>
            <a:endParaRPr lang="ru-RU" sz="29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smtClean="0">
                <a:solidFill>
                  <a:srgbClr val="FFFF00"/>
                </a:solidFill>
              </a:rPr>
              <a:t>Психологические переживания родителей, связанные с особенностями развития ребенка</a:t>
            </a:r>
            <a:endParaRPr lang="ru-RU" sz="1800" dirty="0">
              <a:solidFill>
                <a:srgbClr val="FFFF00"/>
              </a:solidFill>
            </a:endParaRPr>
          </a:p>
        </p:txBody>
      </p:sp>
      <p:sp>
        <p:nvSpPr>
          <p:cNvPr id="3" name="Содержимое 2"/>
          <p:cNvSpPr>
            <a:spLocks noGrp="1"/>
          </p:cNvSpPr>
          <p:nvPr>
            <p:ph idx="1"/>
          </p:nvPr>
        </p:nvSpPr>
        <p:spPr>
          <a:xfrm>
            <a:off x="251520" y="1124744"/>
            <a:ext cx="8517632" cy="5285224"/>
          </a:xfrm>
        </p:spPr>
        <p:txBody>
          <a:bodyPr>
            <a:noAutofit/>
          </a:bodyPr>
          <a:lstStyle/>
          <a:p>
            <a:pPr>
              <a:buNone/>
            </a:pPr>
            <a:r>
              <a:rPr lang="ru-RU" sz="1800" b="1" i="1" dirty="0" smtClean="0">
                <a:solidFill>
                  <a:srgbClr val="FFFF00"/>
                </a:solidFill>
              </a:rPr>
              <a:t>Аутизм – это общее расстройство развития, которое проявляется в возрасте до 3-х лет и характеризуется качественным нарушением социального взаимодействия и коммуникации, а также ограниченностью интересов и повторяющимся стереотипным поведением</a:t>
            </a:r>
          </a:p>
          <a:p>
            <a:pPr>
              <a:buNone/>
            </a:pPr>
            <a:r>
              <a:rPr lang="ru-RU" sz="1800" dirty="0" smtClean="0"/>
              <a:t>        </a:t>
            </a:r>
            <a:r>
              <a:rPr lang="ru-RU" sz="1800" b="1" dirty="0" smtClean="0"/>
              <a:t>Шок и отрицание </a:t>
            </a:r>
            <a:r>
              <a:rPr lang="ru-RU" sz="1800" dirty="0" smtClean="0"/>
              <a:t>– </a:t>
            </a:r>
            <a:r>
              <a:rPr lang="ru-RU" sz="1800" i="1" dirty="0" smtClean="0"/>
              <a:t>сопровождается угнетением, либо наоборот, хаотичностью психической активности, что приводит к дезорганизации деятельности человека. Реакция отрицания диагноза на первых порах позволяет родителю «выжить», но не может защитить от реальности. Если подобная реакция затягивается, то это зачастую при- водит к неадекватным требованиям к ребенку, к бесконечным сменам специалистов, которые бы дали о ребенке «устраивающую» их информацию и прогноз. Специалистам, взаимодействующим с семь- ей на данной стадии, необходимо знать, что на этом этапе родители не способны принимать детальную информацию о своем ребенке и способах его лечения. Это самый тяжелый кризисный период, когда родители особенно нуждаются в поддержке и сострадании. Основная задача на данном этапе – это установление доверительных отношений и мотивация родителей на получение помощи.. </a:t>
            </a:r>
            <a:endParaRPr lang="ru-RU" sz="18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pPr>
              <a:buNone/>
            </a:pPr>
            <a:r>
              <a:rPr lang="ru-RU" dirty="0" smtClean="0"/>
              <a:t>  </a:t>
            </a:r>
            <a:r>
              <a:rPr lang="ru-RU" b="1" dirty="0" smtClean="0"/>
              <a:t>Сделка</a:t>
            </a:r>
            <a:r>
              <a:rPr lang="ru-RU" dirty="0" smtClean="0"/>
              <a:t>. </a:t>
            </a:r>
            <a:r>
              <a:rPr lang="ru-RU" i="1" dirty="0" smtClean="0"/>
              <a:t>Для этой стадии характерно стремление родителей «из- лечить» ребенка, полагаясь на справедливость и вознаграждение за «правильное поведение» и «добрые дела». Надежда на чудесное исцеление, поиски «идеального» врача, специалиста, «</a:t>
            </a:r>
            <a:r>
              <a:rPr lang="ru-RU" i="1" dirty="0" err="1" smtClean="0"/>
              <a:t>чудо-лекарства</a:t>
            </a:r>
            <a:r>
              <a:rPr lang="ru-RU" i="1" dirty="0" smtClean="0"/>
              <a:t>», самого эффективного метода, обращение к религии дают родителям ощущение возможности повлиять на ситуацию. Таким «магическим» способом проявляется попытка вернуть себе контроль, которого они лишились. У них появляются мысли о том, что если они совершат 11 необходимые действия (будут молиться, помогать нуждающимся и др.), то болезнь исчезнет.</a:t>
            </a:r>
          </a:p>
          <a:p>
            <a:pPr>
              <a:buNone/>
            </a:pPr>
            <a:r>
              <a:rPr lang="ru-RU" i="1" dirty="0" smtClean="0"/>
              <a:t> Подобные реакции родителей нормальны и оправданы. На этом этапе особенно важно учитывать чувство вины, которое остро испытывает родитель. Поиск причины, виновного в заболевании ребенка, обвинение себя или друг друга влияют на по- ведение членов семьи. Родители становятся очень чувствительными к замечаниям, которые касаются поведения ребенка, воспринимая их как критику и нападки в свой адрес.</a:t>
            </a:r>
          </a:p>
          <a:p>
            <a:pPr>
              <a:buNone/>
            </a:pPr>
            <a:r>
              <a:rPr lang="ru-RU" i="1" dirty="0" smtClean="0"/>
              <a:t> Иногда родители могут «эксплуатировать» чувство вины окружающих людей (не входящих в круг «идеальных»), становясь требовательными и капризными.</a:t>
            </a:r>
            <a:endParaRPr lang="ru-RU"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832688"/>
          </a:xfrm>
        </p:spPr>
        <p:txBody>
          <a:bodyPr>
            <a:normAutofit fontScale="40000" lnSpcReduction="20000"/>
          </a:bodyPr>
          <a:lstStyle/>
          <a:p>
            <a:r>
              <a:rPr lang="ru-RU" sz="6000" b="1" dirty="0" smtClean="0"/>
              <a:t>Гнев.</a:t>
            </a:r>
            <a:r>
              <a:rPr lang="ru-RU" sz="6000" dirty="0" smtClean="0"/>
              <a:t> </a:t>
            </a:r>
            <a:r>
              <a:rPr lang="ru-RU" sz="4400" i="1" dirty="0" smtClean="0"/>
              <a:t>Если со временем улучшения состояния ребенка не происходит, на место надежды приходит гнев. Зачастую гнев обращен на специалистов, которые не в состоянии оказать нужную помощь. Но поскольку в обществе не принято открытое выражение гнева, то родитель обычно скрывает, сдерживает его в себе. Это зачастую приводит к раз- личным психосоматическим заболеваниям. </a:t>
            </a:r>
          </a:p>
          <a:p>
            <a:pPr>
              <a:buNone/>
            </a:pPr>
            <a:r>
              <a:rPr lang="ru-RU" sz="4400" i="1" dirty="0" smtClean="0"/>
              <a:t>Иногда гнев смещается на других лиц: у родителей могут неожиданно возникнуть конфликты на работе, в семье, со специалистами, работающими с ребенком. Неумение профессионала спокойно воспринимать гнев со стороны родителей, втягивание в конфликт с ними, возникновение обиды на «неблагодарность» могут привести к отчуждению и запуску новой травматической ситуации для семьи. Нередко это приводит к уходу от специалиста, из образовательного или лечебного учреждения и к поиску нового «идеального» специалиста. В семьях, где не принято открытое выражение гнева, родители будут реагировать отчуждением, изоляцией и высокой тревогой. </a:t>
            </a:r>
          </a:p>
          <a:p>
            <a:endParaRPr lang="ru-RU" sz="4400" i="1" dirty="0" smtClean="0"/>
          </a:p>
          <a:p>
            <a:pPr>
              <a:buNone/>
            </a:pPr>
            <a:r>
              <a:rPr lang="ru-RU" sz="4400" i="1" dirty="0" smtClean="0"/>
              <a:t>     Контакт и сотрудничество со специалистами становятся формальными, перегруженными большим количеством пассивной агрессии. Рекомендации специалистов в этом случае будут выполняться формально или игнорироваться вообще. На этом этапе профессионалам важно не только уметь воспринимать гнев родителей, но и поощрять, а в некоторых случаях и обучать выражать его. Наиболее успешно эта задача решается в родительских терапевтических группах.</a:t>
            </a:r>
            <a:endParaRPr lang="ru-RU" sz="4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904696"/>
          </a:xfrm>
        </p:spPr>
        <p:txBody>
          <a:bodyPr>
            <a:normAutofit fontScale="77500" lnSpcReduction="20000"/>
          </a:bodyPr>
          <a:lstStyle/>
          <a:p>
            <a:pPr>
              <a:buNone/>
            </a:pPr>
            <a:r>
              <a:rPr lang="ru-RU" b="1" dirty="0" smtClean="0"/>
              <a:t>Депрессия</a:t>
            </a:r>
            <a:r>
              <a:rPr lang="ru-RU" dirty="0" smtClean="0"/>
              <a:t>. </a:t>
            </a:r>
            <a:r>
              <a:rPr lang="ru-RU" i="1" dirty="0" smtClean="0"/>
              <a:t>Осознание тяжести и природы заболевания приводит к появлению у родителей депрессивных чувств. Для родителей детей с тяжелыми формами </a:t>
            </a:r>
            <a:r>
              <a:rPr lang="ru-RU" i="1" dirty="0" err="1" smtClean="0"/>
              <a:t>аутистических</a:t>
            </a:r>
            <a:r>
              <a:rPr lang="ru-RU" i="1" dirty="0" smtClean="0"/>
              <a:t> расстройств характерно </a:t>
            </a:r>
          </a:p>
          <a:p>
            <a:pPr>
              <a:buNone/>
            </a:pPr>
            <a:r>
              <a:rPr lang="ru-RU" i="1" dirty="0" smtClean="0"/>
              <a:t>      проявление так называемой парадоксальной депрессии, когда объективное улучшение состояния ребенка приводит к осознанию родителями того пути, который ещё необходимо с ним пройти для успешной адаптации. </a:t>
            </a:r>
          </a:p>
          <a:p>
            <a:pPr>
              <a:buNone/>
            </a:pPr>
            <a:r>
              <a:rPr lang="ru-RU" i="1" dirty="0" smtClean="0"/>
              <a:t>Депрессивные переживания при этом во многом зависят от того, как семья интерпретирует его состояние. В этот момент специалистам важно нормализовать данные чувства, показать, что они свойственны всем людям в этой ситуации. </a:t>
            </a:r>
          </a:p>
          <a:p>
            <a:pPr>
              <a:buNone/>
            </a:pPr>
            <a:r>
              <a:rPr lang="ru-RU" i="1" dirty="0" smtClean="0"/>
              <a:t>Если специалисты не готовы или боятся данных негативных переживаний, то родители могут начать избегать общения  с ними. Иногда специалисты могут замечать, что родитель стал безразличен к своему ребенку, к его достижениям. </a:t>
            </a:r>
          </a:p>
          <a:p>
            <a:pPr>
              <a:buNone/>
            </a:pPr>
            <a:r>
              <a:rPr lang="ru-RU" i="1" dirty="0" smtClean="0"/>
              <a:t>Если эта реакция не зат</a:t>
            </a:r>
            <a:r>
              <a:rPr lang="ru-RU" i="1" dirty="0" smtClean="0"/>
              <a:t>я</a:t>
            </a:r>
            <a:r>
              <a:rPr lang="ru-RU" i="1" dirty="0" smtClean="0"/>
              <a:t>гивается, то скорее всего она временная и является внешней формой депрессивных переживаний по поводу признания реальности нарушений.</a:t>
            </a:r>
            <a:endParaRPr lang="ru-RU"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832688"/>
          </a:xfrm>
        </p:spPr>
        <p:txBody>
          <a:bodyPr>
            <a:normAutofit fontScale="85000" lnSpcReduction="10000"/>
          </a:bodyPr>
          <a:lstStyle/>
          <a:p>
            <a:pPr>
              <a:buNone/>
            </a:pPr>
            <a:r>
              <a:rPr lang="ru-RU" b="1" dirty="0" smtClean="0"/>
              <a:t>Принятие</a:t>
            </a:r>
            <a:r>
              <a:rPr lang="ru-RU" dirty="0" smtClean="0"/>
              <a:t>. </a:t>
            </a:r>
            <a:r>
              <a:rPr lang="ru-RU" i="1" dirty="0" smtClean="0"/>
              <a:t>Оно считается достигнутым, когда родители демонстрируют все или большую часть следующих характеристик: </a:t>
            </a:r>
          </a:p>
          <a:p>
            <a:pPr>
              <a:buNone/>
            </a:pPr>
            <a:r>
              <a:rPr lang="ru-RU" i="1" dirty="0" smtClean="0"/>
              <a:t>– Они способны относительно спокойно говорить о проблемах ребенка.</a:t>
            </a:r>
          </a:p>
          <a:p>
            <a:pPr>
              <a:buNone/>
            </a:pPr>
            <a:r>
              <a:rPr lang="ru-RU" i="1" dirty="0" smtClean="0"/>
              <a:t> – Они способны сохранять равновесие между проявлением любви к ребенку и поощрением его самостоятельности. </a:t>
            </a:r>
          </a:p>
          <a:p>
            <a:pPr>
              <a:buNone/>
            </a:pPr>
            <a:r>
              <a:rPr lang="ru-RU" i="1" dirty="0" smtClean="0"/>
              <a:t>– Они способны в сотрудничестве со специалистами составлять крат- кие и долгосрочные планы.</a:t>
            </a:r>
          </a:p>
          <a:p>
            <a:pPr>
              <a:buNone/>
            </a:pPr>
            <a:r>
              <a:rPr lang="ru-RU" i="1" dirty="0" smtClean="0"/>
              <a:t> – У них имеются личные интересы, не связанные с ребенком.</a:t>
            </a:r>
          </a:p>
          <a:p>
            <a:pPr>
              <a:buNone/>
            </a:pPr>
            <a:r>
              <a:rPr lang="ru-RU" i="1" dirty="0" smtClean="0"/>
              <a:t> – Они способны что-либо запрещать ребенку и при необходимости наказывать его, не испытывая чувства вины. </a:t>
            </a:r>
          </a:p>
          <a:p>
            <a:pPr>
              <a:buNone/>
            </a:pPr>
            <a:r>
              <a:rPr lang="ru-RU" i="1" dirty="0" smtClean="0"/>
              <a:t>– Они не проявляют по отношению к ребенку ни гиперопеки,  ни чрезмерной и ненужной строгости.</a:t>
            </a:r>
            <a:endParaRPr lang="ru-RU"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Детско-родительские отношения в семье, имеющей ребенка с РАС</a:t>
            </a:r>
            <a:endParaRPr lang="ru-RU" dirty="0"/>
          </a:p>
        </p:txBody>
      </p:sp>
      <p:sp>
        <p:nvSpPr>
          <p:cNvPr id="3" name="Содержимое 2"/>
          <p:cNvSpPr>
            <a:spLocks noGrp="1"/>
          </p:cNvSpPr>
          <p:nvPr>
            <p:ph idx="1"/>
          </p:nvPr>
        </p:nvSpPr>
        <p:spPr/>
        <p:txBody>
          <a:bodyPr>
            <a:normAutofit fontScale="85000" lnSpcReduction="20000"/>
          </a:bodyPr>
          <a:lstStyle/>
          <a:p>
            <a:pPr>
              <a:buNone/>
            </a:pPr>
            <a:r>
              <a:rPr lang="ru-RU" b="1" dirty="0" smtClean="0"/>
              <a:t>1. </a:t>
            </a:r>
            <a:r>
              <a:rPr lang="ru-RU" b="1" dirty="0" err="1" smtClean="0"/>
              <a:t>Гипопротекция</a:t>
            </a:r>
            <a:r>
              <a:rPr lang="ru-RU" b="1" dirty="0" smtClean="0"/>
              <a:t> в виде недостатка опеки и контроля</a:t>
            </a:r>
            <a:r>
              <a:rPr lang="ru-RU" dirty="0" smtClean="0"/>
              <a:t>, </a:t>
            </a:r>
            <a:r>
              <a:rPr lang="ru-RU" i="1" dirty="0" smtClean="0"/>
              <a:t>или когда контроль за поведением ребенка как будто осуществляется, но на деле отличается крайним формализмом. Скрытая </a:t>
            </a:r>
            <a:r>
              <a:rPr lang="ru-RU" i="1" dirty="0" err="1" smtClean="0"/>
              <a:t>гипопротекция</a:t>
            </a:r>
            <a:r>
              <a:rPr lang="ru-RU" i="1" dirty="0" smtClean="0"/>
              <a:t> нередко сочетается с описываемым далее скрытым эмоциональным отвержением. </a:t>
            </a:r>
          </a:p>
          <a:p>
            <a:pPr>
              <a:buNone/>
            </a:pPr>
            <a:r>
              <a:rPr lang="ru-RU" b="1" dirty="0" smtClean="0"/>
              <a:t>2. Доминирующая </a:t>
            </a:r>
            <a:r>
              <a:rPr lang="ru-RU" b="1" dirty="0" err="1" smtClean="0"/>
              <a:t>гиперпротекция</a:t>
            </a:r>
            <a:r>
              <a:rPr lang="ru-RU" b="1" dirty="0" smtClean="0"/>
              <a:t> в виде чрезмерной опеки и контроля. </a:t>
            </a:r>
            <a:r>
              <a:rPr lang="ru-RU" i="1" dirty="0" err="1" smtClean="0"/>
              <a:t>Гиперпротекция</a:t>
            </a:r>
            <a:r>
              <a:rPr lang="ru-RU" i="1" dirty="0" smtClean="0"/>
              <a:t> не позволяет ребенку с ранних лет учиться на собственном опыте пользоваться свободой, не приучает к самостоятельности. </a:t>
            </a:r>
          </a:p>
          <a:p>
            <a:pPr>
              <a:buNone/>
            </a:pPr>
            <a:r>
              <a:rPr lang="ru-RU" b="1" dirty="0" smtClean="0"/>
              <a:t>3. Потворствующая </a:t>
            </a:r>
            <a:r>
              <a:rPr lang="ru-RU" b="1" dirty="0" err="1" smtClean="0"/>
              <a:t>гиперпротекция</a:t>
            </a:r>
            <a:r>
              <a:rPr lang="ru-RU" dirty="0" smtClean="0"/>
              <a:t>, </a:t>
            </a:r>
            <a:r>
              <a:rPr lang="ru-RU" i="1" dirty="0" smtClean="0"/>
              <a:t>когда ребенок становится «кумиром семьи» и освобождается от малейших трудностей, от скучных и неприятных обязанностей. </a:t>
            </a:r>
            <a:endParaRPr lang="ru-RU"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49491"/>
          </a:xfrm>
        </p:spPr>
        <p:txBody>
          <a:bodyPr>
            <a:normAutofit fontScale="70000" lnSpcReduction="20000"/>
          </a:bodyPr>
          <a:lstStyle/>
          <a:p>
            <a:pPr>
              <a:buNone/>
            </a:pPr>
            <a:r>
              <a:rPr lang="ru-RU" dirty="0" smtClean="0"/>
              <a:t>4</a:t>
            </a:r>
            <a:r>
              <a:rPr lang="ru-RU" b="1" dirty="0" smtClean="0"/>
              <a:t>. Воспитание «в культе болезни»</a:t>
            </a:r>
            <a:r>
              <a:rPr lang="ru-RU" dirty="0" smtClean="0"/>
              <a:t>, </a:t>
            </a:r>
            <a:r>
              <a:rPr lang="ru-RU" i="1" dirty="0" smtClean="0"/>
              <a:t>когда болезнь ребенка становится центром, на котором фиксировано внимание всей семьи. Такое воспитание культивирует не только эгоцентризм, но и неадекватную самооценку. </a:t>
            </a:r>
          </a:p>
          <a:p>
            <a:pPr>
              <a:buNone/>
            </a:pPr>
            <a:r>
              <a:rPr lang="ru-RU" b="1" dirty="0" smtClean="0"/>
              <a:t>5. Эмоциональное отвержение,</a:t>
            </a:r>
            <a:r>
              <a:rPr lang="ru-RU" dirty="0" smtClean="0"/>
              <a:t> </a:t>
            </a:r>
            <a:r>
              <a:rPr lang="ru-RU" i="1" dirty="0" smtClean="0"/>
              <a:t>когда ребенок постоянно ощущает, что им тяготятся, что он – обуза в жизни родителей. Силами разума и воли родители иногда компенсируют отвержение подчеркнутой заботой, однако ребенок ощущает недостаток искреннего эмоционального тепла.</a:t>
            </a:r>
          </a:p>
          <a:p>
            <a:pPr>
              <a:buNone/>
            </a:pPr>
            <a:r>
              <a:rPr lang="ru-RU" b="1" dirty="0" smtClean="0"/>
              <a:t> 6. Условия повышенной моральной ответственности</a:t>
            </a:r>
            <a:r>
              <a:rPr lang="ru-RU" dirty="0" smtClean="0"/>
              <a:t>, </a:t>
            </a:r>
            <a:r>
              <a:rPr lang="ru-RU" i="1" dirty="0" smtClean="0"/>
              <a:t>когда родители питают большие надежды в отношении будущего своего ребенка, его успехов, его способностей и талантов. Они нередко лелеют мысль, что их потомок воплотит в жизнь их собственные несбывшиеся мечты. </a:t>
            </a:r>
          </a:p>
          <a:p>
            <a:pPr>
              <a:buNone/>
            </a:pPr>
            <a:r>
              <a:rPr lang="ru-RU" b="1" dirty="0" smtClean="0"/>
              <a:t>7. Противоречивое воспитание</a:t>
            </a:r>
            <a:r>
              <a:rPr lang="ru-RU" i="1" dirty="0" smtClean="0"/>
              <a:t>, когда в одной семье каждый придерживается неодинаковых воспитательных стилей и сочетает несовместимые воспитательские подходы. При этом члены семьи конкурируют, а то и открыто конфликтуют друг с другом. </a:t>
            </a:r>
            <a:endParaRPr lang="ru-RU"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136</TotalTime>
  <Words>3123</Words>
  <Application>Microsoft Office PowerPoint</Application>
  <PresentationFormat>Экран (4:3)</PresentationFormat>
  <Paragraphs>97</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Слайд 1</vt:lpstr>
      <vt:lpstr>Слайд 2</vt:lpstr>
      <vt:lpstr>Психологические переживания родителей, связанные с особенностями развития ребенка</vt:lpstr>
      <vt:lpstr>Слайд 4</vt:lpstr>
      <vt:lpstr>Слайд 5</vt:lpstr>
      <vt:lpstr>Слайд 6</vt:lpstr>
      <vt:lpstr>Слайд 7</vt:lpstr>
      <vt:lpstr>Детско-родительские отношения в семье, имеющей ребенка с РАС</vt:lpstr>
      <vt:lpstr>Слайд 9</vt:lpstr>
      <vt:lpstr>Слайд 10</vt:lpstr>
      <vt:lpstr>Слайд 11</vt:lpstr>
      <vt:lpstr>Слайд 12</vt:lpstr>
      <vt:lpstr>Слайд 13</vt:lpstr>
      <vt:lpstr>Слайд 14</vt:lpstr>
      <vt:lpstr>Слайд 15</vt:lpstr>
      <vt:lpstr>Взаимодействие родителей и специалистов</vt:lpstr>
      <vt:lpstr>Этика поведения специалистов </vt:lpstr>
      <vt:lpstr>Слайд 18</vt:lpstr>
      <vt:lpstr>Слайд 19</vt:lpstr>
      <vt:lpstr>Работа с родителями в формате детско-родительской группы</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школа</dc:creator>
  <cp:lastModifiedBy>школа</cp:lastModifiedBy>
  <cp:revision>30</cp:revision>
  <dcterms:created xsi:type="dcterms:W3CDTF">2018-03-27T06:46:18Z</dcterms:created>
  <dcterms:modified xsi:type="dcterms:W3CDTF">2018-03-27T09:02:25Z</dcterms:modified>
</cp:coreProperties>
</file>