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esochnizza.ru/wp-content/uploads/2012/04/drapanka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esochnizza.ru/wp-content/uploads/2012/04/pisanka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esochnizza.ru/wp-content/uploads/2012/04/Krashenki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4632" cy="237869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Мастер – класс на тему: «Пасхальная открытка»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617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Драпанка</a:t>
            </a:r>
            <a:endParaRPr lang="ru-RU" dirty="0"/>
          </a:p>
        </p:txBody>
      </p:sp>
      <p:pic>
        <p:nvPicPr>
          <p:cNvPr id="4" name="Объект 3" descr="drapanka">
            <a:hlinkClick r:id="rId2" tgtFrame="&quot;_blank&quot;" tooltip="&quot;пасхальные традиции, история праздника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3960440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775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8680"/>
            <a:ext cx="4248472" cy="5671930"/>
          </a:xfrm>
        </p:spPr>
      </p:pic>
    </p:spTree>
    <p:extLst>
      <p:ext uri="{BB962C8B-B14F-4D97-AF65-F5344CB8AC3E}">
        <p14:creationId xmlns:p14="http://schemas.microsoft.com/office/powerpoint/2010/main" val="1744940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7272808" cy="5454606"/>
          </a:xfrm>
        </p:spPr>
      </p:pic>
    </p:spTree>
    <p:extLst>
      <p:ext uri="{BB962C8B-B14F-4D97-AF65-F5344CB8AC3E}">
        <p14:creationId xmlns:p14="http://schemas.microsoft.com/office/powerpoint/2010/main" val="3486715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0688"/>
            <a:ext cx="4464496" cy="5526054"/>
          </a:xfrm>
        </p:spPr>
      </p:pic>
    </p:spTree>
    <p:extLst>
      <p:ext uri="{BB962C8B-B14F-4D97-AF65-F5344CB8AC3E}">
        <p14:creationId xmlns:p14="http://schemas.microsoft.com/office/powerpoint/2010/main" val="32874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543800" cy="329830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Спасибо за внимание и участие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751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92696"/>
            <a:ext cx="4104456" cy="5532093"/>
          </a:xfrm>
        </p:spPr>
      </p:pic>
    </p:spTree>
    <p:extLst>
      <p:ext uri="{BB962C8B-B14F-4D97-AF65-F5344CB8AC3E}">
        <p14:creationId xmlns:p14="http://schemas.microsoft.com/office/powerpoint/2010/main" val="3578574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184576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FFFF00"/>
                </a:solidFill>
              </a:rPr>
              <a:t>Цель: </a:t>
            </a:r>
          </a:p>
          <a:p>
            <a:pPr lvl="0"/>
            <a:r>
              <a:rPr lang="ru-RU" sz="4400" dirty="0">
                <a:solidFill>
                  <a:srgbClr val="FFFF00"/>
                </a:solidFill>
              </a:rPr>
              <a:t>Приобщение к русской культуре и традиции; </a:t>
            </a:r>
          </a:p>
          <a:p>
            <a:pPr lvl="0"/>
            <a:r>
              <a:rPr lang="ru-RU" sz="4400" dirty="0">
                <a:solidFill>
                  <a:srgbClr val="FFFF00"/>
                </a:solidFill>
              </a:rPr>
              <a:t>Совместное творчество родителей и детей</a:t>
            </a:r>
            <a:r>
              <a:rPr lang="ru-RU" sz="4400" dirty="0" smtClean="0">
                <a:solidFill>
                  <a:srgbClr val="FFFF00"/>
                </a:solidFill>
              </a:rPr>
              <a:t>.</a:t>
            </a:r>
          </a:p>
          <a:p>
            <a:pPr marL="137160" lvl="0" indent="0" algn="ctr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06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85801"/>
            <a:ext cx="7848872" cy="5695527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FFFF00"/>
                </a:solidFill>
                <a:effectLst/>
              </a:rPr>
              <a:t>Задачи: 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pPr lvl="0"/>
            <a:r>
              <a:rPr lang="ru-RU" b="1" i="1" dirty="0">
                <a:solidFill>
                  <a:srgbClr val="FFFF00"/>
                </a:solidFill>
                <a:effectLst/>
              </a:rPr>
              <a:t>Образовательные: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pPr lvl="0"/>
            <a:r>
              <a:rPr lang="ru-RU" dirty="0">
                <a:effectLst/>
              </a:rPr>
              <a:t>Способствовать формированию представления о декоративно-прикладном искусстве;</a:t>
            </a:r>
          </a:p>
          <a:p>
            <a:pPr lvl="0"/>
            <a:r>
              <a:rPr lang="ru-RU" dirty="0">
                <a:effectLst/>
              </a:rPr>
              <a:t>Познакомить с историей главного христианского праздника Пасхи.</a:t>
            </a:r>
          </a:p>
          <a:p>
            <a:pPr lvl="0"/>
            <a:r>
              <a:rPr lang="ru-RU" b="1" i="1" dirty="0">
                <a:solidFill>
                  <a:srgbClr val="FFFF00"/>
                </a:solidFill>
                <a:effectLst/>
              </a:rPr>
              <a:t>Воспитательные: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pPr lvl="0"/>
            <a:r>
              <a:rPr lang="ru-RU" dirty="0">
                <a:effectLst/>
              </a:rPr>
              <a:t>Побудить интерес к совместному творчеству;</a:t>
            </a:r>
          </a:p>
          <a:p>
            <a:pPr lvl="0"/>
            <a:r>
              <a:rPr lang="ru-RU" dirty="0">
                <a:effectLst/>
              </a:rPr>
              <a:t>Воспитать у детей трудолюбие, усидчивость, аккуратность,  умение слушать, коммуникабельность, умение работать в коллективе.</a:t>
            </a:r>
          </a:p>
          <a:p>
            <a:pPr lvl="0"/>
            <a:r>
              <a:rPr lang="ru-RU" b="1" i="1" dirty="0">
                <a:solidFill>
                  <a:srgbClr val="FFFF00"/>
                </a:solidFill>
                <a:effectLst/>
              </a:rPr>
              <a:t>Развивающие:</a:t>
            </a:r>
            <a:endParaRPr lang="ru-RU" dirty="0">
              <a:solidFill>
                <a:srgbClr val="FFFF00"/>
              </a:solidFill>
              <a:effectLst/>
            </a:endParaRPr>
          </a:p>
          <a:p>
            <a:pPr lvl="0"/>
            <a:r>
              <a:rPr lang="ru-RU" dirty="0">
                <a:effectLst/>
              </a:rPr>
              <a:t>Развивать воображение, мышление, творческие возможности ребенка;</a:t>
            </a:r>
          </a:p>
          <a:p>
            <a:pPr lvl="0"/>
            <a:r>
              <a:rPr lang="ru-RU" dirty="0">
                <a:effectLst/>
              </a:rPr>
              <a:t>Развивать у детей умение работать с бумагой, клеем, красками и мелкую моторику рук.</a:t>
            </a:r>
          </a:p>
        </p:txBody>
      </p:sp>
    </p:spTree>
    <p:extLst>
      <p:ext uri="{BB962C8B-B14F-4D97-AF65-F5344CB8AC3E}">
        <p14:creationId xmlns:p14="http://schemas.microsoft.com/office/powerpoint/2010/main" val="3575702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48681"/>
            <a:ext cx="8424936" cy="5832648"/>
          </a:xfrm>
        </p:spPr>
        <p:txBody>
          <a:bodyPr/>
          <a:lstStyle/>
          <a:p>
            <a:r>
              <a:rPr lang="ru-RU" b="1" i="1" dirty="0">
                <a:solidFill>
                  <a:srgbClr val="FFFF00"/>
                </a:solidFill>
                <a:effectLst/>
              </a:rPr>
              <a:t>Оборудование: </a:t>
            </a:r>
            <a:r>
              <a:rPr lang="ru-RU" dirty="0">
                <a:effectLst/>
              </a:rPr>
              <a:t>заготовки шаблонов, альбомные листы, цветная бумага, ножницы, клей, цветные карандаши, краски, кисти, стаканчики для воды.</a:t>
            </a:r>
          </a:p>
          <a:p>
            <a:r>
              <a:rPr lang="ru-RU" b="1" i="1" dirty="0">
                <a:solidFill>
                  <a:srgbClr val="FFFF00"/>
                </a:solidFill>
                <a:effectLst/>
              </a:rPr>
              <a:t>Наглядные пособия: </a:t>
            </a:r>
            <a:r>
              <a:rPr lang="ru-RU" dirty="0">
                <a:effectLst/>
              </a:rPr>
              <a:t>образец открытки.</a:t>
            </a:r>
          </a:p>
          <a:p>
            <a:r>
              <a:rPr lang="ru-RU" b="1" i="1" dirty="0">
                <a:solidFill>
                  <a:srgbClr val="FFFF00"/>
                </a:solidFill>
                <a:effectLst/>
              </a:rPr>
              <a:t>Техническое оснащение:</a:t>
            </a:r>
            <a:r>
              <a:rPr lang="ru-RU" dirty="0">
                <a:solidFill>
                  <a:srgbClr val="FFFF00"/>
                </a:solidFill>
                <a:effectLst/>
              </a:rPr>
              <a:t> </a:t>
            </a:r>
            <a:r>
              <a:rPr lang="ru-RU" dirty="0">
                <a:effectLst/>
              </a:rPr>
              <a:t>интерактивное оборудование, презентация к мастер классу.</a:t>
            </a:r>
          </a:p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2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5472608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/>
              </a:rPr>
              <a:t>Пасхальный благовест</a:t>
            </a:r>
            <a:r>
              <a:rPr lang="ru-RU" sz="3200" dirty="0">
                <a:solidFill>
                  <a:srgbClr val="FFFF00"/>
                </a:solidFill>
                <a:effectLst/>
              </a:rPr>
              <a:t/>
            </a:r>
            <a:br>
              <a:rPr lang="ru-RU" sz="3200" dirty="0">
                <a:solidFill>
                  <a:srgbClr val="FFFF00"/>
                </a:solidFill>
                <a:effectLst/>
              </a:rPr>
            </a:br>
            <a:r>
              <a:rPr lang="ru-RU" sz="3200" dirty="0">
                <a:effectLst/>
              </a:rPr>
              <a:t>Понеслись удары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К синим небесам,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Звонко раздаётся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Голос по лесам.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Тихая долина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Отгоняет сон,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Где-то за дорогой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Замирает звон.</a:t>
            </a:r>
            <a:br>
              <a:rPr lang="ru-RU" sz="3200" dirty="0">
                <a:effectLst/>
              </a:rPr>
            </a:br>
            <a:r>
              <a:rPr lang="ru-RU" sz="3200" i="1" dirty="0">
                <a:effectLst/>
              </a:rPr>
              <a:t>Автор: С. А. Есенин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8535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4" cy="4752528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effectLst/>
              </a:rPr>
              <a:t>Крашенка</a:t>
            </a:r>
            <a:r>
              <a:rPr lang="ru-RU" dirty="0">
                <a:effectLst/>
              </a:rPr>
              <a:t> – одноцветное;</a:t>
            </a:r>
          </a:p>
          <a:p>
            <a:r>
              <a:rPr lang="ru-RU" dirty="0" err="1">
                <a:effectLst/>
              </a:rPr>
              <a:t>Крапанка</a:t>
            </a:r>
            <a:r>
              <a:rPr lang="ru-RU" dirty="0">
                <a:effectLst/>
              </a:rPr>
              <a:t> – с однотонным фоном, на которой нанесены пятна, полоски ,крапинки.</a:t>
            </a:r>
          </a:p>
          <a:p>
            <a:r>
              <a:rPr lang="ru-RU" dirty="0" err="1">
                <a:effectLst/>
              </a:rPr>
              <a:t>Дряпанка</a:t>
            </a:r>
            <a:r>
              <a:rPr lang="ru-RU" dirty="0">
                <a:effectLst/>
              </a:rPr>
              <a:t> – яйцо, на котором после окрашивания был процарапан узор металлическим острием.</a:t>
            </a:r>
          </a:p>
          <a:p>
            <a:r>
              <a:rPr lang="ru-RU" dirty="0" err="1">
                <a:effectLst/>
              </a:rPr>
              <a:t>Малеванка</a:t>
            </a:r>
            <a:r>
              <a:rPr lang="ru-RU" dirty="0">
                <a:effectLst/>
              </a:rPr>
              <a:t> – яйцо, расписанное своим придуманным узором.</a:t>
            </a:r>
          </a:p>
          <a:p>
            <a:r>
              <a:rPr lang="ru-RU" dirty="0">
                <a:effectLst/>
              </a:rPr>
              <a:t>Писанка – яйцо, раскрашенное орнаментальным или сюжетным узором в соответствии с традиционными образцами, которые передаются из поколения в поколение. На холодном яйце горячим воском выводят узоры, потом погружают его в разведенную краску. Затем делают новый узор воском и макают в другую краску, и так далее. Когда все узоры нанесены, воск удаляют.</a:t>
            </a:r>
          </a:p>
          <a:p>
            <a:r>
              <a:rPr lang="ru-RU" dirty="0" err="1">
                <a:effectLst/>
              </a:rPr>
              <a:t>Яйчата</a:t>
            </a:r>
            <a:r>
              <a:rPr lang="ru-RU" dirty="0">
                <a:effectLst/>
              </a:rPr>
              <a:t> – яйца из дерева, фарфора, бисера, глины и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32656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Виды пасхальных яиц: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3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515719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Писанка</a:t>
            </a:r>
            <a:endParaRPr lang="ru-RU" dirty="0"/>
          </a:p>
        </p:txBody>
      </p:sp>
      <p:pic>
        <p:nvPicPr>
          <p:cNvPr id="4" name="Объект 3" descr="pisanka">
            <a:hlinkClick r:id="rId2" tgtFrame="&quot;_blank&quot;" tooltip="&quot;пасхальные традиции, история праздника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4320480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7558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5030688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0100" y="5373216"/>
            <a:ext cx="7543800" cy="914400"/>
          </a:xfrm>
        </p:spPr>
        <p:txBody>
          <a:bodyPr/>
          <a:lstStyle/>
          <a:p>
            <a:pPr algn="ctr"/>
            <a:r>
              <a:rPr lang="ru-RU" dirty="0" err="1" smtClean="0"/>
              <a:t>Крашенка</a:t>
            </a:r>
            <a:endParaRPr lang="ru-RU" dirty="0"/>
          </a:p>
        </p:txBody>
      </p:sp>
      <p:pic>
        <p:nvPicPr>
          <p:cNvPr id="4" name="Рисунок 3" descr="krashenka">
            <a:hlinkClick r:id="rId2" tgtFrame="&quot;_blank&quot;" tooltip="&quot;пасхальные традиции, история праздника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518457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50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44</TotalTime>
  <Words>271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Мастер – класс на тему: «Пасхальная открытка»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Пасхальный благовест Понеслись удары К синим небесам, Звонко раздаётся Голос по лесам. Тихая долина Отгоняет сон, Где-то за дорогой Замирает звон. Автор: С. А. Есенин</vt:lpstr>
      <vt:lpstr>Виды пасхальных яиц:</vt:lpstr>
      <vt:lpstr>Писанка</vt:lpstr>
      <vt:lpstr>Крашенка</vt:lpstr>
      <vt:lpstr>Драпанка</vt:lpstr>
      <vt:lpstr>Презентация PowerPoint</vt:lpstr>
      <vt:lpstr>Презентация PowerPoint</vt:lpstr>
      <vt:lpstr>Презентация PowerPoint</vt:lpstr>
      <vt:lpstr>Спасибо за внимание и участие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на тему: «Пасхальная открытка»</dc:title>
  <dc:creator>Лизавета</dc:creator>
  <cp:lastModifiedBy>Лизавета</cp:lastModifiedBy>
  <cp:revision>15</cp:revision>
  <dcterms:created xsi:type="dcterms:W3CDTF">2018-03-25T16:23:12Z</dcterms:created>
  <dcterms:modified xsi:type="dcterms:W3CDTF">2018-03-25T17:12:28Z</dcterms:modified>
</cp:coreProperties>
</file>