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7" r:id="rId2"/>
    <p:sldId id="259" r:id="rId3"/>
    <p:sldId id="261" r:id="rId4"/>
    <p:sldId id="263" r:id="rId5"/>
    <p:sldId id="265" r:id="rId6"/>
    <p:sldId id="267" r:id="rId7"/>
    <p:sldId id="268" r:id="rId8"/>
    <p:sldId id="270" r:id="rId9"/>
    <p:sldId id="271" r:id="rId10"/>
    <p:sldId id="272" r:id="rId11"/>
    <p:sldId id="273" r:id="rId12"/>
    <p:sldId id="274" r:id="rId13"/>
    <p:sldId id="275" r:id="rId14"/>
    <p:sldId id="276" r:id="rId15"/>
    <p:sldId id="277" r:id="rId16"/>
    <p:sldId id="278" r:id="rId17"/>
    <p:sldId id="279" r:id="rId18"/>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16" y="-9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42785219-FFB5-45D6-BD86-02A7BF21CDC1}" type="datetimeFigureOut">
              <a:rPr lang="ru-RU" smtClean="0"/>
              <a:t>27.03.2018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2016B603-7438-4873-BDF0-98B49765EA98}" type="slidenum">
              <a:rPr lang="ru-RU" smtClean="0"/>
              <a:t>‹#›</a:t>
            </a:fld>
            <a:endParaRPr lang="ru-RU"/>
          </a:p>
        </p:txBody>
      </p:sp>
    </p:spTree>
    <p:extLst>
      <p:ext uri="{BB962C8B-B14F-4D97-AF65-F5344CB8AC3E}">
        <p14:creationId xmlns:p14="http://schemas.microsoft.com/office/powerpoint/2010/main" val="180699786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42785219-FFB5-45D6-BD86-02A7BF21CDC1}" type="datetimeFigureOut">
              <a:rPr lang="ru-RU" smtClean="0"/>
              <a:t>27.03.2018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2016B603-7438-4873-BDF0-98B49765EA98}" type="slidenum">
              <a:rPr lang="ru-RU" smtClean="0"/>
              <a:t>‹#›</a:t>
            </a:fld>
            <a:endParaRPr lang="ru-RU"/>
          </a:p>
        </p:txBody>
      </p:sp>
    </p:spTree>
    <p:extLst>
      <p:ext uri="{BB962C8B-B14F-4D97-AF65-F5344CB8AC3E}">
        <p14:creationId xmlns:p14="http://schemas.microsoft.com/office/powerpoint/2010/main" val="184205549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42785219-FFB5-45D6-BD86-02A7BF21CDC1}" type="datetimeFigureOut">
              <a:rPr lang="ru-RU" smtClean="0"/>
              <a:t>27.03.2018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2016B603-7438-4873-BDF0-98B49765EA98}" type="slidenum">
              <a:rPr lang="ru-RU" smtClean="0"/>
              <a:t>‹#›</a:t>
            </a:fld>
            <a:endParaRPr lang="ru-RU"/>
          </a:p>
        </p:txBody>
      </p:sp>
    </p:spTree>
    <p:extLst>
      <p:ext uri="{BB962C8B-B14F-4D97-AF65-F5344CB8AC3E}">
        <p14:creationId xmlns:p14="http://schemas.microsoft.com/office/powerpoint/2010/main" val="136416458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42785219-FFB5-45D6-BD86-02A7BF21CDC1}" type="datetimeFigureOut">
              <a:rPr lang="ru-RU" smtClean="0"/>
              <a:t>27.03.2018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2016B603-7438-4873-BDF0-98B49765EA98}" type="slidenum">
              <a:rPr lang="ru-RU" smtClean="0"/>
              <a:t>‹#›</a:t>
            </a:fld>
            <a:endParaRPr lang="ru-RU"/>
          </a:p>
        </p:txBody>
      </p:sp>
    </p:spTree>
    <p:extLst>
      <p:ext uri="{BB962C8B-B14F-4D97-AF65-F5344CB8AC3E}">
        <p14:creationId xmlns:p14="http://schemas.microsoft.com/office/powerpoint/2010/main" val="223349313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42785219-FFB5-45D6-BD86-02A7BF21CDC1}" type="datetimeFigureOut">
              <a:rPr lang="ru-RU" smtClean="0"/>
              <a:t>27.03.2018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2016B603-7438-4873-BDF0-98B49765EA98}" type="slidenum">
              <a:rPr lang="ru-RU" smtClean="0"/>
              <a:t>‹#›</a:t>
            </a:fld>
            <a:endParaRPr lang="ru-RU"/>
          </a:p>
        </p:txBody>
      </p:sp>
    </p:spTree>
    <p:extLst>
      <p:ext uri="{BB962C8B-B14F-4D97-AF65-F5344CB8AC3E}">
        <p14:creationId xmlns:p14="http://schemas.microsoft.com/office/powerpoint/2010/main" val="139278529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42785219-FFB5-45D6-BD86-02A7BF21CDC1}" type="datetimeFigureOut">
              <a:rPr lang="ru-RU" smtClean="0"/>
              <a:t>27.03.2018</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2016B603-7438-4873-BDF0-98B49765EA98}" type="slidenum">
              <a:rPr lang="ru-RU" smtClean="0"/>
              <a:t>‹#›</a:t>
            </a:fld>
            <a:endParaRPr lang="ru-RU"/>
          </a:p>
        </p:txBody>
      </p:sp>
    </p:spTree>
    <p:extLst>
      <p:ext uri="{BB962C8B-B14F-4D97-AF65-F5344CB8AC3E}">
        <p14:creationId xmlns:p14="http://schemas.microsoft.com/office/powerpoint/2010/main" val="124670786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42785219-FFB5-45D6-BD86-02A7BF21CDC1}" type="datetimeFigureOut">
              <a:rPr lang="ru-RU" smtClean="0"/>
              <a:t>27.03.2018</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2016B603-7438-4873-BDF0-98B49765EA98}" type="slidenum">
              <a:rPr lang="ru-RU" smtClean="0"/>
              <a:t>‹#›</a:t>
            </a:fld>
            <a:endParaRPr lang="ru-RU"/>
          </a:p>
        </p:txBody>
      </p:sp>
    </p:spTree>
    <p:extLst>
      <p:ext uri="{BB962C8B-B14F-4D97-AF65-F5344CB8AC3E}">
        <p14:creationId xmlns:p14="http://schemas.microsoft.com/office/powerpoint/2010/main" val="175419910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42785219-FFB5-45D6-BD86-02A7BF21CDC1}" type="datetimeFigureOut">
              <a:rPr lang="ru-RU" smtClean="0"/>
              <a:t>27.03.2018</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2016B603-7438-4873-BDF0-98B49765EA98}" type="slidenum">
              <a:rPr lang="ru-RU" smtClean="0"/>
              <a:t>‹#›</a:t>
            </a:fld>
            <a:endParaRPr lang="ru-RU"/>
          </a:p>
        </p:txBody>
      </p:sp>
    </p:spTree>
    <p:extLst>
      <p:ext uri="{BB962C8B-B14F-4D97-AF65-F5344CB8AC3E}">
        <p14:creationId xmlns:p14="http://schemas.microsoft.com/office/powerpoint/2010/main" val="290617761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42785219-FFB5-45D6-BD86-02A7BF21CDC1}" type="datetimeFigureOut">
              <a:rPr lang="ru-RU" smtClean="0"/>
              <a:t>27.03.2018</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2016B603-7438-4873-BDF0-98B49765EA98}" type="slidenum">
              <a:rPr lang="ru-RU" smtClean="0"/>
              <a:t>‹#›</a:t>
            </a:fld>
            <a:endParaRPr lang="ru-RU"/>
          </a:p>
        </p:txBody>
      </p:sp>
    </p:spTree>
    <p:extLst>
      <p:ext uri="{BB962C8B-B14F-4D97-AF65-F5344CB8AC3E}">
        <p14:creationId xmlns:p14="http://schemas.microsoft.com/office/powerpoint/2010/main" val="390648996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Объект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42785219-FFB5-45D6-BD86-02A7BF21CDC1}" type="datetimeFigureOut">
              <a:rPr lang="ru-RU" smtClean="0"/>
              <a:t>27.03.2018</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2016B603-7438-4873-BDF0-98B49765EA98}" type="slidenum">
              <a:rPr lang="ru-RU" smtClean="0"/>
              <a:t>‹#›</a:t>
            </a:fld>
            <a:endParaRPr lang="ru-RU"/>
          </a:p>
        </p:txBody>
      </p:sp>
    </p:spTree>
    <p:extLst>
      <p:ext uri="{BB962C8B-B14F-4D97-AF65-F5344CB8AC3E}">
        <p14:creationId xmlns:p14="http://schemas.microsoft.com/office/powerpoint/2010/main" val="83884290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42785219-FFB5-45D6-BD86-02A7BF21CDC1}" type="datetimeFigureOut">
              <a:rPr lang="ru-RU" smtClean="0"/>
              <a:t>27.03.2018</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2016B603-7438-4873-BDF0-98B49765EA98}" type="slidenum">
              <a:rPr lang="ru-RU" smtClean="0"/>
              <a:t>‹#›</a:t>
            </a:fld>
            <a:endParaRPr lang="ru-RU"/>
          </a:p>
        </p:txBody>
      </p:sp>
    </p:spTree>
    <p:extLst>
      <p:ext uri="{BB962C8B-B14F-4D97-AF65-F5344CB8AC3E}">
        <p14:creationId xmlns:p14="http://schemas.microsoft.com/office/powerpoint/2010/main" val="426101629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2785219-FFB5-45D6-BD86-02A7BF21CDC1}" type="datetimeFigureOut">
              <a:rPr lang="ru-RU" smtClean="0"/>
              <a:t>27.03.2018</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016B603-7438-4873-BDF0-98B49765EA98}" type="slidenum">
              <a:rPr lang="ru-RU" smtClean="0"/>
              <a:t>‹#›</a:t>
            </a:fld>
            <a:endParaRPr lang="ru-RU"/>
          </a:p>
        </p:txBody>
      </p:sp>
    </p:spTree>
    <p:extLst>
      <p:ext uri="{BB962C8B-B14F-4D97-AF65-F5344CB8AC3E}">
        <p14:creationId xmlns:p14="http://schemas.microsoft.com/office/powerpoint/2010/main" val="200714203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endParaRPr lang="ru-RU"/>
          </a:p>
        </p:txBody>
      </p:sp>
      <p:sp>
        <p:nvSpPr>
          <p:cNvPr id="3" name="Подзаголовок 2"/>
          <p:cNvSpPr>
            <a:spLocks noGrp="1"/>
          </p:cNvSpPr>
          <p:nvPr>
            <p:ph type="subTitle" idx="1"/>
          </p:nvPr>
        </p:nvSpPr>
        <p:spPr/>
        <p:txBody>
          <a:bodyPr/>
          <a:lstStyle/>
          <a:p>
            <a:endParaRPr lang="ru-RU"/>
          </a:p>
        </p:txBody>
      </p:sp>
      <p:pic>
        <p:nvPicPr>
          <p:cNvPr id="1026" name="Picture 2" descr="http://fotohood.ru/images/365755_powerpoint-temy.jpg"/>
          <p:cNvPicPr>
            <a:picLocks noChangeAspect="1" noChangeArrowheads="1"/>
          </p:cNvPicPr>
          <p:nvPr/>
        </p:nvPicPr>
        <p:blipFill>
          <a:blip r:embed="rId2"/>
          <a:srcRect/>
          <a:stretch>
            <a:fillRect/>
          </a:stretch>
        </p:blipFill>
        <p:spPr bwMode="auto">
          <a:xfrm>
            <a:off x="-32" y="0"/>
            <a:ext cx="9144032" cy="6858000"/>
          </a:xfrm>
          <a:prstGeom prst="rect">
            <a:avLst/>
          </a:prstGeom>
          <a:noFill/>
        </p:spPr>
      </p:pic>
      <p:sp>
        <p:nvSpPr>
          <p:cNvPr id="6" name="Прямоугольник 5"/>
          <p:cNvSpPr/>
          <p:nvPr/>
        </p:nvSpPr>
        <p:spPr>
          <a:xfrm rot="10800000" flipV="1">
            <a:off x="785786" y="727343"/>
            <a:ext cx="7962678" cy="4001095"/>
          </a:xfrm>
          <a:prstGeom prst="rect">
            <a:avLst/>
          </a:prstGeom>
        </p:spPr>
        <p:txBody>
          <a:bodyPr wrap="square">
            <a:spAutoFit/>
          </a:bodyPr>
          <a:lstStyle/>
          <a:p>
            <a:pPr lvl="0" algn="ctr" fontAlgn="base">
              <a:spcBef>
                <a:spcPct val="0"/>
              </a:spcBef>
              <a:spcAft>
                <a:spcPct val="0"/>
              </a:spcAft>
              <a:tabLst>
                <a:tab pos="1712913" algn="l"/>
              </a:tabLst>
            </a:pPr>
            <a:r>
              <a:rPr lang="ru-RU" sz="1400" dirty="0" smtClean="0">
                <a:latin typeface="Times New Roman" pitchFamily="18" charset="0"/>
                <a:ea typeface="Calibri" pitchFamily="34" charset="0"/>
                <a:cs typeface="Times New Roman" pitchFamily="18" charset="0"/>
              </a:rPr>
              <a:t>МУНИЦИПАЛЬНОЕ  БЮДЖЕТНОЕ ДОШКОЛЬНОЕ  ОБРАЗОВАТЕЛЬНОЕ УЧРЕЖДЕНИЕ</a:t>
            </a:r>
            <a:endParaRPr lang="ru-RU" sz="1400" dirty="0" smtClean="0">
              <a:latin typeface="Arial" pitchFamily="34" charset="0"/>
            </a:endParaRPr>
          </a:p>
          <a:p>
            <a:pPr lvl="0" algn="ctr" eaLnBrk="0" fontAlgn="base" hangingPunct="0">
              <a:spcBef>
                <a:spcPct val="0"/>
              </a:spcBef>
              <a:spcAft>
                <a:spcPct val="0"/>
              </a:spcAft>
              <a:tabLst>
                <a:tab pos="1712913" algn="l"/>
              </a:tabLst>
            </a:pPr>
            <a:r>
              <a:rPr lang="ru-RU" sz="1400" dirty="0" smtClean="0">
                <a:ea typeface="Calibri" pitchFamily="34" charset="0"/>
                <a:cs typeface="Times New Roman" pitchFamily="18" charset="0"/>
              </a:rPr>
              <a:t>«</a:t>
            </a:r>
            <a:r>
              <a:rPr lang="ru-RU" sz="1400" dirty="0" smtClean="0">
                <a:latin typeface="Times New Roman" pitchFamily="18" charset="0"/>
                <a:ea typeface="Calibri" pitchFamily="34" charset="0"/>
                <a:cs typeface="Times New Roman" pitchFamily="18" charset="0"/>
              </a:rPr>
              <a:t>Детский сад - комбинированного вида № 11 </a:t>
            </a:r>
            <a:r>
              <a:rPr lang="ru-RU" sz="1400" dirty="0" smtClean="0">
                <a:ea typeface="Calibri" pitchFamily="34" charset="0"/>
                <a:cs typeface="Times New Roman" pitchFamily="18" charset="0"/>
              </a:rPr>
              <a:t>«</a:t>
            </a:r>
            <a:r>
              <a:rPr lang="ru-RU" sz="1400" dirty="0" smtClean="0">
                <a:latin typeface="Times New Roman" pitchFamily="18" charset="0"/>
                <a:ea typeface="Calibri" pitchFamily="34" charset="0"/>
                <a:cs typeface="Times New Roman" pitchFamily="18" charset="0"/>
              </a:rPr>
              <a:t>Золотой ключик</a:t>
            </a:r>
            <a:r>
              <a:rPr lang="ru-RU" sz="1400" dirty="0" smtClean="0">
                <a:ea typeface="Calibri" pitchFamily="34" charset="0"/>
                <a:cs typeface="Times New Roman" pitchFamily="18" charset="0"/>
              </a:rPr>
              <a:t>»</a:t>
            </a:r>
          </a:p>
          <a:p>
            <a:pPr lvl="0" algn="ctr" eaLnBrk="0" fontAlgn="base" hangingPunct="0">
              <a:spcBef>
                <a:spcPct val="0"/>
              </a:spcBef>
              <a:spcAft>
                <a:spcPct val="0"/>
              </a:spcAft>
              <a:tabLst>
                <a:tab pos="1712913" algn="l"/>
              </a:tabLst>
            </a:pPr>
            <a:endParaRPr lang="ru-RU" sz="1400" dirty="0">
              <a:latin typeface="Arial" pitchFamily="34" charset="0"/>
              <a:cs typeface="Times New Roman" pitchFamily="18" charset="0"/>
            </a:endParaRPr>
          </a:p>
          <a:p>
            <a:pPr lvl="0" algn="ctr" eaLnBrk="0" fontAlgn="base" hangingPunct="0">
              <a:spcBef>
                <a:spcPct val="0"/>
              </a:spcBef>
              <a:spcAft>
                <a:spcPct val="0"/>
              </a:spcAft>
              <a:tabLst>
                <a:tab pos="1712913" algn="l"/>
              </a:tabLst>
            </a:pPr>
            <a:endParaRPr lang="ru-RU" sz="1400" dirty="0" smtClean="0">
              <a:latin typeface="Arial" pitchFamily="34" charset="0"/>
              <a:cs typeface="Times New Roman" pitchFamily="18" charset="0"/>
            </a:endParaRPr>
          </a:p>
          <a:p>
            <a:pPr lvl="0" algn="ctr" eaLnBrk="0" fontAlgn="base" hangingPunct="0">
              <a:spcBef>
                <a:spcPct val="0"/>
              </a:spcBef>
              <a:spcAft>
                <a:spcPct val="0"/>
              </a:spcAft>
              <a:tabLst>
                <a:tab pos="1712913" algn="l"/>
              </a:tabLst>
            </a:pPr>
            <a:endParaRPr lang="ru-RU" sz="1400" dirty="0">
              <a:latin typeface="Arial" pitchFamily="34" charset="0"/>
              <a:cs typeface="Times New Roman" pitchFamily="18" charset="0"/>
            </a:endParaRPr>
          </a:p>
          <a:p>
            <a:pPr lvl="0" algn="ctr" eaLnBrk="0" fontAlgn="base" hangingPunct="0">
              <a:spcBef>
                <a:spcPct val="0"/>
              </a:spcBef>
              <a:spcAft>
                <a:spcPct val="0"/>
              </a:spcAft>
              <a:tabLst>
                <a:tab pos="1712913" algn="l"/>
              </a:tabLst>
            </a:pPr>
            <a:endParaRPr lang="ru-RU" sz="1400" dirty="0" smtClean="0">
              <a:latin typeface="Arial" pitchFamily="34" charset="0"/>
              <a:cs typeface="Times New Roman" pitchFamily="18" charset="0"/>
            </a:endParaRPr>
          </a:p>
          <a:p>
            <a:pPr lvl="0" algn="ctr" eaLnBrk="0" fontAlgn="base" hangingPunct="0">
              <a:spcBef>
                <a:spcPct val="0"/>
              </a:spcBef>
              <a:spcAft>
                <a:spcPct val="0"/>
              </a:spcAft>
              <a:tabLst>
                <a:tab pos="1712913" algn="l"/>
              </a:tabLst>
            </a:pPr>
            <a:endParaRPr lang="ru-RU" sz="1400" dirty="0" smtClean="0">
              <a:latin typeface="Arial" pitchFamily="34" charset="0"/>
              <a:cs typeface="Times New Roman" pitchFamily="18" charset="0"/>
            </a:endParaRPr>
          </a:p>
          <a:p>
            <a:pPr lvl="0" algn="ctr" eaLnBrk="0" fontAlgn="base" hangingPunct="0">
              <a:spcBef>
                <a:spcPct val="0"/>
              </a:spcBef>
              <a:spcAft>
                <a:spcPct val="0"/>
              </a:spcAft>
              <a:tabLst>
                <a:tab pos="1712913" algn="l"/>
              </a:tabLst>
            </a:pPr>
            <a:r>
              <a:rPr lang="ru-RU" sz="2400" dirty="0" smtClean="0">
                <a:latin typeface="Times New Roman" pitchFamily="18" charset="0"/>
                <a:cs typeface="Times New Roman" pitchFamily="18" charset="0"/>
              </a:rPr>
              <a:t>ПЕДСОВЕТ</a:t>
            </a:r>
            <a:endParaRPr lang="ru-RU" sz="2400" dirty="0">
              <a:latin typeface="Times New Roman" pitchFamily="18" charset="0"/>
              <a:cs typeface="Times New Roman" pitchFamily="18" charset="0"/>
            </a:endParaRPr>
          </a:p>
          <a:p>
            <a:pPr lvl="0" algn="ctr" eaLnBrk="0" fontAlgn="base" hangingPunct="0">
              <a:spcBef>
                <a:spcPct val="0"/>
              </a:spcBef>
              <a:spcAft>
                <a:spcPct val="0"/>
              </a:spcAft>
              <a:tabLst>
                <a:tab pos="1712913" algn="l"/>
              </a:tabLst>
            </a:pPr>
            <a:r>
              <a:rPr lang="ru-RU" sz="2400" b="1" dirty="0" smtClean="0">
                <a:latin typeface="Times New Roman" pitchFamily="18" charset="0"/>
                <a:cs typeface="Times New Roman" pitchFamily="18" charset="0"/>
              </a:rPr>
              <a:t>«Формирование математических представлений</a:t>
            </a:r>
          </a:p>
          <a:p>
            <a:pPr lvl="0" algn="ctr" eaLnBrk="0" fontAlgn="base" hangingPunct="0">
              <a:spcBef>
                <a:spcPct val="0"/>
              </a:spcBef>
              <a:spcAft>
                <a:spcPct val="0"/>
              </a:spcAft>
              <a:tabLst>
                <a:tab pos="1712913" algn="l"/>
              </a:tabLst>
            </a:pPr>
            <a:r>
              <a:rPr lang="ru-RU" sz="2400" b="1" dirty="0" smtClean="0">
                <a:latin typeface="Times New Roman" pitchFamily="18" charset="0"/>
                <a:cs typeface="Times New Roman" pitchFamily="18" charset="0"/>
              </a:rPr>
              <a:t> как части образовательной деятельности дошкольников в условиях ФГОС»</a:t>
            </a:r>
          </a:p>
          <a:p>
            <a:pPr lvl="0" algn="ctr" eaLnBrk="0" fontAlgn="base" hangingPunct="0">
              <a:spcBef>
                <a:spcPct val="0"/>
              </a:spcBef>
              <a:spcAft>
                <a:spcPct val="0"/>
              </a:spcAft>
              <a:tabLst>
                <a:tab pos="1712913" algn="l"/>
              </a:tabLst>
            </a:pPr>
            <a:r>
              <a:rPr lang="ru-RU" sz="1600" b="1" dirty="0" smtClean="0">
                <a:latin typeface="Times New Roman" pitchFamily="18" charset="0"/>
                <a:cs typeface="Times New Roman" pitchFamily="18" charset="0"/>
              </a:rPr>
              <a:t>(деловая игра)</a:t>
            </a:r>
          </a:p>
          <a:p>
            <a:pPr lvl="0" algn="ctr" eaLnBrk="0" fontAlgn="base" hangingPunct="0">
              <a:spcBef>
                <a:spcPct val="0"/>
              </a:spcBef>
              <a:spcAft>
                <a:spcPct val="0"/>
              </a:spcAft>
              <a:tabLst>
                <a:tab pos="1712913" algn="l"/>
              </a:tabLst>
            </a:pPr>
            <a:endParaRPr lang="ru-RU" sz="1600" b="1" dirty="0">
              <a:latin typeface="Times New Roman" pitchFamily="18" charset="0"/>
              <a:cs typeface="Times New Roman" pitchFamily="18" charset="0"/>
            </a:endParaRPr>
          </a:p>
          <a:p>
            <a:pPr lvl="0" algn="ctr" eaLnBrk="0" fontAlgn="base" hangingPunct="0">
              <a:spcBef>
                <a:spcPct val="0"/>
              </a:spcBef>
              <a:spcAft>
                <a:spcPct val="0"/>
              </a:spcAft>
              <a:tabLst>
                <a:tab pos="1712913" algn="l"/>
              </a:tabLst>
            </a:pPr>
            <a:endParaRPr lang="ru-RU" sz="1400" dirty="0" smtClean="0">
              <a:latin typeface="Times New Roman" pitchFamily="18" charset="0"/>
              <a:cs typeface="Times New Roman" pitchFamily="18" charset="0"/>
            </a:endParaRPr>
          </a:p>
          <a:p>
            <a:pPr lvl="0" algn="ctr" eaLnBrk="0" fontAlgn="base" hangingPunct="0">
              <a:spcBef>
                <a:spcPct val="0"/>
              </a:spcBef>
              <a:spcAft>
                <a:spcPct val="0"/>
              </a:spcAft>
              <a:tabLst>
                <a:tab pos="1712913" algn="l"/>
              </a:tabLst>
            </a:pPr>
            <a:endParaRPr lang="ru-RU" sz="1400" dirty="0" smtClean="0">
              <a:latin typeface="Arial" pitchFamily="34" charset="0"/>
            </a:endParaRPr>
          </a:p>
        </p:txBody>
      </p:sp>
      <p:sp>
        <p:nvSpPr>
          <p:cNvPr id="8" name="Прямоугольник 7"/>
          <p:cNvSpPr/>
          <p:nvPr/>
        </p:nvSpPr>
        <p:spPr>
          <a:xfrm flipH="1">
            <a:off x="3707904" y="5643578"/>
            <a:ext cx="2300268" cy="400110"/>
          </a:xfrm>
          <a:prstGeom prst="rect">
            <a:avLst/>
          </a:prstGeom>
        </p:spPr>
        <p:txBody>
          <a:bodyPr wrap="square">
            <a:spAutoFit/>
          </a:bodyPr>
          <a:lstStyle/>
          <a:p>
            <a:r>
              <a:rPr lang="ru-RU" sz="1400" b="1" dirty="0" smtClean="0">
                <a:latin typeface="Times New Roman" pitchFamily="18" charset="0"/>
                <a:cs typeface="Times New Roman" pitchFamily="18" charset="0"/>
              </a:rPr>
              <a:t>Мариинск, 2018г</a:t>
            </a:r>
            <a:r>
              <a:rPr lang="ru-RU" sz="2000" b="1" dirty="0" smtClean="0">
                <a:latin typeface="Times New Roman" pitchFamily="18" charset="0"/>
                <a:cs typeface="Times New Roman" pitchFamily="18" charset="0"/>
              </a:rPr>
              <a:t>.</a:t>
            </a:r>
            <a:endParaRPr lang="ru-RU" sz="2000" b="1" dirty="0">
              <a:latin typeface="Times New Roman" pitchFamily="18" charset="0"/>
              <a:cs typeface="Times New Roman" pitchFamily="18" charset="0"/>
            </a:endParaRPr>
          </a:p>
        </p:txBody>
      </p:sp>
    </p:spTree>
    <p:extLst>
      <p:ext uri="{BB962C8B-B14F-4D97-AF65-F5344CB8AC3E}">
        <p14:creationId xmlns:p14="http://schemas.microsoft.com/office/powerpoint/2010/main" val="330086754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endParaRPr lang="ru-RU"/>
          </a:p>
        </p:txBody>
      </p:sp>
      <p:sp>
        <p:nvSpPr>
          <p:cNvPr id="3" name="Подзаголовок 2"/>
          <p:cNvSpPr>
            <a:spLocks noGrp="1"/>
          </p:cNvSpPr>
          <p:nvPr>
            <p:ph type="subTitle" idx="1"/>
          </p:nvPr>
        </p:nvSpPr>
        <p:spPr/>
        <p:txBody>
          <a:bodyPr/>
          <a:lstStyle/>
          <a:p>
            <a:endParaRPr lang="ru-RU"/>
          </a:p>
        </p:txBody>
      </p:sp>
      <p:pic>
        <p:nvPicPr>
          <p:cNvPr id="1026" name="Picture 2" descr="http://fotohood.ru/images/365755_powerpoint-temy.jpg"/>
          <p:cNvPicPr>
            <a:picLocks noChangeAspect="1" noChangeArrowheads="1"/>
          </p:cNvPicPr>
          <p:nvPr/>
        </p:nvPicPr>
        <p:blipFill>
          <a:blip r:embed="rId2"/>
          <a:srcRect/>
          <a:stretch>
            <a:fillRect/>
          </a:stretch>
        </p:blipFill>
        <p:spPr bwMode="auto">
          <a:xfrm>
            <a:off x="-32" y="-58006"/>
            <a:ext cx="9144032" cy="6916006"/>
          </a:xfrm>
          <a:prstGeom prst="rect">
            <a:avLst/>
          </a:prstGeom>
          <a:noFill/>
        </p:spPr>
      </p:pic>
      <p:sp>
        <p:nvSpPr>
          <p:cNvPr id="6" name="Прямоугольник 5"/>
          <p:cNvSpPr/>
          <p:nvPr/>
        </p:nvSpPr>
        <p:spPr>
          <a:xfrm rot="10800000" flipV="1">
            <a:off x="683584" y="281555"/>
            <a:ext cx="7776864" cy="5786199"/>
          </a:xfrm>
          <a:prstGeom prst="rect">
            <a:avLst/>
          </a:prstGeom>
        </p:spPr>
        <p:txBody>
          <a:bodyPr wrap="square">
            <a:spAutoFit/>
          </a:bodyPr>
          <a:lstStyle/>
          <a:p>
            <a:pPr lvl="0" eaLnBrk="0" fontAlgn="base" hangingPunct="0">
              <a:spcBef>
                <a:spcPct val="0"/>
              </a:spcBef>
              <a:spcAft>
                <a:spcPct val="0"/>
              </a:spcAft>
              <a:tabLst>
                <a:tab pos="1712913" algn="l"/>
              </a:tabLst>
            </a:pPr>
            <a:r>
              <a:rPr lang="ru-RU" sz="3200" b="1" dirty="0">
                <a:latin typeface="Times New Roman" pitchFamily="18" charset="0"/>
                <a:cs typeface="Times New Roman" pitchFamily="18" charset="0"/>
              </a:rPr>
              <a:t>4</a:t>
            </a:r>
            <a:r>
              <a:rPr lang="ru-RU" sz="3200" b="1" dirty="0" smtClean="0">
                <a:latin typeface="Times New Roman" pitchFamily="18" charset="0"/>
                <a:cs typeface="Times New Roman" pitchFamily="18" charset="0"/>
              </a:rPr>
              <a:t> станция «ОТВЕЧАЙ - КА»</a:t>
            </a:r>
          </a:p>
          <a:p>
            <a:pPr lvl="0" eaLnBrk="0" fontAlgn="base" hangingPunct="0">
              <a:spcBef>
                <a:spcPct val="0"/>
              </a:spcBef>
              <a:spcAft>
                <a:spcPct val="0"/>
              </a:spcAft>
              <a:tabLst>
                <a:tab pos="1712913" algn="l"/>
              </a:tabLst>
            </a:pPr>
            <a:r>
              <a:rPr lang="ru-RU" sz="2400" b="1" dirty="0">
                <a:latin typeface="Times New Roman" pitchFamily="18" charset="0"/>
                <a:cs typeface="Times New Roman" pitchFamily="18" charset="0"/>
              </a:rPr>
              <a:t>6</a:t>
            </a:r>
            <a:r>
              <a:rPr lang="ru-RU" sz="2400" b="1" dirty="0" smtClean="0">
                <a:latin typeface="Times New Roman" pitchFamily="18" charset="0"/>
                <a:cs typeface="Times New Roman" pitchFamily="18" charset="0"/>
              </a:rPr>
              <a:t>. Исключите неправильный вариант ответа:</a:t>
            </a:r>
          </a:p>
          <a:p>
            <a:pPr lvl="0" eaLnBrk="0" fontAlgn="base" hangingPunct="0">
              <a:spcBef>
                <a:spcPct val="0"/>
              </a:spcBef>
              <a:spcAft>
                <a:spcPct val="0"/>
              </a:spcAft>
              <a:tabLst>
                <a:tab pos="1712913" algn="l"/>
              </a:tabLst>
            </a:pPr>
            <a:r>
              <a:rPr lang="ru-RU" sz="2400" b="1" dirty="0" smtClean="0">
                <a:latin typeface="Times New Roman" pitchFamily="18" charset="0"/>
                <a:cs typeface="Times New Roman" pitchFamily="18" charset="0"/>
              </a:rPr>
              <a:t>-Исключите лишнюю задачу математического развития дошкольников?</a:t>
            </a:r>
          </a:p>
          <a:p>
            <a:pPr marL="342900" lvl="0" indent="-342900" eaLnBrk="0" fontAlgn="base" hangingPunct="0">
              <a:spcBef>
                <a:spcPct val="0"/>
              </a:spcBef>
              <a:spcAft>
                <a:spcPct val="0"/>
              </a:spcAft>
              <a:buFont typeface="Wingdings" pitchFamily="2" charset="2"/>
              <a:buChar char="Ø"/>
              <a:tabLst>
                <a:tab pos="1712913" algn="l"/>
              </a:tabLst>
            </a:pPr>
            <a:r>
              <a:rPr lang="ru-RU" sz="2000" b="1" dirty="0" smtClean="0">
                <a:solidFill>
                  <a:srgbClr val="002060"/>
                </a:solidFill>
                <a:latin typeface="Times New Roman" pitchFamily="18" charset="0"/>
                <a:cs typeface="Times New Roman" pitchFamily="18" charset="0"/>
              </a:rPr>
              <a:t>Формирование системы ЭМП;</a:t>
            </a:r>
          </a:p>
          <a:p>
            <a:pPr marL="342900" lvl="0" indent="-342900" eaLnBrk="0" fontAlgn="base" hangingPunct="0">
              <a:spcBef>
                <a:spcPct val="0"/>
              </a:spcBef>
              <a:spcAft>
                <a:spcPct val="0"/>
              </a:spcAft>
              <a:buFont typeface="Wingdings" pitchFamily="2" charset="2"/>
              <a:buChar char="Ø"/>
              <a:tabLst>
                <a:tab pos="1712913" algn="l"/>
              </a:tabLst>
            </a:pPr>
            <a:endParaRPr lang="ru-RU" sz="2000" b="1" dirty="0" smtClean="0">
              <a:solidFill>
                <a:srgbClr val="002060"/>
              </a:solidFill>
              <a:latin typeface="Times New Roman" pitchFamily="18" charset="0"/>
              <a:cs typeface="Times New Roman" pitchFamily="18" charset="0"/>
            </a:endParaRPr>
          </a:p>
          <a:p>
            <a:pPr marL="342900" lvl="0" indent="-342900" eaLnBrk="0" fontAlgn="base" hangingPunct="0">
              <a:spcBef>
                <a:spcPct val="0"/>
              </a:spcBef>
              <a:spcAft>
                <a:spcPct val="0"/>
              </a:spcAft>
              <a:buFont typeface="Wingdings" pitchFamily="2" charset="2"/>
              <a:buChar char="Ø"/>
              <a:tabLst>
                <a:tab pos="1712913" algn="l"/>
              </a:tabLst>
            </a:pPr>
            <a:r>
              <a:rPr lang="ru-RU" sz="2000" b="1" dirty="0" smtClean="0">
                <a:solidFill>
                  <a:srgbClr val="002060"/>
                </a:solidFill>
                <a:latin typeface="Times New Roman" pitchFamily="18" charset="0"/>
                <a:cs typeface="Times New Roman" pitchFamily="18" charset="0"/>
              </a:rPr>
              <a:t>Формирование предпосылок математического мышления и начальных форм учебной деятельности;</a:t>
            </a:r>
          </a:p>
          <a:p>
            <a:pPr marL="342900" lvl="0" indent="-342900" eaLnBrk="0" fontAlgn="base" hangingPunct="0">
              <a:spcBef>
                <a:spcPct val="0"/>
              </a:spcBef>
              <a:spcAft>
                <a:spcPct val="0"/>
              </a:spcAft>
              <a:buFont typeface="Wingdings" pitchFamily="2" charset="2"/>
              <a:buChar char="Ø"/>
              <a:tabLst>
                <a:tab pos="1712913" algn="l"/>
              </a:tabLst>
            </a:pPr>
            <a:endParaRPr lang="ru-RU" sz="2000" b="1" dirty="0" smtClean="0">
              <a:solidFill>
                <a:srgbClr val="002060"/>
              </a:solidFill>
              <a:latin typeface="Times New Roman" pitchFamily="18" charset="0"/>
              <a:cs typeface="Times New Roman" pitchFamily="18" charset="0"/>
            </a:endParaRPr>
          </a:p>
          <a:p>
            <a:pPr marL="342900" lvl="0" indent="-342900" eaLnBrk="0" fontAlgn="base" hangingPunct="0">
              <a:spcBef>
                <a:spcPct val="0"/>
              </a:spcBef>
              <a:spcAft>
                <a:spcPct val="0"/>
              </a:spcAft>
              <a:buFont typeface="Wingdings" pitchFamily="2" charset="2"/>
              <a:buChar char="Ø"/>
              <a:tabLst>
                <a:tab pos="1712913" algn="l"/>
              </a:tabLst>
            </a:pPr>
            <a:r>
              <a:rPr lang="ru-RU" sz="2000" b="1" dirty="0" smtClean="0">
                <a:solidFill>
                  <a:srgbClr val="002060"/>
                </a:solidFill>
                <a:latin typeface="Times New Roman" pitchFamily="18" charset="0"/>
                <a:cs typeface="Times New Roman" pitchFamily="18" charset="0"/>
              </a:rPr>
              <a:t>Развитие конструктивной деятельности;</a:t>
            </a:r>
          </a:p>
          <a:p>
            <a:pPr marL="342900" lvl="0" indent="-342900" eaLnBrk="0" fontAlgn="base" hangingPunct="0">
              <a:spcBef>
                <a:spcPct val="0"/>
              </a:spcBef>
              <a:spcAft>
                <a:spcPct val="0"/>
              </a:spcAft>
              <a:buFont typeface="Wingdings" pitchFamily="2" charset="2"/>
              <a:buChar char="Ø"/>
              <a:tabLst>
                <a:tab pos="1712913" algn="l"/>
              </a:tabLst>
            </a:pPr>
            <a:endParaRPr lang="ru-RU" sz="2000" b="1" dirty="0" smtClean="0">
              <a:solidFill>
                <a:srgbClr val="002060"/>
              </a:solidFill>
              <a:latin typeface="Times New Roman" pitchFamily="18" charset="0"/>
              <a:cs typeface="Times New Roman" pitchFamily="18" charset="0"/>
            </a:endParaRPr>
          </a:p>
          <a:p>
            <a:pPr marL="342900" lvl="0" indent="-342900" eaLnBrk="0" fontAlgn="base" hangingPunct="0">
              <a:spcBef>
                <a:spcPct val="0"/>
              </a:spcBef>
              <a:spcAft>
                <a:spcPct val="0"/>
              </a:spcAft>
              <a:buFont typeface="Wingdings" pitchFamily="2" charset="2"/>
              <a:buChar char="Ø"/>
              <a:tabLst>
                <a:tab pos="1712913" algn="l"/>
              </a:tabLst>
            </a:pPr>
            <a:r>
              <a:rPr lang="ru-RU" sz="2000" b="1" dirty="0" smtClean="0">
                <a:solidFill>
                  <a:srgbClr val="002060"/>
                </a:solidFill>
                <a:latin typeface="Times New Roman" pitchFamily="18" charset="0"/>
                <a:cs typeface="Times New Roman" pitchFamily="18" charset="0"/>
              </a:rPr>
              <a:t>Расширение и обогащение словаря, совершенствование связной речи;</a:t>
            </a:r>
          </a:p>
          <a:p>
            <a:pPr marL="342900" lvl="0" indent="-342900" eaLnBrk="0" fontAlgn="base" hangingPunct="0">
              <a:spcBef>
                <a:spcPct val="0"/>
              </a:spcBef>
              <a:spcAft>
                <a:spcPct val="0"/>
              </a:spcAft>
              <a:buFont typeface="Wingdings" pitchFamily="2" charset="2"/>
              <a:buChar char="Ø"/>
              <a:tabLst>
                <a:tab pos="1712913" algn="l"/>
              </a:tabLst>
            </a:pPr>
            <a:endParaRPr lang="ru-RU" sz="2000" b="1" dirty="0" smtClean="0">
              <a:solidFill>
                <a:srgbClr val="002060"/>
              </a:solidFill>
              <a:latin typeface="Times New Roman" pitchFamily="18" charset="0"/>
              <a:cs typeface="Times New Roman" pitchFamily="18" charset="0"/>
            </a:endParaRPr>
          </a:p>
          <a:p>
            <a:pPr marL="342900" lvl="0" indent="-342900" eaLnBrk="0" fontAlgn="base" hangingPunct="0">
              <a:spcBef>
                <a:spcPct val="0"/>
              </a:spcBef>
              <a:spcAft>
                <a:spcPct val="0"/>
              </a:spcAft>
              <a:buFont typeface="Wingdings" pitchFamily="2" charset="2"/>
              <a:buChar char="Ø"/>
              <a:tabLst>
                <a:tab pos="1712913" algn="l"/>
              </a:tabLst>
            </a:pPr>
            <a:r>
              <a:rPr lang="ru-RU" sz="2000" b="1" dirty="0" smtClean="0">
                <a:solidFill>
                  <a:srgbClr val="002060"/>
                </a:solidFill>
                <a:latin typeface="Times New Roman" pitchFamily="18" charset="0"/>
                <a:cs typeface="Times New Roman" pitchFamily="18" charset="0"/>
              </a:rPr>
              <a:t>Формирование сенсорных процессов и способностей.</a:t>
            </a:r>
            <a:endParaRPr lang="ru-RU" sz="2000" b="1" dirty="0">
              <a:solidFill>
                <a:srgbClr val="002060"/>
              </a:solidFill>
              <a:latin typeface="Times New Roman" pitchFamily="18" charset="0"/>
              <a:cs typeface="Times New Roman" pitchFamily="18" charset="0"/>
            </a:endParaRPr>
          </a:p>
          <a:p>
            <a:pPr lvl="0" eaLnBrk="0" fontAlgn="base" hangingPunct="0">
              <a:spcBef>
                <a:spcPct val="0"/>
              </a:spcBef>
              <a:spcAft>
                <a:spcPct val="0"/>
              </a:spcAft>
              <a:tabLst>
                <a:tab pos="1712913" algn="l"/>
              </a:tabLst>
            </a:pPr>
            <a:endParaRPr lang="ru-RU" sz="3200" b="1" dirty="0" smtClean="0">
              <a:latin typeface="Times New Roman" pitchFamily="18" charset="0"/>
              <a:cs typeface="Times New Roman" pitchFamily="18" charset="0"/>
            </a:endParaRPr>
          </a:p>
          <a:p>
            <a:pPr lvl="0" algn="ctr" eaLnBrk="0" fontAlgn="base" hangingPunct="0">
              <a:spcBef>
                <a:spcPct val="0"/>
              </a:spcBef>
              <a:spcAft>
                <a:spcPct val="0"/>
              </a:spcAft>
              <a:tabLst>
                <a:tab pos="1712913" algn="l"/>
              </a:tabLst>
            </a:pPr>
            <a:endParaRPr lang="ru-RU" sz="1400" dirty="0" smtClean="0">
              <a:latin typeface="Arial" pitchFamily="34" charset="0"/>
            </a:endParaRPr>
          </a:p>
        </p:txBody>
      </p:sp>
    </p:spTree>
    <p:extLst>
      <p:ext uri="{BB962C8B-B14F-4D97-AF65-F5344CB8AC3E}">
        <p14:creationId xmlns:p14="http://schemas.microsoft.com/office/powerpoint/2010/main" val="158808153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endParaRPr lang="ru-RU"/>
          </a:p>
        </p:txBody>
      </p:sp>
      <p:sp>
        <p:nvSpPr>
          <p:cNvPr id="3" name="Подзаголовок 2"/>
          <p:cNvSpPr>
            <a:spLocks noGrp="1"/>
          </p:cNvSpPr>
          <p:nvPr>
            <p:ph type="subTitle" idx="1"/>
          </p:nvPr>
        </p:nvSpPr>
        <p:spPr/>
        <p:txBody>
          <a:bodyPr/>
          <a:lstStyle/>
          <a:p>
            <a:endParaRPr lang="ru-RU"/>
          </a:p>
        </p:txBody>
      </p:sp>
      <p:pic>
        <p:nvPicPr>
          <p:cNvPr id="1026" name="Picture 2" descr="http://fotohood.ru/images/365755_powerpoint-temy.jpg"/>
          <p:cNvPicPr>
            <a:picLocks noChangeAspect="1" noChangeArrowheads="1"/>
          </p:cNvPicPr>
          <p:nvPr/>
        </p:nvPicPr>
        <p:blipFill>
          <a:blip r:embed="rId2"/>
          <a:srcRect/>
          <a:stretch>
            <a:fillRect/>
          </a:stretch>
        </p:blipFill>
        <p:spPr bwMode="auto">
          <a:xfrm>
            <a:off x="-32" y="-58006"/>
            <a:ext cx="9144032" cy="6916006"/>
          </a:xfrm>
          <a:prstGeom prst="rect">
            <a:avLst/>
          </a:prstGeom>
          <a:noFill/>
        </p:spPr>
      </p:pic>
      <p:sp>
        <p:nvSpPr>
          <p:cNvPr id="6" name="Прямоугольник 5"/>
          <p:cNvSpPr/>
          <p:nvPr/>
        </p:nvSpPr>
        <p:spPr>
          <a:xfrm rot="10800000" flipV="1">
            <a:off x="538774" y="94320"/>
            <a:ext cx="7776865" cy="6124754"/>
          </a:xfrm>
          <a:prstGeom prst="rect">
            <a:avLst/>
          </a:prstGeom>
        </p:spPr>
        <p:txBody>
          <a:bodyPr wrap="square">
            <a:spAutoFit/>
          </a:bodyPr>
          <a:lstStyle/>
          <a:p>
            <a:pPr lvl="0" eaLnBrk="0" fontAlgn="base" hangingPunct="0">
              <a:spcBef>
                <a:spcPct val="0"/>
              </a:spcBef>
              <a:spcAft>
                <a:spcPct val="0"/>
              </a:spcAft>
              <a:tabLst>
                <a:tab pos="1712913" algn="l"/>
              </a:tabLst>
            </a:pPr>
            <a:r>
              <a:rPr lang="ru-RU" sz="3200" b="1" dirty="0">
                <a:latin typeface="Times New Roman" pitchFamily="18" charset="0"/>
                <a:cs typeface="Times New Roman" pitchFamily="18" charset="0"/>
              </a:rPr>
              <a:t>5</a:t>
            </a:r>
            <a:r>
              <a:rPr lang="ru-RU" sz="3200" b="1" dirty="0" smtClean="0">
                <a:latin typeface="Times New Roman" pitchFamily="18" charset="0"/>
                <a:cs typeface="Times New Roman" pitchFamily="18" charset="0"/>
              </a:rPr>
              <a:t> станция «МУДРИЛКА - КА»</a:t>
            </a:r>
          </a:p>
          <a:p>
            <a:pPr lvl="0" eaLnBrk="0" fontAlgn="base" hangingPunct="0">
              <a:spcBef>
                <a:spcPct val="0"/>
              </a:spcBef>
              <a:spcAft>
                <a:spcPct val="0"/>
              </a:spcAft>
              <a:tabLst>
                <a:tab pos="1712913" algn="l"/>
              </a:tabLst>
            </a:pPr>
            <a:r>
              <a:rPr lang="ru-RU" sz="2400" b="1" dirty="0" smtClean="0">
                <a:latin typeface="Times New Roman" pitchFamily="18" charset="0"/>
                <a:cs typeface="Times New Roman" pitchFamily="18" charset="0"/>
              </a:rPr>
              <a:t>1 ситуация:</a:t>
            </a:r>
          </a:p>
          <a:p>
            <a:pPr lvl="0" eaLnBrk="0" fontAlgn="base" hangingPunct="0">
              <a:spcBef>
                <a:spcPct val="0"/>
              </a:spcBef>
              <a:spcAft>
                <a:spcPct val="0"/>
              </a:spcAft>
              <a:tabLst>
                <a:tab pos="1712913" algn="l"/>
              </a:tabLst>
            </a:pPr>
            <a:r>
              <a:rPr lang="ru-RU" sz="2400" dirty="0" smtClean="0">
                <a:latin typeface="Times New Roman" pitchFamily="18" charset="0"/>
                <a:cs typeface="Times New Roman" pitchFamily="18" charset="0"/>
              </a:rPr>
              <a:t>При работе с рисунком в тетради, после анализа двух рисунков педагог проводит «графический диктант» такого вида: </a:t>
            </a:r>
          </a:p>
          <a:p>
            <a:pPr lvl="0" eaLnBrk="0" fontAlgn="base" hangingPunct="0">
              <a:spcBef>
                <a:spcPct val="0"/>
              </a:spcBef>
              <a:spcAft>
                <a:spcPct val="0"/>
              </a:spcAft>
              <a:tabLst>
                <a:tab pos="1712913" algn="l"/>
              </a:tabLst>
            </a:pPr>
            <a:r>
              <a:rPr lang="ru-RU" sz="2400" dirty="0" smtClean="0">
                <a:latin typeface="Times New Roman" pitchFamily="18" charset="0"/>
                <a:cs typeface="Times New Roman" pitchFamily="18" charset="0"/>
              </a:rPr>
              <a:t>-Елку на рисунке справа закрасьте зеленым цветом, на рисунке слева синим цветом. Один ребенок говорит: «Что синих елок не бывает» .</a:t>
            </a:r>
          </a:p>
          <a:p>
            <a:pPr lvl="0" eaLnBrk="0" fontAlgn="base" hangingPunct="0">
              <a:spcBef>
                <a:spcPct val="0"/>
              </a:spcBef>
              <a:spcAft>
                <a:spcPct val="0"/>
              </a:spcAft>
              <a:tabLst>
                <a:tab pos="1712913" algn="l"/>
              </a:tabLst>
            </a:pPr>
            <a:r>
              <a:rPr lang="ru-RU" sz="2400" b="1" dirty="0" smtClean="0">
                <a:latin typeface="Times New Roman" pitchFamily="18" charset="0"/>
                <a:cs typeface="Times New Roman" pitchFamily="18" charset="0"/>
              </a:rPr>
              <a:t>2 ситуация:</a:t>
            </a:r>
          </a:p>
          <a:p>
            <a:pPr lvl="0" eaLnBrk="0" fontAlgn="base" hangingPunct="0">
              <a:spcBef>
                <a:spcPct val="0"/>
              </a:spcBef>
              <a:spcAft>
                <a:spcPct val="0"/>
              </a:spcAft>
              <a:tabLst>
                <a:tab pos="1712913" algn="l"/>
              </a:tabLst>
            </a:pPr>
            <a:r>
              <a:rPr lang="ru-RU" sz="2400" dirty="0" smtClean="0">
                <a:latin typeface="Times New Roman" pitchFamily="18" charset="0"/>
                <a:cs typeface="Times New Roman" pitchFamily="18" charset="0"/>
              </a:rPr>
              <a:t>Педагог готовит рабочие места для начала занятий. Он раскладывает на столы для каждого ребенка математические кассы. Все дети рассаживаются на свои места. Занятие начинается. Но неожиданно приходит один ребенок после болезни. Для него педагог не приготовил пособие.</a:t>
            </a:r>
          </a:p>
          <a:p>
            <a:pPr lvl="0" algn="ctr" eaLnBrk="0" fontAlgn="base" hangingPunct="0">
              <a:spcBef>
                <a:spcPct val="0"/>
              </a:spcBef>
              <a:spcAft>
                <a:spcPct val="0"/>
              </a:spcAft>
              <a:tabLst>
                <a:tab pos="1712913" algn="l"/>
              </a:tabLst>
            </a:pPr>
            <a:endParaRPr lang="ru-RU" sz="2400" dirty="0" smtClean="0">
              <a:latin typeface="Arial" pitchFamily="34" charset="0"/>
            </a:endParaRPr>
          </a:p>
        </p:txBody>
      </p:sp>
    </p:spTree>
    <p:extLst>
      <p:ext uri="{BB962C8B-B14F-4D97-AF65-F5344CB8AC3E}">
        <p14:creationId xmlns:p14="http://schemas.microsoft.com/office/powerpoint/2010/main" val="158808153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endParaRPr lang="ru-RU"/>
          </a:p>
        </p:txBody>
      </p:sp>
      <p:sp>
        <p:nvSpPr>
          <p:cNvPr id="3" name="Подзаголовок 2"/>
          <p:cNvSpPr>
            <a:spLocks noGrp="1"/>
          </p:cNvSpPr>
          <p:nvPr>
            <p:ph type="subTitle" idx="1"/>
          </p:nvPr>
        </p:nvSpPr>
        <p:spPr/>
        <p:txBody>
          <a:bodyPr/>
          <a:lstStyle/>
          <a:p>
            <a:endParaRPr lang="ru-RU"/>
          </a:p>
        </p:txBody>
      </p:sp>
      <p:pic>
        <p:nvPicPr>
          <p:cNvPr id="1026" name="Picture 2" descr="http://fotohood.ru/images/365755_powerpoint-temy.jpg"/>
          <p:cNvPicPr>
            <a:picLocks noChangeAspect="1" noChangeArrowheads="1"/>
          </p:cNvPicPr>
          <p:nvPr/>
        </p:nvPicPr>
        <p:blipFill>
          <a:blip r:embed="rId2"/>
          <a:srcRect/>
          <a:stretch>
            <a:fillRect/>
          </a:stretch>
        </p:blipFill>
        <p:spPr bwMode="auto">
          <a:xfrm>
            <a:off x="-32" y="-58006"/>
            <a:ext cx="9144032" cy="6916006"/>
          </a:xfrm>
          <a:prstGeom prst="rect">
            <a:avLst/>
          </a:prstGeom>
          <a:noFill/>
        </p:spPr>
      </p:pic>
      <p:sp>
        <p:nvSpPr>
          <p:cNvPr id="6" name="Прямоугольник 5"/>
          <p:cNvSpPr/>
          <p:nvPr/>
        </p:nvSpPr>
        <p:spPr>
          <a:xfrm rot="10800000" flipV="1">
            <a:off x="683584" y="927888"/>
            <a:ext cx="7776864" cy="4493538"/>
          </a:xfrm>
          <a:prstGeom prst="rect">
            <a:avLst/>
          </a:prstGeom>
        </p:spPr>
        <p:txBody>
          <a:bodyPr wrap="square">
            <a:spAutoFit/>
          </a:bodyPr>
          <a:lstStyle/>
          <a:p>
            <a:pPr lvl="0" eaLnBrk="0" fontAlgn="base" hangingPunct="0">
              <a:spcBef>
                <a:spcPct val="0"/>
              </a:spcBef>
              <a:spcAft>
                <a:spcPct val="0"/>
              </a:spcAft>
              <a:tabLst>
                <a:tab pos="1712913" algn="l"/>
              </a:tabLst>
            </a:pPr>
            <a:r>
              <a:rPr lang="ru-RU" sz="3200" b="1" dirty="0">
                <a:latin typeface="Times New Roman" pitchFamily="18" charset="0"/>
                <a:cs typeface="Times New Roman" pitchFamily="18" charset="0"/>
              </a:rPr>
              <a:t>5</a:t>
            </a:r>
            <a:r>
              <a:rPr lang="ru-RU" sz="3200" b="1" dirty="0" smtClean="0">
                <a:latin typeface="Times New Roman" pitchFamily="18" charset="0"/>
                <a:cs typeface="Times New Roman" pitchFamily="18" charset="0"/>
              </a:rPr>
              <a:t> станция «МУДРИЛ - КА»</a:t>
            </a:r>
          </a:p>
          <a:p>
            <a:pPr lvl="0" eaLnBrk="0" fontAlgn="base" hangingPunct="0">
              <a:spcBef>
                <a:spcPct val="0"/>
              </a:spcBef>
              <a:spcAft>
                <a:spcPct val="0"/>
              </a:spcAft>
              <a:tabLst>
                <a:tab pos="1712913" algn="l"/>
              </a:tabLst>
            </a:pPr>
            <a:r>
              <a:rPr lang="ru-RU" sz="2000" b="1" dirty="0" smtClean="0">
                <a:latin typeface="Times New Roman" pitchFamily="18" charset="0"/>
                <a:cs typeface="Times New Roman" pitchFamily="18" charset="0"/>
              </a:rPr>
              <a:t>1.Проблемная педагогическая ситуация</a:t>
            </a:r>
          </a:p>
          <a:p>
            <a:pPr lvl="0" algn="just" eaLnBrk="0" fontAlgn="base" hangingPunct="0">
              <a:spcBef>
                <a:spcPct val="0"/>
              </a:spcBef>
              <a:spcAft>
                <a:spcPct val="0"/>
              </a:spcAft>
              <a:tabLst>
                <a:tab pos="1712913" algn="l"/>
              </a:tabLst>
            </a:pPr>
            <a:r>
              <a:rPr lang="ru-RU" sz="2000" dirty="0" smtClean="0">
                <a:latin typeface="Times New Roman" pitchFamily="18" charset="0"/>
                <a:cs typeface="Times New Roman" pitchFamily="18" charset="0"/>
              </a:rPr>
              <a:t>В средней группе на занятиях по ФЭМП систематически мальчик Алеша не может сосредоточиться, мешает детям, роняет со стола счетные палочки, болтает сам с собой, материал плохо усваивает. Алеша и на других занятиях отличается активным поведением, неспособностью сосредоточиться и правильно выполнить инструкции воспитателя</a:t>
            </a:r>
          </a:p>
          <a:p>
            <a:pPr lvl="0" algn="just" eaLnBrk="0" fontAlgn="base" hangingPunct="0">
              <a:spcBef>
                <a:spcPct val="0"/>
              </a:spcBef>
              <a:spcAft>
                <a:spcPct val="0"/>
              </a:spcAft>
              <a:tabLst>
                <a:tab pos="1712913" algn="l"/>
              </a:tabLst>
            </a:pPr>
            <a:r>
              <a:rPr lang="ru-RU" sz="2000" b="1" dirty="0" smtClean="0">
                <a:latin typeface="Times New Roman" pitchFamily="18" charset="0"/>
                <a:cs typeface="Times New Roman" pitchFamily="18" charset="0"/>
              </a:rPr>
              <a:t>Причина: </a:t>
            </a:r>
            <a:r>
              <a:rPr lang="ru-RU" sz="2000" dirty="0" smtClean="0">
                <a:latin typeface="Times New Roman" pitchFamily="18" charset="0"/>
                <a:cs typeface="Times New Roman" pitchFamily="18" charset="0"/>
              </a:rPr>
              <a:t>некоторая </a:t>
            </a:r>
            <a:r>
              <a:rPr lang="ru-RU" sz="2000" dirty="0" err="1" smtClean="0">
                <a:latin typeface="Times New Roman" pitchFamily="18" charset="0"/>
                <a:cs typeface="Times New Roman" pitchFamily="18" charset="0"/>
              </a:rPr>
              <a:t>гиперактивность</a:t>
            </a:r>
            <a:r>
              <a:rPr lang="ru-RU" sz="2000" dirty="0" smtClean="0">
                <a:latin typeface="Times New Roman" pitchFamily="18" charset="0"/>
                <a:cs typeface="Times New Roman" pitchFamily="18" charset="0"/>
              </a:rPr>
              <a:t>  (в пределах нормы), дефицит положительного внимания взрослых ( родители средних лет, оба работают, бабушек нет, семья то распадалась, то соединялась, что сопровождалось переездами). Воспитатели заметили, что Алеша любит динозавров: всегда их с собой приносит.</a:t>
            </a:r>
          </a:p>
          <a:p>
            <a:pPr lvl="0" algn="ctr" eaLnBrk="0" fontAlgn="base" hangingPunct="0">
              <a:spcBef>
                <a:spcPct val="0"/>
              </a:spcBef>
              <a:spcAft>
                <a:spcPct val="0"/>
              </a:spcAft>
              <a:tabLst>
                <a:tab pos="1712913" algn="l"/>
              </a:tabLst>
            </a:pPr>
            <a:endParaRPr lang="ru-RU" sz="1400" dirty="0" smtClean="0">
              <a:latin typeface="Arial" pitchFamily="34" charset="0"/>
            </a:endParaRPr>
          </a:p>
        </p:txBody>
      </p:sp>
    </p:spTree>
    <p:extLst>
      <p:ext uri="{BB962C8B-B14F-4D97-AF65-F5344CB8AC3E}">
        <p14:creationId xmlns:p14="http://schemas.microsoft.com/office/powerpoint/2010/main" val="158808153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endParaRPr lang="ru-RU"/>
          </a:p>
        </p:txBody>
      </p:sp>
      <p:sp>
        <p:nvSpPr>
          <p:cNvPr id="3" name="Подзаголовок 2"/>
          <p:cNvSpPr>
            <a:spLocks noGrp="1"/>
          </p:cNvSpPr>
          <p:nvPr>
            <p:ph type="subTitle" idx="1"/>
          </p:nvPr>
        </p:nvSpPr>
        <p:spPr/>
        <p:txBody>
          <a:bodyPr/>
          <a:lstStyle/>
          <a:p>
            <a:endParaRPr lang="ru-RU"/>
          </a:p>
        </p:txBody>
      </p:sp>
      <p:pic>
        <p:nvPicPr>
          <p:cNvPr id="1026" name="Picture 2" descr="http://fotohood.ru/images/365755_powerpoint-temy.jpg"/>
          <p:cNvPicPr>
            <a:picLocks noChangeAspect="1" noChangeArrowheads="1"/>
          </p:cNvPicPr>
          <p:nvPr/>
        </p:nvPicPr>
        <p:blipFill>
          <a:blip r:embed="rId2"/>
          <a:srcRect/>
          <a:stretch>
            <a:fillRect/>
          </a:stretch>
        </p:blipFill>
        <p:spPr bwMode="auto">
          <a:xfrm>
            <a:off x="0" y="0"/>
            <a:ext cx="9144032" cy="6916006"/>
          </a:xfrm>
          <a:prstGeom prst="rect">
            <a:avLst/>
          </a:prstGeom>
          <a:noFill/>
        </p:spPr>
      </p:pic>
      <p:sp>
        <p:nvSpPr>
          <p:cNvPr id="6" name="Прямоугольник 5"/>
          <p:cNvSpPr/>
          <p:nvPr/>
        </p:nvSpPr>
        <p:spPr>
          <a:xfrm rot="10800000" flipV="1">
            <a:off x="539550" y="836712"/>
            <a:ext cx="7776866" cy="4770537"/>
          </a:xfrm>
          <a:prstGeom prst="rect">
            <a:avLst/>
          </a:prstGeom>
        </p:spPr>
        <p:txBody>
          <a:bodyPr wrap="square">
            <a:spAutoFit/>
          </a:bodyPr>
          <a:lstStyle/>
          <a:p>
            <a:pPr lvl="0" eaLnBrk="0" fontAlgn="base" hangingPunct="0">
              <a:spcBef>
                <a:spcPct val="0"/>
              </a:spcBef>
              <a:spcAft>
                <a:spcPct val="0"/>
              </a:spcAft>
              <a:tabLst>
                <a:tab pos="1712913" algn="l"/>
              </a:tabLst>
            </a:pPr>
            <a:r>
              <a:rPr lang="ru-RU" sz="3200" b="1" dirty="0">
                <a:latin typeface="Times New Roman" pitchFamily="18" charset="0"/>
                <a:cs typeface="Times New Roman" pitchFamily="18" charset="0"/>
              </a:rPr>
              <a:t>5</a:t>
            </a:r>
            <a:r>
              <a:rPr lang="ru-RU" sz="3200" b="1" dirty="0" smtClean="0">
                <a:latin typeface="Times New Roman" pitchFamily="18" charset="0"/>
                <a:cs typeface="Times New Roman" pitchFamily="18" charset="0"/>
              </a:rPr>
              <a:t> станция «МУДРИЛ-КА»</a:t>
            </a:r>
          </a:p>
          <a:p>
            <a:pPr lvl="0" eaLnBrk="0" fontAlgn="base" hangingPunct="0">
              <a:spcBef>
                <a:spcPct val="0"/>
              </a:spcBef>
              <a:spcAft>
                <a:spcPct val="0"/>
              </a:spcAft>
              <a:tabLst>
                <a:tab pos="1712913" algn="l"/>
              </a:tabLst>
            </a:pPr>
            <a:r>
              <a:rPr lang="ru-RU" sz="2000" b="1" dirty="0" smtClean="0">
                <a:latin typeface="Times New Roman" pitchFamily="18" charset="0"/>
                <a:cs typeface="Times New Roman" pitchFamily="18" charset="0"/>
              </a:rPr>
              <a:t>2. Проблемная педагогическая ситуация</a:t>
            </a:r>
          </a:p>
          <a:p>
            <a:pPr lvl="0" eaLnBrk="0" fontAlgn="base" hangingPunct="0">
              <a:spcBef>
                <a:spcPct val="0"/>
              </a:spcBef>
              <a:spcAft>
                <a:spcPct val="0"/>
              </a:spcAft>
              <a:tabLst>
                <a:tab pos="1712913" algn="l"/>
              </a:tabLst>
            </a:pPr>
            <a:r>
              <a:rPr lang="ru-RU" sz="2800" dirty="0" smtClean="0">
                <a:latin typeface="Times New Roman" pitchFamily="18" charset="0"/>
                <a:cs typeface="Times New Roman" pitchFamily="18" charset="0"/>
              </a:rPr>
              <a:t>На занятии по ФЭМП Саша и Милена. </a:t>
            </a:r>
            <a:r>
              <a:rPr lang="ru-RU" sz="2800" dirty="0">
                <a:latin typeface="Times New Roman" pitchFamily="18" charset="0"/>
                <a:cs typeface="Times New Roman" pitchFamily="18" charset="0"/>
              </a:rPr>
              <a:t> </a:t>
            </a:r>
            <a:r>
              <a:rPr lang="ru-RU" sz="2800" dirty="0" smtClean="0">
                <a:latin typeface="Times New Roman" pitchFamily="18" charset="0"/>
                <a:cs typeface="Times New Roman" pitchFamily="18" charset="0"/>
              </a:rPr>
              <a:t>Саша уронила несколько счетных палочек, поняв, что ей недостает, взяла у Милены. Милена стала отнимать свои палочки обратно, Саша, а за ней и Милена заплакали, все дети смотрели на них, занятие невозможно было продолжать.</a:t>
            </a:r>
          </a:p>
          <a:p>
            <a:pPr lvl="0" eaLnBrk="0" fontAlgn="base" hangingPunct="0">
              <a:spcBef>
                <a:spcPct val="0"/>
              </a:spcBef>
              <a:spcAft>
                <a:spcPct val="0"/>
              </a:spcAft>
              <a:tabLst>
                <a:tab pos="1712913" algn="l"/>
              </a:tabLst>
            </a:pPr>
            <a:r>
              <a:rPr lang="ru-RU" sz="2800" b="1" dirty="0" smtClean="0">
                <a:latin typeface="Times New Roman" pitchFamily="18" charset="0"/>
                <a:cs typeface="Times New Roman" pitchFamily="18" charset="0"/>
              </a:rPr>
              <a:t>Причина: </a:t>
            </a:r>
            <a:r>
              <a:rPr lang="ru-RU" sz="2800" dirty="0" smtClean="0">
                <a:latin typeface="Times New Roman" pitchFamily="18" charset="0"/>
                <a:cs typeface="Times New Roman" pitchFamily="18" charset="0"/>
              </a:rPr>
              <a:t>детская неспособность к </a:t>
            </a:r>
            <a:r>
              <a:rPr lang="ru-RU" sz="2800" dirty="0" err="1" smtClean="0">
                <a:latin typeface="Times New Roman" pitchFamily="18" charset="0"/>
                <a:cs typeface="Times New Roman" pitchFamily="18" charset="0"/>
              </a:rPr>
              <a:t>эмпатии</a:t>
            </a:r>
            <a:r>
              <a:rPr lang="ru-RU" sz="2800" dirty="0" smtClean="0">
                <a:latin typeface="Times New Roman" pitchFamily="18" charset="0"/>
                <a:cs typeface="Times New Roman" pitchFamily="18" charset="0"/>
              </a:rPr>
              <a:t>, неумение делиться и ждать, возбужденное состояние.</a:t>
            </a:r>
          </a:p>
        </p:txBody>
      </p:sp>
    </p:spTree>
    <p:extLst>
      <p:ext uri="{BB962C8B-B14F-4D97-AF65-F5344CB8AC3E}">
        <p14:creationId xmlns:p14="http://schemas.microsoft.com/office/powerpoint/2010/main" val="158808153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endParaRPr lang="ru-RU"/>
          </a:p>
        </p:txBody>
      </p:sp>
      <p:sp>
        <p:nvSpPr>
          <p:cNvPr id="3" name="Подзаголовок 2"/>
          <p:cNvSpPr>
            <a:spLocks noGrp="1"/>
          </p:cNvSpPr>
          <p:nvPr>
            <p:ph type="subTitle" idx="1"/>
          </p:nvPr>
        </p:nvSpPr>
        <p:spPr/>
        <p:txBody>
          <a:bodyPr/>
          <a:lstStyle/>
          <a:p>
            <a:endParaRPr lang="ru-RU"/>
          </a:p>
        </p:txBody>
      </p:sp>
      <p:pic>
        <p:nvPicPr>
          <p:cNvPr id="1026" name="Picture 2" descr="http://fotohood.ru/images/365755_powerpoint-temy.jpg"/>
          <p:cNvPicPr>
            <a:picLocks noChangeAspect="1" noChangeArrowheads="1"/>
          </p:cNvPicPr>
          <p:nvPr/>
        </p:nvPicPr>
        <p:blipFill>
          <a:blip r:embed="rId2"/>
          <a:srcRect/>
          <a:stretch>
            <a:fillRect/>
          </a:stretch>
        </p:blipFill>
        <p:spPr bwMode="auto">
          <a:xfrm>
            <a:off x="-32" y="0"/>
            <a:ext cx="9144032" cy="6916006"/>
          </a:xfrm>
          <a:prstGeom prst="rect">
            <a:avLst/>
          </a:prstGeom>
          <a:noFill/>
        </p:spPr>
      </p:pic>
      <p:sp>
        <p:nvSpPr>
          <p:cNvPr id="6" name="Прямоугольник 5"/>
          <p:cNvSpPr/>
          <p:nvPr/>
        </p:nvSpPr>
        <p:spPr>
          <a:xfrm rot="10800000" flipV="1">
            <a:off x="395536" y="667147"/>
            <a:ext cx="7920880" cy="4524315"/>
          </a:xfrm>
          <a:prstGeom prst="rect">
            <a:avLst/>
          </a:prstGeom>
        </p:spPr>
        <p:txBody>
          <a:bodyPr wrap="square">
            <a:spAutoFit/>
          </a:bodyPr>
          <a:lstStyle/>
          <a:p>
            <a:pPr lvl="0" eaLnBrk="0" fontAlgn="base" hangingPunct="0">
              <a:spcBef>
                <a:spcPct val="0"/>
              </a:spcBef>
              <a:spcAft>
                <a:spcPct val="0"/>
              </a:spcAft>
              <a:tabLst>
                <a:tab pos="1712913" algn="l"/>
              </a:tabLst>
            </a:pPr>
            <a:r>
              <a:rPr lang="ru-RU" sz="3200" b="1" dirty="0">
                <a:latin typeface="Times New Roman" pitchFamily="18" charset="0"/>
                <a:cs typeface="Times New Roman" pitchFamily="18" charset="0"/>
              </a:rPr>
              <a:t>6</a:t>
            </a:r>
            <a:r>
              <a:rPr lang="ru-RU" sz="3200" b="1" dirty="0" smtClean="0">
                <a:latin typeface="Times New Roman" pitchFamily="18" charset="0"/>
                <a:cs typeface="Times New Roman" pitchFamily="18" charset="0"/>
              </a:rPr>
              <a:t> станция «</a:t>
            </a:r>
            <a:r>
              <a:rPr lang="ru-RU" sz="3200" b="1" dirty="0" err="1" smtClean="0">
                <a:latin typeface="Times New Roman" pitchFamily="18" charset="0"/>
                <a:cs typeface="Times New Roman" pitchFamily="18" charset="0"/>
              </a:rPr>
              <a:t>Развлекалочка</a:t>
            </a:r>
            <a:r>
              <a:rPr lang="ru-RU" sz="3200" b="1" dirty="0" smtClean="0">
                <a:latin typeface="Times New Roman" pitchFamily="18" charset="0"/>
                <a:cs typeface="Times New Roman" pitchFamily="18" charset="0"/>
              </a:rPr>
              <a:t>»</a:t>
            </a:r>
          </a:p>
          <a:p>
            <a:pPr lvl="0" eaLnBrk="0" fontAlgn="base" hangingPunct="0">
              <a:spcBef>
                <a:spcPct val="0"/>
              </a:spcBef>
              <a:spcAft>
                <a:spcPct val="0"/>
              </a:spcAft>
              <a:tabLst>
                <a:tab pos="1712913" algn="l"/>
              </a:tabLst>
            </a:pPr>
            <a:endParaRPr lang="ru-RU" sz="3200" b="1" dirty="0" smtClean="0">
              <a:latin typeface="Times New Roman" pitchFamily="18" charset="0"/>
              <a:cs typeface="Times New Roman" pitchFamily="18" charset="0"/>
            </a:endParaRPr>
          </a:p>
          <a:p>
            <a:pPr marL="514350" lvl="0" indent="-514350" eaLnBrk="0" fontAlgn="base" hangingPunct="0">
              <a:spcBef>
                <a:spcPct val="0"/>
              </a:spcBef>
              <a:spcAft>
                <a:spcPct val="0"/>
              </a:spcAft>
              <a:buAutoNum type="arabicPeriod"/>
              <a:tabLst>
                <a:tab pos="1712913" algn="l"/>
              </a:tabLst>
            </a:pPr>
            <a:r>
              <a:rPr lang="ru-RU" sz="2800" b="1" dirty="0" smtClean="0">
                <a:latin typeface="Times New Roman" pitchFamily="18" charset="0"/>
                <a:cs typeface="Times New Roman" pitchFamily="18" charset="0"/>
              </a:rPr>
              <a:t>Назовите формы досуговой деятельности в ДОУ?</a:t>
            </a:r>
          </a:p>
          <a:p>
            <a:pPr marL="514350" lvl="0" indent="-514350" eaLnBrk="0" fontAlgn="base" hangingPunct="0">
              <a:spcBef>
                <a:spcPct val="0"/>
              </a:spcBef>
              <a:spcAft>
                <a:spcPct val="0"/>
              </a:spcAft>
              <a:buAutoNum type="arabicPeriod"/>
              <a:tabLst>
                <a:tab pos="1712913" algn="l"/>
              </a:tabLst>
            </a:pPr>
            <a:endParaRPr lang="ru-RU" sz="2800" b="1" dirty="0" smtClean="0">
              <a:latin typeface="Times New Roman" pitchFamily="18" charset="0"/>
              <a:cs typeface="Times New Roman" pitchFamily="18" charset="0"/>
            </a:endParaRPr>
          </a:p>
          <a:p>
            <a:pPr lvl="0" eaLnBrk="0" fontAlgn="base" hangingPunct="0">
              <a:spcBef>
                <a:spcPct val="0"/>
              </a:spcBef>
              <a:spcAft>
                <a:spcPct val="0"/>
              </a:spcAft>
              <a:tabLst>
                <a:tab pos="1712913" algn="l"/>
              </a:tabLst>
            </a:pPr>
            <a:r>
              <a:rPr lang="ru-RU" sz="2800" b="1" dirty="0" smtClean="0">
                <a:latin typeface="Times New Roman" pitchFamily="18" charset="0"/>
                <a:cs typeface="Times New Roman" pitchFamily="18" charset="0"/>
              </a:rPr>
              <a:t>2. Назовите формы проведения математических праздников.</a:t>
            </a:r>
          </a:p>
          <a:p>
            <a:pPr lvl="0" eaLnBrk="0" fontAlgn="base" hangingPunct="0">
              <a:spcBef>
                <a:spcPct val="0"/>
              </a:spcBef>
              <a:spcAft>
                <a:spcPct val="0"/>
              </a:spcAft>
              <a:tabLst>
                <a:tab pos="1712913" algn="l"/>
              </a:tabLst>
            </a:pPr>
            <a:endParaRPr lang="ru-RU" sz="2800" b="1" dirty="0" smtClean="0">
              <a:latin typeface="Times New Roman" pitchFamily="18" charset="0"/>
              <a:cs typeface="Times New Roman" pitchFamily="18" charset="0"/>
            </a:endParaRPr>
          </a:p>
          <a:p>
            <a:pPr lvl="0" eaLnBrk="0" fontAlgn="base" hangingPunct="0">
              <a:spcBef>
                <a:spcPct val="0"/>
              </a:spcBef>
              <a:spcAft>
                <a:spcPct val="0"/>
              </a:spcAft>
              <a:tabLst>
                <a:tab pos="1712913" algn="l"/>
              </a:tabLst>
            </a:pPr>
            <a:r>
              <a:rPr lang="ru-RU" sz="2800" b="1" dirty="0" smtClean="0">
                <a:latin typeface="Times New Roman" pitchFamily="18" charset="0"/>
                <a:cs typeface="Times New Roman" pitchFamily="18" charset="0"/>
              </a:rPr>
              <a:t>3. Назовите формы проведения музыкальных праздников при интеграции с ФЭМП. </a:t>
            </a:r>
          </a:p>
        </p:txBody>
      </p:sp>
    </p:spTree>
    <p:extLst>
      <p:ext uri="{BB962C8B-B14F-4D97-AF65-F5344CB8AC3E}">
        <p14:creationId xmlns:p14="http://schemas.microsoft.com/office/powerpoint/2010/main" val="221168315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endParaRPr lang="ru-RU"/>
          </a:p>
        </p:txBody>
      </p:sp>
      <p:sp>
        <p:nvSpPr>
          <p:cNvPr id="3" name="Подзаголовок 2"/>
          <p:cNvSpPr>
            <a:spLocks noGrp="1"/>
          </p:cNvSpPr>
          <p:nvPr>
            <p:ph type="subTitle" idx="1"/>
          </p:nvPr>
        </p:nvSpPr>
        <p:spPr/>
        <p:txBody>
          <a:bodyPr/>
          <a:lstStyle/>
          <a:p>
            <a:endParaRPr lang="ru-RU"/>
          </a:p>
        </p:txBody>
      </p:sp>
      <p:pic>
        <p:nvPicPr>
          <p:cNvPr id="1026" name="Picture 2" descr="http://fotohood.ru/images/365755_powerpoint-temy.jpg"/>
          <p:cNvPicPr>
            <a:picLocks noChangeAspect="1" noChangeArrowheads="1"/>
          </p:cNvPicPr>
          <p:nvPr/>
        </p:nvPicPr>
        <p:blipFill>
          <a:blip r:embed="rId2"/>
          <a:srcRect/>
          <a:stretch>
            <a:fillRect/>
          </a:stretch>
        </p:blipFill>
        <p:spPr bwMode="auto">
          <a:xfrm>
            <a:off x="-32" y="0"/>
            <a:ext cx="9144032" cy="6916006"/>
          </a:xfrm>
          <a:prstGeom prst="rect">
            <a:avLst/>
          </a:prstGeom>
          <a:noFill/>
        </p:spPr>
      </p:pic>
      <p:sp>
        <p:nvSpPr>
          <p:cNvPr id="6" name="Прямоугольник 5"/>
          <p:cNvSpPr/>
          <p:nvPr/>
        </p:nvSpPr>
        <p:spPr>
          <a:xfrm rot="10800000" flipV="1">
            <a:off x="395536" y="1052736"/>
            <a:ext cx="7920880" cy="1508105"/>
          </a:xfrm>
          <a:prstGeom prst="rect">
            <a:avLst/>
          </a:prstGeom>
        </p:spPr>
        <p:txBody>
          <a:bodyPr wrap="square">
            <a:spAutoFit/>
          </a:bodyPr>
          <a:lstStyle/>
          <a:p>
            <a:pPr lvl="0" eaLnBrk="0" fontAlgn="base" hangingPunct="0">
              <a:spcBef>
                <a:spcPct val="0"/>
              </a:spcBef>
              <a:spcAft>
                <a:spcPct val="0"/>
              </a:spcAft>
              <a:tabLst>
                <a:tab pos="1712913" algn="l"/>
              </a:tabLst>
            </a:pPr>
            <a:r>
              <a:rPr lang="ru-RU" sz="3200" b="1" dirty="0">
                <a:latin typeface="Times New Roman" pitchFamily="18" charset="0"/>
                <a:cs typeface="Times New Roman" pitchFamily="18" charset="0"/>
              </a:rPr>
              <a:t>7</a:t>
            </a:r>
            <a:r>
              <a:rPr lang="ru-RU" sz="3200" b="1" dirty="0" smtClean="0">
                <a:latin typeface="Times New Roman" pitchFamily="18" charset="0"/>
                <a:cs typeface="Times New Roman" pitchFamily="18" charset="0"/>
              </a:rPr>
              <a:t> станция «</a:t>
            </a:r>
            <a:r>
              <a:rPr lang="ru-RU" sz="3200" b="1" dirty="0" err="1" smtClean="0">
                <a:latin typeface="Times New Roman" pitchFamily="18" charset="0"/>
                <a:cs typeface="Times New Roman" pitchFamily="18" charset="0"/>
              </a:rPr>
              <a:t>Игралочка</a:t>
            </a:r>
            <a:r>
              <a:rPr lang="ru-RU" sz="3200" b="1" dirty="0" smtClean="0">
                <a:latin typeface="Times New Roman" pitchFamily="18" charset="0"/>
                <a:cs typeface="Times New Roman" pitchFamily="18" charset="0"/>
              </a:rPr>
              <a:t>»</a:t>
            </a:r>
          </a:p>
          <a:p>
            <a:pPr lvl="0" eaLnBrk="0" fontAlgn="base" hangingPunct="0">
              <a:spcBef>
                <a:spcPct val="0"/>
              </a:spcBef>
              <a:spcAft>
                <a:spcPct val="0"/>
              </a:spcAft>
              <a:tabLst>
                <a:tab pos="1712913" algn="l"/>
              </a:tabLst>
            </a:pPr>
            <a:endParaRPr lang="ru-RU" sz="3200" b="1" dirty="0" smtClean="0">
              <a:latin typeface="Times New Roman" pitchFamily="18" charset="0"/>
              <a:cs typeface="Times New Roman" pitchFamily="18" charset="0"/>
            </a:endParaRPr>
          </a:p>
          <a:p>
            <a:pPr marL="514350" lvl="0" indent="-514350" eaLnBrk="0" fontAlgn="base" hangingPunct="0">
              <a:spcBef>
                <a:spcPct val="0"/>
              </a:spcBef>
              <a:spcAft>
                <a:spcPct val="0"/>
              </a:spcAft>
              <a:buAutoNum type="arabicPeriod"/>
              <a:tabLst>
                <a:tab pos="1712913" algn="l"/>
              </a:tabLst>
            </a:pPr>
            <a:r>
              <a:rPr lang="ru-RU" sz="2800" b="1" dirty="0" smtClean="0">
                <a:latin typeface="Times New Roman" pitchFamily="18" charset="0"/>
                <a:cs typeface="Times New Roman" pitchFamily="18" charset="0"/>
              </a:rPr>
              <a:t>Что находится в черном ящике?</a:t>
            </a:r>
          </a:p>
        </p:txBody>
      </p:sp>
    </p:spTree>
    <p:extLst>
      <p:ext uri="{BB962C8B-B14F-4D97-AF65-F5344CB8AC3E}">
        <p14:creationId xmlns:p14="http://schemas.microsoft.com/office/powerpoint/2010/main" val="47228880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endParaRPr lang="ru-RU"/>
          </a:p>
        </p:txBody>
      </p:sp>
      <p:sp>
        <p:nvSpPr>
          <p:cNvPr id="3" name="Подзаголовок 2"/>
          <p:cNvSpPr>
            <a:spLocks noGrp="1"/>
          </p:cNvSpPr>
          <p:nvPr>
            <p:ph type="subTitle" idx="1"/>
          </p:nvPr>
        </p:nvSpPr>
        <p:spPr/>
        <p:txBody>
          <a:bodyPr/>
          <a:lstStyle/>
          <a:p>
            <a:endParaRPr lang="ru-RU"/>
          </a:p>
        </p:txBody>
      </p:sp>
      <p:pic>
        <p:nvPicPr>
          <p:cNvPr id="1026" name="Picture 2" descr="http://fotohood.ru/images/365755_powerpoint-temy.jpg"/>
          <p:cNvPicPr>
            <a:picLocks noChangeAspect="1" noChangeArrowheads="1"/>
          </p:cNvPicPr>
          <p:nvPr/>
        </p:nvPicPr>
        <p:blipFill>
          <a:blip r:embed="rId2"/>
          <a:srcRect/>
          <a:stretch>
            <a:fillRect/>
          </a:stretch>
        </p:blipFill>
        <p:spPr bwMode="auto">
          <a:xfrm>
            <a:off x="-32" y="0"/>
            <a:ext cx="9144032" cy="6916006"/>
          </a:xfrm>
          <a:prstGeom prst="rect">
            <a:avLst/>
          </a:prstGeom>
          <a:noFill/>
        </p:spPr>
      </p:pic>
      <p:sp>
        <p:nvSpPr>
          <p:cNvPr id="6" name="Прямоугольник 5"/>
          <p:cNvSpPr/>
          <p:nvPr/>
        </p:nvSpPr>
        <p:spPr>
          <a:xfrm rot="10800000" flipV="1">
            <a:off x="444706" y="-68184"/>
            <a:ext cx="7920880" cy="6063198"/>
          </a:xfrm>
          <a:prstGeom prst="rect">
            <a:avLst/>
          </a:prstGeom>
        </p:spPr>
        <p:txBody>
          <a:bodyPr wrap="square">
            <a:spAutoFit/>
          </a:bodyPr>
          <a:lstStyle/>
          <a:p>
            <a:pPr lvl="0" eaLnBrk="0" fontAlgn="base" hangingPunct="0">
              <a:spcBef>
                <a:spcPct val="0"/>
              </a:spcBef>
              <a:spcAft>
                <a:spcPct val="0"/>
              </a:spcAft>
              <a:tabLst>
                <a:tab pos="1712913" algn="l"/>
              </a:tabLst>
            </a:pPr>
            <a:r>
              <a:rPr lang="ru-RU" sz="3200" b="1" dirty="0">
                <a:latin typeface="Times New Roman" pitchFamily="18" charset="0"/>
                <a:cs typeface="Times New Roman" pitchFamily="18" charset="0"/>
              </a:rPr>
              <a:t>7</a:t>
            </a:r>
            <a:r>
              <a:rPr lang="ru-RU" sz="3200" b="1" dirty="0" smtClean="0">
                <a:latin typeface="Times New Roman" pitchFamily="18" charset="0"/>
                <a:cs typeface="Times New Roman" pitchFamily="18" charset="0"/>
              </a:rPr>
              <a:t> станция «Конечная»</a:t>
            </a:r>
          </a:p>
          <a:p>
            <a:pPr lvl="0" eaLnBrk="0" fontAlgn="base" hangingPunct="0">
              <a:spcBef>
                <a:spcPct val="0"/>
              </a:spcBef>
              <a:spcAft>
                <a:spcPct val="0"/>
              </a:spcAft>
              <a:tabLst>
                <a:tab pos="1712913" algn="l"/>
              </a:tabLst>
            </a:pPr>
            <a:r>
              <a:rPr lang="ru-RU" sz="3200" b="1" dirty="0" smtClean="0">
                <a:latin typeface="Times New Roman" pitchFamily="18" charset="0"/>
                <a:cs typeface="Times New Roman" pitchFamily="18" charset="0"/>
              </a:rPr>
              <a:t>Принятие решения педагогического совета.</a:t>
            </a:r>
          </a:p>
          <a:p>
            <a:pPr lvl="0" eaLnBrk="0" fontAlgn="base" hangingPunct="0">
              <a:spcBef>
                <a:spcPct val="0"/>
              </a:spcBef>
              <a:spcAft>
                <a:spcPct val="0"/>
              </a:spcAft>
              <a:tabLst>
                <a:tab pos="1712913" algn="l"/>
              </a:tabLst>
            </a:pPr>
            <a:r>
              <a:rPr lang="ru-RU" sz="2000" dirty="0" smtClean="0">
                <a:latin typeface="Times New Roman" pitchFamily="18" charset="0"/>
                <a:cs typeface="Times New Roman" pitchFamily="18" charset="0"/>
              </a:rPr>
              <a:t>Проект решения:</a:t>
            </a:r>
          </a:p>
          <a:p>
            <a:pPr lvl="0" eaLnBrk="0" fontAlgn="base" hangingPunct="0">
              <a:spcBef>
                <a:spcPct val="0"/>
              </a:spcBef>
              <a:spcAft>
                <a:spcPct val="0"/>
              </a:spcAft>
              <a:tabLst>
                <a:tab pos="1712913" algn="l"/>
              </a:tabLst>
            </a:pPr>
            <a:r>
              <a:rPr lang="ru-RU" sz="2000" dirty="0" smtClean="0">
                <a:latin typeface="Times New Roman" pitchFamily="18" charset="0"/>
                <a:cs typeface="Times New Roman" pitchFamily="18" charset="0"/>
              </a:rPr>
              <a:t>-Строить работу с детьми по ФЭМП, используя разнообразные инновационные методики, приемы и методы, в соответствии с требованиями развивающего обучения и воспитания в ДОО и ФГОС;</a:t>
            </a:r>
          </a:p>
          <a:p>
            <a:pPr lvl="0" eaLnBrk="0" fontAlgn="base" hangingPunct="0">
              <a:spcBef>
                <a:spcPct val="0"/>
              </a:spcBef>
              <a:spcAft>
                <a:spcPct val="0"/>
              </a:spcAft>
              <a:tabLst>
                <a:tab pos="1712913" algn="l"/>
              </a:tabLst>
            </a:pPr>
            <a:r>
              <a:rPr lang="ru-RU" sz="2000" dirty="0" smtClean="0">
                <a:latin typeface="Times New Roman" pitchFamily="18" charset="0"/>
                <a:cs typeface="Times New Roman" pitchFamily="18" charset="0"/>
              </a:rPr>
              <a:t>-принять  опыт работы педагогов по ФЭМП к сведению;</a:t>
            </a:r>
          </a:p>
          <a:p>
            <a:pPr lvl="0" eaLnBrk="0" fontAlgn="base" hangingPunct="0">
              <a:spcBef>
                <a:spcPct val="0"/>
              </a:spcBef>
              <a:spcAft>
                <a:spcPct val="0"/>
              </a:spcAft>
              <a:tabLst>
                <a:tab pos="1712913" algn="l"/>
              </a:tabLst>
            </a:pPr>
            <a:r>
              <a:rPr lang="ru-RU" sz="2000" dirty="0" smtClean="0">
                <a:latin typeface="Times New Roman" pitchFamily="18" charset="0"/>
                <a:cs typeface="Times New Roman" pitchFamily="18" charset="0"/>
              </a:rPr>
              <a:t>-Включать в планы досуговой деятельности развлечения с использованием ЭМП, проводить совместно с детьми и с родителями математические вечера, викторины, КВН;</a:t>
            </a:r>
          </a:p>
          <a:p>
            <a:pPr marL="342900" lvl="0" indent="-342900" eaLnBrk="0" fontAlgn="base" hangingPunct="0">
              <a:spcBef>
                <a:spcPct val="0"/>
              </a:spcBef>
              <a:spcAft>
                <a:spcPct val="0"/>
              </a:spcAft>
              <a:buFontTx/>
              <a:buChar char="-"/>
              <a:tabLst>
                <a:tab pos="1712913" algn="l"/>
              </a:tabLst>
            </a:pPr>
            <a:r>
              <a:rPr lang="ru-RU" sz="2000" dirty="0">
                <a:latin typeface="Times New Roman" pitchFamily="18" charset="0"/>
                <a:cs typeface="Times New Roman" pitchFamily="18" charset="0"/>
              </a:rPr>
              <a:t>С</a:t>
            </a:r>
            <a:r>
              <a:rPr lang="ru-RU" sz="2000" dirty="0" smtClean="0">
                <a:latin typeface="Times New Roman" pitchFamily="18" charset="0"/>
                <a:cs typeface="Times New Roman" pitchFamily="18" charset="0"/>
              </a:rPr>
              <a:t> </a:t>
            </a:r>
            <a:r>
              <a:rPr lang="ru-RU" sz="2000" dirty="0" smtClean="0">
                <a:latin typeface="Times New Roman" pitchFamily="18" charset="0"/>
                <a:cs typeface="Times New Roman" pitchFamily="18" charset="0"/>
              </a:rPr>
              <a:t>родителями провести консультацию «ФЭМП у детей дошкольного возраста» (с учетом возрастных особенностей) и поместить в информационных стендах;</a:t>
            </a:r>
          </a:p>
          <a:p>
            <a:pPr marL="342900" lvl="0" indent="-342900" eaLnBrk="0" fontAlgn="base" hangingPunct="0">
              <a:spcBef>
                <a:spcPct val="0"/>
              </a:spcBef>
              <a:spcAft>
                <a:spcPct val="0"/>
              </a:spcAft>
              <a:buFontTx/>
              <a:buChar char="-"/>
              <a:tabLst>
                <a:tab pos="1712913" algn="l"/>
              </a:tabLst>
            </a:pPr>
            <a:r>
              <a:rPr lang="ru-RU" sz="2000" dirty="0" smtClean="0">
                <a:latin typeface="Times New Roman" pitchFamily="18" charset="0"/>
                <a:cs typeface="Times New Roman" pitchFamily="18" charset="0"/>
              </a:rPr>
              <a:t>Периодически обновлять уголки по ФЭМП дидактическим материалом и самодельными игровыми пособиями.</a:t>
            </a:r>
          </a:p>
          <a:p>
            <a:pPr lvl="0" eaLnBrk="0" fontAlgn="base" hangingPunct="0">
              <a:spcBef>
                <a:spcPct val="0"/>
              </a:spcBef>
              <a:spcAft>
                <a:spcPct val="0"/>
              </a:spcAft>
              <a:tabLst>
                <a:tab pos="1712913" algn="l"/>
              </a:tabLst>
            </a:pPr>
            <a:endParaRPr lang="ru-RU" sz="3200" b="1" dirty="0" smtClean="0">
              <a:latin typeface="Times New Roman" pitchFamily="18" charset="0"/>
              <a:cs typeface="Times New Roman" pitchFamily="18" charset="0"/>
            </a:endParaRPr>
          </a:p>
        </p:txBody>
      </p:sp>
    </p:spTree>
    <p:extLst>
      <p:ext uri="{BB962C8B-B14F-4D97-AF65-F5344CB8AC3E}">
        <p14:creationId xmlns:p14="http://schemas.microsoft.com/office/powerpoint/2010/main" val="30641495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endParaRPr lang="ru-RU"/>
          </a:p>
        </p:txBody>
      </p:sp>
      <p:sp>
        <p:nvSpPr>
          <p:cNvPr id="3" name="Подзаголовок 2"/>
          <p:cNvSpPr>
            <a:spLocks noGrp="1"/>
          </p:cNvSpPr>
          <p:nvPr>
            <p:ph type="subTitle" idx="1"/>
          </p:nvPr>
        </p:nvSpPr>
        <p:spPr/>
        <p:txBody>
          <a:bodyPr/>
          <a:lstStyle/>
          <a:p>
            <a:endParaRPr lang="ru-RU"/>
          </a:p>
        </p:txBody>
      </p:sp>
      <p:pic>
        <p:nvPicPr>
          <p:cNvPr id="1026" name="Picture 2" descr="http://fotohood.ru/images/365755_powerpoint-temy.jpg"/>
          <p:cNvPicPr>
            <a:picLocks noChangeAspect="1" noChangeArrowheads="1"/>
          </p:cNvPicPr>
          <p:nvPr/>
        </p:nvPicPr>
        <p:blipFill>
          <a:blip r:embed="rId2"/>
          <a:srcRect/>
          <a:stretch>
            <a:fillRect/>
          </a:stretch>
        </p:blipFill>
        <p:spPr bwMode="auto">
          <a:xfrm>
            <a:off x="-32" y="0"/>
            <a:ext cx="9144032" cy="6916006"/>
          </a:xfrm>
          <a:prstGeom prst="rect">
            <a:avLst/>
          </a:prstGeom>
          <a:noFill/>
        </p:spPr>
      </p:pic>
      <p:sp>
        <p:nvSpPr>
          <p:cNvPr id="6" name="Прямоугольник 5"/>
          <p:cNvSpPr/>
          <p:nvPr/>
        </p:nvSpPr>
        <p:spPr>
          <a:xfrm rot="10800000" flipV="1">
            <a:off x="444706" y="2609472"/>
            <a:ext cx="7920880" cy="707886"/>
          </a:xfrm>
          <a:prstGeom prst="rect">
            <a:avLst/>
          </a:prstGeom>
        </p:spPr>
        <p:txBody>
          <a:bodyPr wrap="square">
            <a:spAutoFit/>
          </a:bodyPr>
          <a:lstStyle/>
          <a:p>
            <a:pPr lvl="0" algn="ctr" eaLnBrk="0" fontAlgn="base" hangingPunct="0">
              <a:spcBef>
                <a:spcPct val="0"/>
              </a:spcBef>
              <a:spcAft>
                <a:spcPct val="0"/>
              </a:spcAft>
              <a:tabLst>
                <a:tab pos="1712913" algn="l"/>
              </a:tabLst>
            </a:pPr>
            <a:r>
              <a:rPr lang="ru-RU" sz="4000" b="1" dirty="0" smtClean="0">
                <a:solidFill>
                  <a:schemeClr val="accent2">
                    <a:lumMod val="60000"/>
                    <a:lumOff val="40000"/>
                  </a:schemeClr>
                </a:solidFill>
                <a:latin typeface="Times New Roman" pitchFamily="18" charset="0"/>
                <a:cs typeface="Times New Roman" pitchFamily="18" charset="0"/>
              </a:rPr>
              <a:t>БЛАГОДАРЮ ЗА ВНИМАНИЕ!</a:t>
            </a:r>
            <a:endParaRPr lang="ru-RU" sz="4000" b="1" dirty="0" smtClean="0">
              <a:solidFill>
                <a:schemeClr val="accent2">
                  <a:lumMod val="60000"/>
                  <a:lumOff val="40000"/>
                </a:schemeClr>
              </a:solidFill>
              <a:latin typeface="Times New Roman" pitchFamily="18" charset="0"/>
              <a:cs typeface="Times New Roman" pitchFamily="18" charset="0"/>
            </a:endParaRPr>
          </a:p>
        </p:txBody>
      </p:sp>
    </p:spTree>
    <p:extLst>
      <p:ext uri="{BB962C8B-B14F-4D97-AF65-F5344CB8AC3E}">
        <p14:creationId xmlns:p14="http://schemas.microsoft.com/office/powerpoint/2010/main" val="385068869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endParaRPr lang="ru-RU"/>
          </a:p>
        </p:txBody>
      </p:sp>
      <p:sp>
        <p:nvSpPr>
          <p:cNvPr id="3" name="Подзаголовок 2"/>
          <p:cNvSpPr>
            <a:spLocks noGrp="1"/>
          </p:cNvSpPr>
          <p:nvPr>
            <p:ph type="subTitle" idx="1"/>
          </p:nvPr>
        </p:nvSpPr>
        <p:spPr/>
        <p:txBody>
          <a:bodyPr/>
          <a:lstStyle/>
          <a:p>
            <a:endParaRPr lang="ru-RU"/>
          </a:p>
        </p:txBody>
      </p:sp>
      <p:pic>
        <p:nvPicPr>
          <p:cNvPr id="1026" name="Picture 2" descr="http://fotohood.ru/images/365755_powerpoint-temy.jpg"/>
          <p:cNvPicPr>
            <a:picLocks noChangeAspect="1" noChangeArrowheads="1"/>
          </p:cNvPicPr>
          <p:nvPr/>
        </p:nvPicPr>
        <p:blipFill>
          <a:blip r:embed="rId2"/>
          <a:srcRect/>
          <a:stretch>
            <a:fillRect/>
          </a:stretch>
        </p:blipFill>
        <p:spPr bwMode="auto">
          <a:xfrm>
            <a:off x="-32" y="0"/>
            <a:ext cx="9144032" cy="6858000"/>
          </a:xfrm>
          <a:prstGeom prst="rect">
            <a:avLst/>
          </a:prstGeom>
          <a:noFill/>
        </p:spPr>
      </p:pic>
      <p:sp>
        <p:nvSpPr>
          <p:cNvPr id="6" name="Прямоугольник 5"/>
          <p:cNvSpPr/>
          <p:nvPr/>
        </p:nvSpPr>
        <p:spPr>
          <a:xfrm rot="10800000" flipV="1">
            <a:off x="611560" y="105013"/>
            <a:ext cx="8352928" cy="6647974"/>
          </a:xfrm>
          <a:prstGeom prst="rect">
            <a:avLst/>
          </a:prstGeom>
        </p:spPr>
        <p:txBody>
          <a:bodyPr wrap="square">
            <a:spAutoFit/>
          </a:bodyPr>
          <a:lstStyle/>
          <a:p>
            <a:pPr lvl="0" eaLnBrk="0" fontAlgn="base" hangingPunct="0">
              <a:spcBef>
                <a:spcPct val="0"/>
              </a:spcBef>
              <a:spcAft>
                <a:spcPct val="0"/>
              </a:spcAft>
              <a:tabLst>
                <a:tab pos="1712913" algn="l"/>
              </a:tabLst>
            </a:pPr>
            <a:r>
              <a:rPr lang="ru-RU" sz="3200" b="1" dirty="0" smtClean="0">
                <a:latin typeface="Times New Roman" pitchFamily="18" charset="0"/>
                <a:cs typeface="Times New Roman" pitchFamily="18" charset="0"/>
              </a:rPr>
              <a:t>1 станция «РАЗМИНКА»</a:t>
            </a:r>
          </a:p>
          <a:p>
            <a:pPr marL="457200" lvl="0" indent="-457200" eaLnBrk="0" fontAlgn="base" hangingPunct="0">
              <a:spcBef>
                <a:spcPct val="0"/>
              </a:spcBef>
              <a:spcAft>
                <a:spcPct val="0"/>
              </a:spcAft>
              <a:buAutoNum type="arabicPeriod"/>
              <a:tabLst>
                <a:tab pos="1712913" algn="l"/>
              </a:tabLst>
            </a:pPr>
            <a:r>
              <a:rPr lang="ru-RU" sz="2000" b="1" dirty="0" smtClean="0">
                <a:latin typeface="Times New Roman" pitchFamily="18" charset="0"/>
                <a:cs typeface="Times New Roman" pitchFamily="18" charset="0"/>
              </a:rPr>
              <a:t>Какие </a:t>
            </a:r>
            <a:r>
              <a:rPr lang="ru-RU" sz="2000" b="1" dirty="0" err="1" smtClean="0">
                <a:latin typeface="Times New Roman" pitchFamily="18" charset="0"/>
                <a:cs typeface="Times New Roman" pitchFamily="18" charset="0"/>
              </a:rPr>
              <a:t>общедидактические</a:t>
            </a:r>
            <a:r>
              <a:rPr lang="ru-RU" sz="2000" b="1" dirty="0" smtClean="0">
                <a:latin typeface="Times New Roman" pitchFamily="18" charset="0"/>
                <a:cs typeface="Times New Roman" pitchFamily="18" charset="0"/>
              </a:rPr>
              <a:t> принципы лежат в основе методики обучения ФЭМП?</a:t>
            </a:r>
          </a:p>
          <a:p>
            <a:pPr lvl="0" eaLnBrk="0" fontAlgn="base" hangingPunct="0">
              <a:spcBef>
                <a:spcPct val="0"/>
              </a:spcBef>
              <a:spcAft>
                <a:spcPct val="0"/>
              </a:spcAft>
              <a:tabLst>
                <a:tab pos="1712913" algn="l"/>
              </a:tabLst>
            </a:pPr>
            <a:endParaRPr lang="ru-RU" sz="2000" b="1" dirty="0" smtClean="0">
              <a:latin typeface="Times New Roman" pitchFamily="18" charset="0"/>
              <a:cs typeface="Times New Roman" pitchFamily="18" charset="0"/>
            </a:endParaRPr>
          </a:p>
          <a:p>
            <a:pPr marL="457200" lvl="0" indent="-457200" eaLnBrk="0" fontAlgn="base" hangingPunct="0">
              <a:spcBef>
                <a:spcPct val="0"/>
              </a:spcBef>
              <a:spcAft>
                <a:spcPct val="0"/>
              </a:spcAft>
              <a:buAutoNum type="arabicPeriod" startAt="2"/>
              <a:tabLst>
                <a:tab pos="1712913" algn="l"/>
              </a:tabLst>
            </a:pPr>
            <a:r>
              <a:rPr lang="ru-RU" sz="2000" b="1" dirty="0" smtClean="0">
                <a:latin typeface="Times New Roman" pitchFamily="18" charset="0"/>
                <a:cs typeface="Times New Roman" pitchFamily="18" charset="0"/>
              </a:rPr>
              <a:t>Из каких разделов по ФЭМП состоит программа каждой возрастной группы?</a:t>
            </a:r>
          </a:p>
          <a:p>
            <a:pPr lvl="0" eaLnBrk="0" fontAlgn="base" hangingPunct="0">
              <a:spcBef>
                <a:spcPct val="0"/>
              </a:spcBef>
              <a:spcAft>
                <a:spcPct val="0"/>
              </a:spcAft>
              <a:tabLst>
                <a:tab pos="1712913" algn="l"/>
              </a:tabLst>
            </a:pPr>
            <a:endParaRPr lang="ru-RU" sz="2000" b="1" dirty="0" smtClean="0">
              <a:latin typeface="Times New Roman" pitchFamily="18" charset="0"/>
              <a:cs typeface="Times New Roman" pitchFamily="18" charset="0"/>
            </a:endParaRPr>
          </a:p>
          <a:p>
            <a:pPr marL="457200" lvl="0" indent="-457200" eaLnBrk="0" fontAlgn="base" hangingPunct="0">
              <a:spcBef>
                <a:spcPct val="0"/>
              </a:spcBef>
              <a:spcAft>
                <a:spcPct val="0"/>
              </a:spcAft>
              <a:buAutoNum type="arabicPeriod" startAt="3"/>
              <a:tabLst>
                <a:tab pos="1712913" algn="l"/>
              </a:tabLst>
            </a:pPr>
            <a:r>
              <a:rPr lang="ru-RU" sz="2000" b="1" dirty="0" smtClean="0">
                <a:latin typeface="Times New Roman" pitchFamily="18" charset="0"/>
                <a:cs typeface="Times New Roman" pitchFamily="18" charset="0"/>
              </a:rPr>
              <a:t>Перечислите методы, приемы используемые на занятиях по ФЭМП?</a:t>
            </a:r>
          </a:p>
          <a:p>
            <a:pPr lvl="0" eaLnBrk="0" fontAlgn="base" hangingPunct="0">
              <a:spcBef>
                <a:spcPct val="0"/>
              </a:spcBef>
              <a:spcAft>
                <a:spcPct val="0"/>
              </a:spcAft>
              <a:tabLst>
                <a:tab pos="1712913" algn="l"/>
              </a:tabLst>
            </a:pPr>
            <a:endParaRPr lang="ru-RU" sz="2000" b="1" dirty="0" smtClean="0">
              <a:latin typeface="Times New Roman" pitchFamily="18" charset="0"/>
              <a:cs typeface="Times New Roman" pitchFamily="18" charset="0"/>
            </a:endParaRPr>
          </a:p>
          <a:p>
            <a:pPr marL="457200" lvl="0" indent="-457200" eaLnBrk="0" fontAlgn="base" hangingPunct="0">
              <a:spcBef>
                <a:spcPct val="0"/>
              </a:spcBef>
              <a:spcAft>
                <a:spcPct val="0"/>
              </a:spcAft>
              <a:buAutoNum type="arabicPeriod" startAt="4"/>
              <a:tabLst>
                <a:tab pos="1712913" algn="l"/>
              </a:tabLst>
            </a:pPr>
            <a:r>
              <a:rPr lang="ru-RU" sz="2000" b="1" dirty="0" smtClean="0">
                <a:latin typeface="Times New Roman" pitchFamily="18" charset="0"/>
                <a:cs typeface="Times New Roman" pitchFamily="18" charset="0"/>
              </a:rPr>
              <a:t>Перечислите современные педагогические инновационные технологии?</a:t>
            </a:r>
          </a:p>
          <a:p>
            <a:pPr lvl="0" eaLnBrk="0" fontAlgn="base" hangingPunct="0">
              <a:spcBef>
                <a:spcPct val="0"/>
              </a:spcBef>
              <a:spcAft>
                <a:spcPct val="0"/>
              </a:spcAft>
              <a:tabLst>
                <a:tab pos="1712913" algn="l"/>
              </a:tabLst>
            </a:pPr>
            <a:endParaRPr lang="ru-RU" sz="2000" b="1" dirty="0" smtClean="0">
              <a:latin typeface="Times New Roman" pitchFamily="18" charset="0"/>
              <a:cs typeface="Times New Roman" pitchFamily="18" charset="0"/>
            </a:endParaRPr>
          </a:p>
          <a:p>
            <a:pPr marL="457200" lvl="0" indent="-457200" eaLnBrk="0" fontAlgn="base" hangingPunct="0">
              <a:spcBef>
                <a:spcPct val="0"/>
              </a:spcBef>
              <a:spcAft>
                <a:spcPct val="0"/>
              </a:spcAft>
              <a:buAutoNum type="arabicPeriod" startAt="5"/>
              <a:tabLst>
                <a:tab pos="1712913" algn="l"/>
              </a:tabLst>
            </a:pPr>
            <a:r>
              <a:rPr lang="ru-RU" sz="2000" b="1" dirty="0" smtClean="0">
                <a:latin typeface="Times New Roman" pitchFamily="18" charset="0"/>
                <a:cs typeface="Times New Roman" pitchFamily="18" charset="0"/>
              </a:rPr>
              <a:t>Каким требованиям должен соответствовать наглядный материал на занятиях по ФЭМП?</a:t>
            </a:r>
          </a:p>
          <a:p>
            <a:pPr lvl="0" eaLnBrk="0" fontAlgn="base" hangingPunct="0">
              <a:spcBef>
                <a:spcPct val="0"/>
              </a:spcBef>
              <a:spcAft>
                <a:spcPct val="0"/>
              </a:spcAft>
              <a:tabLst>
                <a:tab pos="1712913" algn="l"/>
              </a:tabLst>
            </a:pPr>
            <a:endParaRPr lang="ru-RU" sz="2000" b="1" dirty="0" smtClean="0">
              <a:latin typeface="Times New Roman" pitchFamily="18" charset="0"/>
              <a:cs typeface="Times New Roman" pitchFamily="18" charset="0"/>
            </a:endParaRPr>
          </a:p>
          <a:p>
            <a:pPr lvl="0" eaLnBrk="0" fontAlgn="base" hangingPunct="0">
              <a:spcBef>
                <a:spcPct val="0"/>
              </a:spcBef>
              <a:spcAft>
                <a:spcPct val="0"/>
              </a:spcAft>
              <a:tabLst>
                <a:tab pos="1712913" algn="l"/>
              </a:tabLst>
            </a:pPr>
            <a:r>
              <a:rPr lang="ru-RU" sz="2000" b="1" dirty="0" smtClean="0">
                <a:latin typeface="Times New Roman" pitchFamily="18" charset="0"/>
                <a:cs typeface="Times New Roman" pitchFamily="18" charset="0"/>
              </a:rPr>
              <a:t>6.     Какие учебные задачи по ФЭМП можно решить с помощью палочек </a:t>
            </a:r>
            <a:r>
              <a:rPr lang="ru-RU" sz="2000" b="1" dirty="0" err="1" smtClean="0">
                <a:latin typeface="Times New Roman" pitchFamily="18" charset="0"/>
                <a:cs typeface="Times New Roman" pitchFamily="18" charset="0"/>
              </a:rPr>
              <a:t>Кюзенера</a:t>
            </a:r>
            <a:r>
              <a:rPr lang="ru-RU" sz="2000" b="1" dirty="0" smtClean="0">
                <a:latin typeface="Times New Roman" pitchFamily="18" charset="0"/>
                <a:cs typeface="Times New Roman" pitchFamily="18" charset="0"/>
              </a:rPr>
              <a:t>? Что представляет собой логические блоки </a:t>
            </a:r>
            <a:r>
              <a:rPr lang="ru-RU" sz="2000" b="1" dirty="0" err="1" smtClean="0">
                <a:latin typeface="Times New Roman" pitchFamily="18" charset="0"/>
                <a:cs typeface="Times New Roman" pitchFamily="18" charset="0"/>
              </a:rPr>
              <a:t>Дьенеша</a:t>
            </a:r>
            <a:r>
              <a:rPr lang="ru-RU" sz="2000" b="1" dirty="0" smtClean="0">
                <a:latin typeface="Times New Roman" pitchFamily="18" charset="0"/>
                <a:cs typeface="Times New Roman" pitchFamily="18" charset="0"/>
              </a:rPr>
              <a:t>?</a:t>
            </a:r>
            <a:endParaRPr lang="ru-RU" sz="2000" b="1" dirty="0">
              <a:latin typeface="Times New Roman" pitchFamily="18" charset="0"/>
              <a:cs typeface="Times New Roman" pitchFamily="18" charset="0"/>
            </a:endParaRPr>
          </a:p>
          <a:p>
            <a:pPr lvl="0" algn="ctr" eaLnBrk="0" fontAlgn="base" hangingPunct="0">
              <a:spcBef>
                <a:spcPct val="0"/>
              </a:spcBef>
              <a:spcAft>
                <a:spcPct val="0"/>
              </a:spcAft>
              <a:tabLst>
                <a:tab pos="1712913" algn="l"/>
              </a:tabLst>
            </a:pPr>
            <a:endParaRPr lang="ru-RU" sz="2000" dirty="0" smtClean="0">
              <a:latin typeface="Times New Roman" pitchFamily="18" charset="0"/>
              <a:cs typeface="Times New Roman" pitchFamily="18" charset="0"/>
            </a:endParaRPr>
          </a:p>
          <a:p>
            <a:pPr lvl="0" algn="ctr" eaLnBrk="0" fontAlgn="base" hangingPunct="0">
              <a:spcBef>
                <a:spcPct val="0"/>
              </a:spcBef>
              <a:spcAft>
                <a:spcPct val="0"/>
              </a:spcAft>
              <a:tabLst>
                <a:tab pos="1712913" algn="l"/>
              </a:tabLst>
            </a:pPr>
            <a:endParaRPr lang="ru-RU" sz="1400" dirty="0" smtClean="0">
              <a:latin typeface="Arial" pitchFamily="34" charset="0"/>
            </a:endParaRPr>
          </a:p>
        </p:txBody>
      </p:sp>
    </p:spTree>
    <p:extLst>
      <p:ext uri="{BB962C8B-B14F-4D97-AF65-F5344CB8AC3E}">
        <p14:creationId xmlns:p14="http://schemas.microsoft.com/office/powerpoint/2010/main" val="145749109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endParaRPr lang="ru-RU"/>
          </a:p>
        </p:txBody>
      </p:sp>
      <p:sp>
        <p:nvSpPr>
          <p:cNvPr id="3" name="Подзаголовок 2"/>
          <p:cNvSpPr>
            <a:spLocks noGrp="1"/>
          </p:cNvSpPr>
          <p:nvPr>
            <p:ph type="subTitle" idx="1"/>
          </p:nvPr>
        </p:nvSpPr>
        <p:spPr/>
        <p:txBody>
          <a:bodyPr/>
          <a:lstStyle/>
          <a:p>
            <a:endParaRPr lang="ru-RU"/>
          </a:p>
        </p:txBody>
      </p:sp>
      <p:pic>
        <p:nvPicPr>
          <p:cNvPr id="1026" name="Picture 2" descr="http://fotohood.ru/images/365755_powerpoint-temy.jpg"/>
          <p:cNvPicPr>
            <a:picLocks noChangeAspect="1" noChangeArrowheads="1"/>
          </p:cNvPicPr>
          <p:nvPr/>
        </p:nvPicPr>
        <p:blipFill>
          <a:blip r:embed="rId2"/>
          <a:srcRect/>
          <a:stretch>
            <a:fillRect/>
          </a:stretch>
        </p:blipFill>
        <p:spPr bwMode="auto">
          <a:xfrm>
            <a:off x="0" y="0"/>
            <a:ext cx="9144032" cy="6858000"/>
          </a:xfrm>
          <a:prstGeom prst="rect">
            <a:avLst/>
          </a:prstGeom>
          <a:noFill/>
        </p:spPr>
      </p:pic>
      <p:sp>
        <p:nvSpPr>
          <p:cNvPr id="6" name="Прямоугольник 5"/>
          <p:cNvSpPr/>
          <p:nvPr/>
        </p:nvSpPr>
        <p:spPr>
          <a:xfrm rot="10800000" flipV="1">
            <a:off x="755576" y="1313764"/>
            <a:ext cx="8208912" cy="1785104"/>
          </a:xfrm>
          <a:prstGeom prst="rect">
            <a:avLst/>
          </a:prstGeom>
        </p:spPr>
        <p:txBody>
          <a:bodyPr wrap="square">
            <a:spAutoFit/>
          </a:bodyPr>
          <a:lstStyle/>
          <a:p>
            <a:pPr lvl="0" eaLnBrk="0" fontAlgn="base" hangingPunct="0">
              <a:spcBef>
                <a:spcPct val="0"/>
              </a:spcBef>
              <a:spcAft>
                <a:spcPct val="0"/>
              </a:spcAft>
              <a:tabLst>
                <a:tab pos="1712913" algn="l"/>
              </a:tabLst>
            </a:pPr>
            <a:r>
              <a:rPr lang="ru-RU" sz="3200" b="1" dirty="0">
                <a:latin typeface="Times New Roman" pitchFamily="18" charset="0"/>
                <a:cs typeface="Times New Roman" pitchFamily="18" charset="0"/>
              </a:rPr>
              <a:t>2</a:t>
            </a:r>
            <a:r>
              <a:rPr lang="ru-RU" sz="3200" b="1" dirty="0" smtClean="0">
                <a:latin typeface="Times New Roman" pitchFamily="18" charset="0"/>
                <a:cs typeface="Times New Roman" pitchFamily="18" charset="0"/>
              </a:rPr>
              <a:t> станция «ИНФОРМАЦИОННАЯ»</a:t>
            </a:r>
          </a:p>
          <a:p>
            <a:pPr lvl="0" eaLnBrk="0" fontAlgn="base" hangingPunct="0">
              <a:spcBef>
                <a:spcPct val="0"/>
              </a:spcBef>
              <a:spcAft>
                <a:spcPct val="0"/>
              </a:spcAft>
              <a:tabLst>
                <a:tab pos="1712913" algn="l"/>
              </a:tabLst>
            </a:pPr>
            <a:endParaRPr lang="ru-RU" sz="3200" b="1" dirty="0">
              <a:latin typeface="Times New Roman" pitchFamily="18" charset="0"/>
              <a:cs typeface="Times New Roman" pitchFamily="18" charset="0"/>
            </a:endParaRPr>
          </a:p>
          <a:p>
            <a:pPr lvl="0" algn="ctr" eaLnBrk="0" fontAlgn="base" hangingPunct="0">
              <a:spcBef>
                <a:spcPct val="0"/>
              </a:spcBef>
              <a:spcAft>
                <a:spcPct val="0"/>
              </a:spcAft>
              <a:tabLst>
                <a:tab pos="1712913" algn="l"/>
              </a:tabLst>
            </a:pPr>
            <a:r>
              <a:rPr lang="ru-RU" sz="3200" b="1" dirty="0" smtClean="0">
                <a:latin typeface="Times New Roman" pitchFamily="18" charset="0"/>
                <a:cs typeface="Times New Roman" pitchFamily="18" charset="0"/>
              </a:rPr>
              <a:t>ДОМАШНЕЕ ЗАДАНИЕ</a:t>
            </a:r>
          </a:p>
          <a:p>
            <a:pPr lvl="0" algn="ctr" eaLnBrk="0" fontAlgn="base" hangingPunct="0">
              <a:spcBef>
                <a:spcPct val="0"/>
              </a:spcBef>
              <a:spcAft>
                <a:spcPct val="0"/>
              </a:spcAft>
              <a:tabLst>
                <a:tab pos="1712913" algn="l"/>
              </a:tabLst>
            </a:pPr>
            <a:endParaRPr lang="ru-RU" sz="1400" dirty="0" smtClean="0">
              <a:latin typeface="Arial" pitchFamily="34" charset="0"/>
            </a:endParaRPr>
          </a:p>
        </p:txBody>
      </p:sp>
    </p:spTree>
    <p:extLst>
      <p:ext uri="{BB962C8B-B14F-4D97-AF65-F5344CB8AC3E}">
        <p14:creationId xmlns:p14="http://schemas.microsoft.com/office/powerpoint/2010/main" val="410252166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endParaRPr lang="ru-RU"/>
          </a:p>
        </p:txBody>
      </p:sp>
      <p:sp>
        <p:nvSpPr>
          <p:cNvPr id="3" name="Подзаголовок 2"/>
          <p:cNvSpPr>
            <a:spLocks noGrp="1"/>
          </p:cNvSpPr>
          <p:nvPr>
            <p:ph type="subTitle" idx="1"/>
          </p:nvPr>
        </p:nvSpPr>
        <p:spPr/>
        <p:txBody>
          <a:bodyPr/>
          <a:lstStyle/>
          <a:p>
            <a:endParaRPr lang="ru-RU"/>
          </a:p>
        </p:txBody>
      </p:sp>
      <p:pic>
        <p:nvPicPr>
          <p:cNvPr id="1026" name="Picture 2" descr="http://fotohood.ru/images/365755_powerpoint-temy.jpg"/>
          <p:cNvPicPr>
            <a:picLocks noChangeAspect="1" noChangeArrowheads="1"/>
          </p:cNvPicPr>
          <p:nvPr/>
        </p:nvPicPr>
        <p:blipFill>
          <a:blip r:embed="rId2"/>
          <a:srcRect/>
          <a:stretch>
            <a:fillRect/>
          </a:stretch>
        </p:blipFill>
        <p:spPr bwMode="auto">
          <a:xfrm>
            <a:off x="0" y="0"/>
            <a:ext cx="9144032" cy="6858000"/>
          </a:xfrm>
          <a:prstGeom prst="rect">
            <a:avLst/>
          </a:prstGeom>
          <a:noFill/>
        </p:spPr>
      </p:pic>
      <p:sp>
        <p:nvSpPr>
          <p:cNvPr id="6" name="Прямоугольник 5"/>
          <p:cNvSpPr/>
          <p:nvPr/>
        </p:nvSpPr>
        <p:spPr>
          <a:xfrm rot="10800000" flipV="1">
            <a:off x="755576" y="821321"/>
            <a:ext cx="7776864" cy="2769989"/>
          </a:xfrm>
          <a:prstGeom prst="rect">
            <a:avLst/>
          </a:prstGeom>
        </p:spPr>
        <p:txBody>
          <a:bodyPr wrap="square">
            <a:spAutoFit/>
          </a:bodyPr>
          <a:lstStyle/>
          <a:p>
            <a:pPr lvl="0" eaLnBrk="0" fontAlgn="base" hangingPunct="0">
              <a:spcBef>
                <a:spcPct val="0"/>
              </a:spcBef>
              <a:spcAft>
                <a:spcPct val="0"/>
              </a:spcAft>
              <a:tabLst>
                <a:tab pos="1712913" algn="l"/>
              </a:tabLst>
            </a:pPr>
            <a:r>
              <a:rPr lang="ru-RU" sz="3200" b="1" dirty="0" smtClean="0">
                <a:latin typeface="Times New Roman" pitchFamily="18" charset="0"/>
                <a:cs typeface="Times New Roman" pitchFamily="18" charset="0"/>
              </a:rPr>
              <a:t>3 станция «Аналитическая»</a:t>
            </a:r>
          </a:p>
          <a:p>
            <a:pPr lvl="0" eaLnBrk="0" fontAlgn="base" hangingPunct="0">
              <a:spcBef>
                <a:spcPct val="0"/>
              </a:spcBef>
              <a:spcAft>
                <a:spcPct val="0"/>
              </a:spcAft>
              <a:tabLst>
                <a:tab pos="1712913" algn="l"/>
              </a:tabLst>
            </a:pPr>
            <a:endParaRPr lang="ru-RU" sz="3200" b="1" dirty="0">
              <a:latin typeface="Times New Roman" pitchFamily="18" charset="0"/>
              <a:cs typeface="Times New Roman" pitchFamily="18" charset="0"/>
            </a:endParaRPr>
          </a:p>
          <a:p>
            <a:pPr lvl="0" eaLnBrk="0" fontAlgn="base" hangingPunct="0">
              <a:spcBef>
                <a:spcPct val="0"/>
              </a:spcBef>
              <a:spcAft>
                <a:spcPct val="0"/>
              </a:spcAft>
              <a:tabLst>
                <a:tab pos="1712913" algn="l"/>
              </a:tabLst>
            </a:pPr>
            <a:endParaRPr lang="ru-RU" sz="3200" b="1" dirty="0" smtClean="0">
              <a:latin typeface="Times New Roman" pitchFamily="18" charset="0"/>
              <a:cs typeface="Times New Roman" pitchFamily="18" charset="0"/>
            </a:endParaRPr>
          </a:p>
          <a:p>
            <a:pPr lvl="0" eaLnBrk="0" fontAlgn="base" hangingPunct="0">
              <a:spcBef>
                <a:spcPct val="0"/>
              </a:spcBef>
              <a:spcAft>
                <a:spcPct val="0"/>
              </a:spcAft>
              <a:tabLst>
                <a:tab pos="1712913" algn="l"/>
              </a:tabLst>
            </a:pPr>
            <a:r>
              <a:rPr lang="ru-RU" sz="3200" b="1" dirty="0" smtClean="0">
                <a:latin typeface="Times New Roman" pitchFamily="18" charset="0"/>
                <a:cs typeface="Times New Roman" pitchFamily="18" charset="0"/>
              </a:rPr>
              <a:t>Выступление старшего воспитателя: отчет старшего воспитателя</a:t>
            </a:r>
          </a:p>
          <a:p>
            <a:pPr lvl="0" algn="ctr" eaLnBrk="0" fontAlgn="base" hangingPunct="0">
              <a:spcBef>
                <a:spcPct val="0"/>
              </a:spcBef>
              <a:spcAft>
                <a:spcPct val="0"/>
              </a:spcAft>
              <a:tabLst>
                <a:tab pos="1712913" algn="l"/>
              </a:tabLst>
            </a:pPr>
            <a:endParaRPr lang="ru-RU" sz="1400" dirty="0" smtClean="0">
              <a:latin typeface="Arial" pitchFamily="34" charset="0"/>
            </a:endParaRPr>
          </a:p>
        </p:txBody>
      </p:sp>
    </p:spTree>
    <p:extLst>
      <p:ext uri="{BB962C8B-B14F-4D97-AF65-F5344CB8AC3E}">
        <p14:creationId xmlns:p14="http://schemas.microsoft.com/office/powerpoint/2010/main" val="178567454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endParaRPr lang="ru-RU"/>
          </a:p>
        </p:txBody>
      </p:sp>
      <p:sp>
        <p:nvSpPr>
          <p:cNvPr id="3" name="Подзаголовок 2"/>
          <p:cNvSpPr>
            <a:spLocks noGrp="1"/>
          </p:cNvSpPr>
          <p:nvPr>
            <p:ph type="subTitle" idx="1"/>
          </p:nvPr>
        </p:nvSpPr>
        <p:spPr/>
        <p:txBody>
          <a:bodyPr/>
          <a:lstStyle/>
          <a:p>
            <a:endParaRPr lang="ru-RU"/>
          </a:p>
        </p:txBody>
      </p:sp>
      <p:pic>
        <p:nvPicPr>
          <p:cNvPr id="1026" name="Picture 2" descr="http://fotohood.ru/images/365755_powerpoint-temy.jpg"/>
          <p:cNvPicPr>
            <a:picLocks noChangeAspect="1" noChangeArrowheads="1"/>
          </p:cNvPicPr>
          <p:nvPr/>
        </p:nvPicPr>
        <p:blipFill>
          <a:blip r:embed="rId2"/>
          <a:srcRect/>
          <a:stretch>
            <a:fillRect/>
          </a:stretch>
        </p:blipFill>
        <p:spPr bwMode="auto">
          <a:xfrm>
            <a:off x="-32" y="-58006"/>
            <a:ext cx="9144032" cy="6916006"/>
          </a:xfrm>
          <a:prstGeom prst="rect">
            <a:avLst/>
          </a:prstGeom>
          <a:noFill/>
        </p:spPr>
      </p:pic>
      <p:sp>
        <p:nvSpPr>
          <p:cNvPr id="6" name="Прямоугольник 5"/>
          <p:cNvSpPr/>
          <p:nvPr/>
        </p:nvSpPr>
        <p:spPr>
          <a:xfrm rot="10800000" flipV="1">
            <a:off x="683584" y="404664"/>
            <a:ext cx="7776864" cy="5539978"/>
          </a:xfrm>
          <a:prstGeom prst="rect">
            <a:avLst/>
          </a:prstGeom>
        </p:spPr>
        <p:txBody>
          <a:bodyPr wrap="square">
            <a:spAutoFit/>
          </a:bodyPr>
          <a:lstStyle/>
          <a:p>
            <a:pPr lvl="0" eaLnBrk="0" fontAlgn="base" hangingPunct="0">
              <a:spcBef>
                <a:spcPct val="0"/>
              </a:spcBef>
              <a:spcAft>
                <a:spcPct val="0"/>
              </a:spcAft>
              <a:tabLst>
                <a:tab pos="1712913" algn="l"/>
              </a:tabLst>
            </a:pPr>
            <a:r>
              <a:rPr lang="ru-RU" sz="3200" b="1" dirty="0">
                <a:latin typeface="Times New Roman" pitchFamily="18" charset="0"/>
                <a:cs typeface="Times New Roman" pitchFamily="18" charset="0"/>
              </a:rPr>
              <a:t>4</a:t>
            </a:r>
            <a:r>
              <a:rPr lang="ru-RU" sz="3200" b="1" dirty="0" smtClean="0">
                <a:latin typeface="Times New Roman" pitchFamily="18" charset="0"/>
                <a:cs typeface="Times New Roman" pitchFamily="18" charset="0"/>
              </a:rPr>
              <a:t> станция «ОТВЕЧАЙ - КА»</a:t>
            </a:r>
          </a:p>
          <a:p>
            <a:pPr marL="457200" lvl="0" indent="-457200" eaLnBrk="0" fontAlgn="base" hangingPunct="0">
              <a:spcBef>
                <a:spcPct val="0"/>
              </a:spcBef>
              <a:spcAft>
                <a:spcPct val="0"/>
              </a:spcAft>
              <a:buAutoNum type="arabicPeriod"/>
              <a:tabLst>
                <a:tab pos="1712913" algn="l"/>
              </a:tabLst>
            </a:pPr>
            <a:r>
              <a:rPr lang="ru-RU" sz="2400" b="1" dirty="0" smtClean="0">
                <a:latin typeface="Times New Roman" pitchFamily="18" charset="0"/>
                <a:cs typeface="Times New Roman" pitchFamily="18" charset="0"/>
              </a:rPr>
              <a:t>Исключите неправильный вариант ответа:</a:t>
            </a:r>
          </a:p>
          <a:p>
            <a:pPr marL="342900" lvl="0" indent="-342900" eaLnBrk="0" fontAlgn="base" hangingPunct="0">
              <a:spcBef>
                <a:spcPct val="0"/>
              </a:spcBef>
              <a:spcAft>
                <a:spcPct val="0"/>
              </a:spcAft>
              <a:buFontTx/>
              <a:buChar char="-"/>
              <a:tabLst>
                <a:tab pos="1712913" algn="l"/>
              </a:tabLst>
            </a:pPr>
            <a:r>
              <a:rPr lang="ru-RU" sz="2400" b="1" dirty="0" smtClean="0">
                <a:latin typeface="Times New Roman" pitchFamily="18" charset="0"/>
                <a:cs typeface="Times New Roman" pitchFamily="18" charset="0"/>
              </a:rPr>
              <a:t>Творческий контакт ДОО и семьи обеспечивается благодаря следующим факторам:</a:t>
            </a:r>
          </a:p>
          <a:p>
            <a:pPr marL="342900" lvl="0" indent="-342900" eaLnBrk="0" fontAlgn="base" hangingPunct="0">
              <a:spcBef>
                <a:spcPct val="0"/>
              </a:spcBef>
              <a:spcAft>
                <a:spcPct val="0"/>
              </a:spcAft>
              <a:buFontTx/>
              <a:buChar char="-"/>
              <a:tabLst>
                <a:tab pos="1712913" algn="l"/>
              </a:tabLst>
            </a:pPr>
            <a:endParaRPr lang="ru-RU" sz="2400" b="1" dirty="0" smtClean="0">
              <a:latin typeface="Times New Roman" pitchFamily="18" charset="0"/>
              <a:cs typeface="Times New Roman" pitchFamily="18" charset="0"/>
            </a:endParaRPr>
          </a:p>
          <a:p>
            <a:pPr marL="342900" lvl="0" indent="-342900" eaLnBrk="0" fontAlgn="base" hangingPunct="0">
              <a:spcBef>
                <a:spcPct val="0"/>
              </a:spcBef>
              <a:spcAft>
                <a:spcPct val="0"/>
              </a:spcAft>
              <a:buFont typeface="Wingdings" pitchFamily="2" charset="2"/>
              <a:buChar char="Ø"/>
              <a:tabLst>
                <a:tab pos="1712913" algn="l"/>
              </a:tabLst>
            </a:pPr>
            <a:r>
              <a:rPr lang="ru-RU" sz="2000" b="1" dirty="0" smtClean="0">
                <a:solidFill>
                  <a:srgbClr val="002060"/>
                </a:solidFill>
                <a:latin typeface="Times New Roman" pitchFamily="18" charset="0"/>
                <a:cs typeface="Times New Roman" pitchFamily="18" charset="0"/>
              </a:rPr>
              <a:t>Консультации и беседы о математическом развитии ребенка;</a:t>
            </a:r>
          </a:p>
          <a:p>
            <a:pPr marL="342900" lvl="0" indent="-342900" eaLnBrk="0" fontAlgn="base" hangingPunct="0">
              <a:spcBef>
                <a:spcPct val="0"/>
              </a:spcBef>
              <a:spcAft>
                <a:spcPct val="0"/>
              </a:spcAft>
              <a:buFont typeface="Wingdings" pitchFamily="2" charset="2"/>
              <a:buChar char="Ø"/>
              <a:tabLst>
                <a:tab pos="1712913" algn="l"/>
              </a:tabLst>
            </a:pPr>
            <a:endParaRPr lang="ru-RU" sz="2000" b="1" dirty="0" smtClean="0">
              <a:solidFill>
                <a:srgbClr val="002060"/>
              </a:solidFill>
              <a:latin typeface="Times New Roman" pitchFamily="18" charset="0"/>
              <a:cs typeface="Times New Roman" pitchFamily="18" charset="0"/>
            </a:endParaRPr>
          </a:p>
          <a:p>
            <a:pPr marL="342900" lvl="0" indent="-342900" eaLnBrk="0" fontAlgn="base" hangingPunct="0">
              <a:spcBef>
                <a:spcPct val="0"/>
              </a:spcBef>
              <a:spcAft>
                <a:spcPct val="0"/>
              </a:spcAft>
              <a:buFont typeface="Wingdings" pitchFamily="2" charset="2"/>
              <a:buChar char="Ø"/>
              <a:tabLst>
                <a:tab pos="1712913" algn="l"/>
              </a:tabLst>
            </a:pPr>
            <a:r>
              <a:rPr lang="ru-RU" sz="2000" b="1" dirty="0" smtClean="0">
                <a:solidFill>
                  <a:srgbClr val="002060"/>
                </a:solidFill>
                <a:latin typeface="Times New Roman" pitchFamily="18" charset="0"/>
                <a:cs typeface="Times New Roman" pitchFamily="18" charset="0"/>
              </a:rPr>
              <a:t>Открытое занятие;</a:t>
            </a:r>
          </a:p>
          <a:p>
            <a:pPr marL="342900" lvl="0" indent="-342900" eaLnBrk="0" fontAlgn="base" hangingPunct="0">
              <a:spcBef>
                <a:spcPct val="0"/>
              </a:spcBef>
              <a:spcAft>
                <a:spcPct val="0"/>
              </a:spcAft>
              <a:buFont typeface="Wingdings" pitchFamily="2" charset="2"/>
              <a:buChar char="Ø"/>
              <a:tabLst>
                <a:tab pos="1712913" algn="l"/>
              </a:tabLst>
            </a:pPr>
            <a:endParaRPr lang="ru-RU" sz="2000" b="1" dirty="0" smtClean="0">
              <a:solidFill>
                <a:srgbClr val="002060"/>
              </a:solidFill>
              <a:latin typeface="Times New Roman" pitchFamily="18" charset="0"/>
              <a:cs typeface="Times New Roman" pitchFamily="18" charset="0"/>
            </a:endParaRPr>
          </a:p>
          <a:p>
            <a:pPr marL="342900" lvl="0" indent="-342900" eaLnBrk="0" fontAlgn="base" hangingPunct="0">
              <a:spcBef>
                <a:spcPct val="0"/>
              </a:spcBef>
              <a:spcAft>
                <a:spcPct val="0"/>
              </a:spcAft>
              <a:buFont typeface="Wingdings" pitchFamily="2" charset="2"/>
              <a:buChar char="Ø"/>
              <a:tabLst>
                <a:tab pos="1712913" algn="l"/>
              </a:tabLst>
            </a:pPr>
            <a:r>
              <a:rPr lang="ru-RU" sz="2000" b="1" dirty="0" smtClean="0">
                <a:solidFill>
                  <a:srgbClr val="002060"/>
                </a:solidFill>
                <a:latin typeface="Times New Roman" pitchFamily="18" charset="0"/>
                <a:cs typeface="Times New Roman" pitchFamily="18" charset="0"/>
              </a:rPr>
              <a:t>Ширмы и папки передвижки;</a:t>
            </a:r>
          </a:p>
          <a:p>
            <a:pPr marL="342900" lvl="0" indent="-342900" eaLnBrk="0" fontAlgn="base" hangingPunct="0">
              <a:spcBef>
                <a:spcPct val="0"/>
              </a:spcBef>
              <a:spcAft>
                <a:spcPct val="0"/>
              </a:spcAft>
              <a:buFont typeface="Wingdings" pitchFamily="2" charset="2"/>
              <a:buChar char="Ø"/>
              <a:tabLst>
                <a:tab pos="1712913" algn="l"/>
              </a:tabLst>
            </a:pPr>
            <a:endParaRPr lang="ru-RU" sz="2000" b="1" dirty="0" smtClean="0">
              <a:solidFill>
                <a:srgbClr val="002060"/>
              </a:solidFill>
              <a:latin typeface="Times New Roman" pitchFamily="18" charset="0"/>
              <a:cs typeface="Times New Roman" pitchFamily="18" charset="0"/>
            </a:endParaRPr>
          </a:p>
          <a:p>
            <a:pPr marL="342900" lvl="0" indent="-342900" eaLnBrk="0" fontAlgn="base" hangingPunct="0">
              <a:spcBef>
                <a:spcPct val="0"/>
              </a:spcBef>
              <a:spcAft>
                <a:spcPct val="0"/>
              </a:spcAft>
              <a:buFont typeface="Wingdings" pitchFamily="2" charset="2"/>
              <a:buChar char="Ø"/>
              <a:tabLst>
                <a:tab pos="1712913" algn="l"/>
              </a:tabLst>
            </a:pPr>
            <a:r>
              <a:rPr lang="ru-RU" sz="2000" b="1" dirty="0" smtClean="0">
                <a:solidFill>
                  <a:srgbClr val="002060"/>
                </a:solidFill>
                <a:latin typeface="Times New Roman" pitchFamily="18" charset="0"/>
                <a:cs typeface="Times New Roman" pitchFamily="18" charset="0"/>
              </a:rPr>
              <a:t>Консилиум;</a:t>
            </a:r>
          </a:p>
          <a:p>
            <a:pPr marL="342900" lvl="0" indent="-342900" eaLnBrk="0" fontAlgn="base" hangingPunct="0">
              <a:spcBef>
                <a:spcPct val="0"/>
              </a:spcBef>
              <a:spcAft>
                <a:spcPct val="0"/>
              </a:spcAft>
              <a:buFont typeface="Wingdings" pitchFamily="2" charset="2"/>
              <a:buChar char="Ø"/>
              <a:tabLst>
                <a:tab pos="1712913" algn="l"/>
              </a:tabLst>
            </a:pPr>
            <a:endParaRPr lang="ru-RU" sz="2000" b="1" dirty="0" smtClean="0">
              <a:solidFill>
                <a:srgbClr val="002060"/>
              </a:solidFill>
              <a:latin typeface="Times New Roman" pitchFamily="18" charset="0"/>
              <a:cs typeface="Times New Roman" pitchFamily="18" charset="0"/>
            </a:endParaRPr>
          </a:p>
          <a:p>
            <a:pPr marL="342900" lvl="0" indent="-342900" eaLnBrk="0" fontAlgn="base" hangingPunct="0">
              <a:spcBef>
                <a:spcPct val="0"/>
              </a:spcBef>
              <a:spcAft>
                <a:spcPct val="0"/>
              </a:spcAft>
              <a:buFont typeface="Wingdings" pitchFamily="2" charset="2"/>
              <a:buChar char="Ø"/>
              <a:tabLst>
                <a:tab pos="1712913" algn="l"/>
              </a:tabLst>
            </a:pPr>
            <a:r>
              <a:rPr lang="ru-RU" sz="2000" b="1" dirty="0" smtClean="0">
                <a:solidFill>
                  <a:srgbClr val="002060"/>
                </a:solidFill>
                <a:latin typeface="Times New Roman" pitchFamily="18" charset="0"/>
                <a:cs typeface="Times New Roman" pitchFamily="18" charset="0"/>
              </a:rPr>
              <a:t>Организация математических викторин для детей.</a:t>
            </a:r>
            <a:endParaRPr lang="ru-RU" sz="2000" b="1" dirty="0">
              <a:solidFill>
                <a:srgbClr val="002060"/>
              </a:solidFill>
              <a:latin typeface="Times New Roman" pitchFamily="18" charset="0"/>
              <a:cs typeface="Times New Roman" pitchFamily="18" charset="0"/>
            </a:endParaRPr>
          </a:p>
          <a:p>
            <a:pPr lvl="0" eaLnBrk="0" fontAlgn="base" hangingPunct="0">
              <a:spcBef>
                <a:spcPct val="0"/>
              </a:spcBef>
              <a:spcAft>
                <a:spcPct val="0"/>
              </a:spcAft>
              <a:tabLst>
                <a:tab pos="1712913" algn="l"/>
              </a:tabLst>
            </a:pPr>
            <a:endParaRPr lang="ru-RU" sz="3200" b="1" dirty="0" smtClean="0">
              <a:latin typeface="Times New Roman" pitchFamily="18" charset="0"/>
              <a:cs typeface="Times New Roman" pitchFamily="18" charset="0"/>
            </a:endParaRPr>
          </a:p>
          <a:p>
            <a:pPr lvl="0" algn="ctr" eaLnBrk="0" fontAlgn="base" hangingPunct="0">
              <a:spcBef>
                <a:spcPct val="0"/>
              </a:spcBef>
              <a:spcAft>
                <a:spcPct val="0"/>
              </a:spcAft>
              <a:tabLst>
                <a:tab pos="1712913" algn="l"/>
              </a:tabLst>
            </a:pPr>
            <a:endParaRPr lang="ru-RU" sz="1400" dirty="0" smtClean="0">
              <a:latin typeface="Arial" pitchFamily="34" charset="0"/>
            </a:endParaRPr>
          </a:p>
        </p:txBody>
      </p:sp>
    </p:spTree>
    <p:extLst>
      <p:ext uri="{BB962C8B-B14F-4D97-AF65-F5344CB8AC3E}">
        <p14:creationId xmlns:p14="http://schemas.microsoft.com/office/powerpoint/2010/main" val="393662727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endParaRPr lang="ru-RU"/>
          </a:p>
        </p:txBody>
      </p:sp>
      <p:sp>
        <p:nvSpPr>
          <p:cNvPr id="3" name="Подзаголовок 2"/>
          <p:cNvSpPr>
            <a:spLocks noGrp="1"/>
          </p:cNvSpPr>
          <p:nvPr>
            <p:ph type="subTitle" idx="1"/>
          </p:nvPr>
        </p:nvSpPr>
        <p:spPr/>
        <p:txBody>
          <a:bodyPr/>
          <a:lstStyle/>
          <a:p>
            <a:endParaRPr lang="ru-RU"/>
          </a:p>
        </p:txBody>
      </p:sp>
      <p:pic>
        <p:nvPicPr>
          <p:cNvPr id="1026" name="Picture 2" descr="http://fotohood.ru/images/365755_powerpoint-temy.jpg"/>
          <p:cNvPicPr>
            <a:picLocks noChangeAspect="1" noChangeArrowheads="1"/>
          </p:cNvPicPr>
          <p:nvPr/>
        </p:nvPicPr>
        <p:blipFill>
          <a:blip r:embed="rId2"/>
          <a:srcRect/>
          <a:stretch>
            <a:fillRect/>
          </a:stretch>
        </p:blipFill>
        <p:spPr bwMode="auto">
          <a:xfrm>
            <a:off x="-32" y="-58006"/>
            <a:ext cx="9144032" cy="6916006"/>
          </a:xfrm>
          <a:prstGeom prst="rect">
            <a:avLst/>
          </a:prstGeom>
          <a:noFill/>
        </p:spPr>
      </p:pic>
      <p:sp>
        <p:nvSpPr>
          <p:cNvPr id="6" name="Прямоугольник 5"/>
          <p:cNvSpPr/>
          <p:nvPr/>
        </p:nvSpPr>
        <p:spPr>
          <a:xfrm rot="10800000" flipV="1">
            <a:off x="683584" y="250777"/>
            <a:ext cx="7776864" cy="5847755"/>
          </a:xfrm>
          <a:prstGeom prst="rect">
            <a:avLst/>
          </a:prstGeom>
        </p:spPr>
        <p:txBody>
          <a:bodyPr wrap="square">
            <a:spAutoFit/>
          </a:bodyPr>
          <a:lstStyle/>
          <a:p>
            <a:pPr lvl="0" eaLnBrk="0" fontAlgn="base" hangingPunct="0">
              <a:spcBef>
                <a:spcPct val="0"/>
              </a:spcBef>
              <a:spcAft>
                <a:spcPct val="0"/>
              </a:spcAft>
              <a:tabLst>
                <a:tab pos="1712913" algn="l"/>
              </a:tabLst>
            </a:pPr>
            <a:r>
              <a:rPr lang="ru-RU" sz="3200" b="1" dirty="0">
                <a:latin typeface="Times New Roman" pitchFamily="18" charset="0"/>
                <a:cs typeface="Times New Roman" pitchFamily="18" charset="0"/>
              </a:rPr>
              <a:t>4</a:t>
            </a:r>
            <a:r>
              <a:rPr lang="ru-RU" sz="3200" b="1" dirty="0" smtClean="0">
                <a:latin typeface="Times New Roman" pitchFamily="18" charset="0"/>
                <a:cs typeface="Times New Roman" pitchFamily="18" charset="0"/>
              </a:rPr>
              <a:t> станция «ОТВЕЧАЙ - КА»</a:t>
            </a:r>
          </a:p>
          <a:p>
            <a:pPr lvl="0" eaLnBrk="0" fontAlgn="base" hangingPunct="0">
              <a:spcBef>
                <a:spcPct val="0"/>
              </a:spcBef>
              <a:spcAft>
                <a:spcPct val="0"/>
              </a:spcAft>
              <a:tabLst>
                <a:tab pos="1712913" algn="l"/>
              </a:tabLst>
            </a:pPr>
            <a:r>
              <a:rPr lang="ru-RU" sz="2400" b="1" dirty="0" smtClean="0">
                <a:latin typeface="Times New Roman" pitchFamily="18" charset="0"/>
                <a:cs typeface="Times New Roman" pitchFamily="18" charset="0"/>
              </a:rPr>
              <a:t>2. Исключите неправильный вариант ответа:</a:t>
            </a:r>
          </a:p>
          <a:p>
            <a:pPr marL="342900" lvl="0" indent="-342900" eaLnBrk="0" fontAlgn="base" hangingPunct="0">
              <a:spcBef>
                <a:spcPct val="0"/>
              </a:spcBef>
              <a:spcAft>
                <a:spcPct val="0"/>
              </a:spcAft>
              <a:buFontTx/>
              <a:buChar char="-"/>
              <a:tabLst>
                <a:tab pos="1712913" algn="l"/>
              </a:tabLst>
            </a:pPr>
            <a:r>
              <a:rPr lang="ru-RU" sz="2400" b="1" dirty="0" smtClean="0">
                <a:latin typeface="Times New Roman" pitchFamily="18" charset="0"/>
                <a:cs typeface="Times New Roman" pitchFamily="18" charset="0"/>
              </a:rPr>
              <a:t>Родители помогают детям освоить математическое содержание в быту и в процессе знакомства с ….</a:t>
            </a:r>
          </a:p>
          <a:p>
            <a:pPr lvl="0" eaLnBrk="0" fontAlgn="base" hangingPunct="0">
              <a:spcBef>
                <a:spcPct val="0"/>
              </a:spcBef>
              <a:spcAft>
                <a:spcPct val="0"/>
              </a:spcAft>
              <a:tabLst>
                <a:tab pos="1712913" algn="l"/>
              </a:tabLst>
            </a:pPr>
            <a:endParaRPr lang="ru-RU" sz="2400" b="1" dirty="0" smtClean="0">
              <a:latin typeface="Times New Roman" pitchFamily="18" charset="0"/>
              <a:cs typeface="Times New Roman" pitchFamily="18" charset="0"/>
            </a:endParaRPr>
          </a:p>
          <a:p>
            <a:pPr marL="342900" lvl="0" indent="-342900" eaLnBrk="0" fontAlgn="base" hangingPunct="0">
              <a:spcBef>
                <a:spcPct val="0"/>
              </a:spcBef>
              <a:spcAft>
                <a:spcPct val="0"/>
              </a:spcAft>
              <a:buFont typeface="Wingdings" pitchFamily="2" charset="2"/>
              <a:buChar char="Ø"/>
              <a:tabLst>
                <a:tab pos="1712913" algn="l"/>
              </a:tabLst>
            </a:pPr>
            <a:r>
              <a:rPr lang="ru-RU" sz="2000" b="1" dirty="0" smtClean="0">
                <a:solidFill>
                  <a:srgbClr val="002060"/>
                </a:solidFill>
                <a:latin typeface="Times New Roman" pitchFamily="18" charset="0"/>
                <a:cs typeface="Times New Roman" pitchFamily="18" charset="0"/>
              </a:rPr>
              <a:t>Учебниками по математике 1 класса;</a:t>
            </a:r>
          </a:p>
          <a:p>
            <a:pPr marL="342900" lvl="0" indent="-342900" eaLnBrk="0" fontAlgn="base" hangingPunct="0">
              <a:spcBef>
                <a:spcPct val="0"/>
              </a:spcBef>
              <a:spcAft>
                <a:spcPct val="0"/>
              </a:spcAft>
              <a:buFont typeface="Wingdings" pitchFamily="2" charset="2"/>
              <a:buChar char="Ø"/>
              <a:tabLst>
                <a:tab pos="1712913" algn="l"/>
              </a:tabLst>
            </a:pPr>
            <a:endParaRPr lang="ru-RU" sz="2000" b="1" dirty="0" smtClean="0">
              <a:solidFill>
                <a:srgbClr val="002060"/>
              </a:solidFill>
              <a:latin typeface="Times New Roman" pitchFamily="18" charset="0"/>
              <a:cs typeface="Times New Roman" pitchFamily="18" charset="0"/>
            </a:endParaRPr>
          </a:p>
          <a:p>
            <a:pPr marL="342900" lvl="0" indent="-342900" eaLnBrk="0" fontAlgn="base" hangingPunct="0">
              <a:spcBef>
                <a:spcPct val="0"/>
              </a:spcBef>
              <a:spcAft>
                <a:spcPct val="0"/>
              </a:spcAft>
              <a:buFont typeface="Wingdings" pitchFamily="2" charset="2"/>
              <a:buChar char="Ø"/>
              <a:tabLst>
                <a:tab pos="1712913" algn="l"/>
              </a:tabLst>
            </a:pPr>
            <a:r>
              <a:rPr lang="ru-RU" sz="2000" b="1" dirty="0" smtClean="0">
                <a:solidFill>
                  <a:srgbClr val="002060"/>
                </a:solidFill>
                <a:latin typeface="Times New Roman" pitchFamily="18" charset="0"/>
                <a:cs typeface="Times New Roman" pitchFamily="18" charset="0"/>
              </a:rPr>
              <a:t>Пространственными представлениями;</a:t>
            </a:r>
          </a:p>
          <a:p>
            <a:pPr marL="342900" lvl="0" indent="-342900" eaLnBrk="0" fontAlgn="base" hangingPunct="0">
              <a:spcBef>
                <a:spcPct val="0"/>
              </a:spcBef>
              <a:spcAft>
                <a:spcPct val="0"/>
              </a:spcAft>
              <a:buFont typeface="Wingdings" pitchFamily="2" charset="2"/>
              <a:buChar char="Ø"/>
              <a:tabLst>
                <a:tab pos="1712913" algn="l"/>
              </a:tabLst>
            </a:pPr>
            <a:endParaRPr lang="ru-RU" sz="2000" b="1" dirty="0" smtClean="0">
              <a:solidFill>
                <a:srgbClr val="002060"/>
              </a:solidFill>
              <a:latin typeface="Times New Roman" pitchFamily="18" charset="0"/>
              <a:cs typeface="Times New Roman" pitchFamily="18" charset="0"/>
            </a:endParaRPr>
          </a:p>
          <a:p>
            <a:pPr marL="342900" lvl="0" indent="-342900" eaLnBrk="0" fontAlgn="base" hangingPunct="0">
              <a:spcBef>
                <a:spcPct val="0"/>
              </a:spcBef>
              <a:spcAft>
                <a:spcPct val="0"/>
              </a:spcAft>
              <a:buFont typeface="Wingdings" pitchFamily="2" charset="2"/>
              <a:buChar char="Ø"/>
              <a:tabLst>
                <a:tab pos="1712913" algn="l"/>
              </a:tabLst>
            </a:pPr>
            <a:r>
              <a:rPr lang="ru-RU" sz="2000" b="1" dirty="0" smtClean="0">
                <a:solidFill>
                  <a:srgbClr val="002060"/>
                </a:solidFill>
                <a:latin typeface="Times New Roman" pitchFamily="18" charset="0"/>
                <a:cs typeface="Times New Roman" pitchFamily="18" charset="0"/>
              </a:rPr>
              <a:t>Различными свойствами реальных объектов окружающего мира и их количественными отношениями;</a:t>
            </a:r>
          </a:p>
          <a:p>
            <a:pPr marL="342900" lvl="0" indent="-342900" eaLnBrk="0" fontAlgn="base" hangingPunct="0">
              <a:spcBef>
                <a:spcPct val="0"/>
              </a:spcBef>
              <a:spcAft>
                <a:spcPct val="0"/>
              </a:spcAft>
              <a:buFont typeface="Wingdings" pitchFamily="2" charset="2"/>
              <a:buChar char="Ø"/>
              <a:tabLst>
                <a:tab pos="1712913" algn="l"/>
              </a:tabLst>
            </a:pPr>
            <a:endParaRPr lang="ru-RU" sz="2000" b="1" dirty="0" smtClean="0">
              <a:solidFill>
                <a:srgbClr val="002060"/>
              </a:solidFill>
              <a:latin typeface="Times New Roman" pitchFamily="18" charset="0"/>
              <a:cs typeface="Times New Roman" pitchFamily="18" charset="0"/>
            </a:endParaRPr>
          </a:p>
          <a:p>
            <a:pPr marL="342900" lvl="0" indent="-342900" eaLnBrk="0" fontAlgn="base" hangingPunct="0">
              <a:spcBef>
                <a:spcPct val="0"/>
              </a:spcBef>
              <a:spcAft>
                <a:spcPct val="0"/>
              </a:spcAft>
              <a:buFont typeface="Wingdings" pitchFamily="2" charset="2"/>
              <a:buChar char="Ø"/>
              <a:tabLst>
                <a:tab pos="1712913" algn="l"/>
              </a:tabLst>
            </a:pPr>
            <a:r>
              <a:rPr lang="ru-RU" sz="2000" b="1" dirty="0" smtClean="0">
                <a:solidFill>
                  <a:srgbClr val="002060"/>
                </a:solidFill>
                <a:latin typeface="Times New Roman" pitchFamily="18" charset="0"/>
                <a:cs typeface="Times New Roman" pitchFamily="18" charset="0"/>
              </a:rPr>
              <a:t>Художественной литературой;</a:t>
            </a:r>
          </a:p>
          <a:p>
            <a:pPr marL="342900" lvl="0" indent="-342900" eaLnBrk="0" fontAlgn="base" hangingPunct="0">
              <a:spcBef>
                <a:spcPct val="0"/>
              </a:spcBef>
              <a:spcAft>
                <a:spcPct val="0"/>
              </a:spcAft>
              <a:buFont typeface="Wingdings" pitchFamily="2" charset="2"/>
              <a:buChar char="Ø"/>
              <a:tabLst>
                <a:tab pos="1712913" algn="l"/>
              </a:tabLst>
            </a:pPr>
            <a:endParaRPr lang="ru-RU" sz="2000" b="1" dirty="0" smtClean="0">
              <a:solidFill>
                <a:srgbClr val="002060"/>
              </a:solidFill>
              <a:latin typeface="Times New Roman" pitchFamily="18" charset="0"/>
              <a:cs typeface="Times New Roman" pitchFamily="18" charset="0"/>
            </a:endParaRPr>
          </a:p>
          <a:p>
            <a:pPr marL="342900" lvl="0" indent="-342900" eaLnBrk="0" fontAlgn="base" hangingPunct="0">
              <a:spcBef>
                <a:spcPct val="0"/>
              </a:spcBef>
              <a:spcAft>
                <a:spcPct val="0"/>
              </a:spcAft>
              <a:buFont typeface="Wingdings" pitchFamily="2" charset="2"/>
              <a:buChar char="Ø"/>
              <a:tabLst>
                <a:tab pos="1712913" algn="l"/>
              </a:tabLst>
            </a:pPr>
            <a:r>
              <a:rPr lang="ru-RU" sz="2000" b="1" dirty="0" smtClean="0">
                <a:solidFill>
                  <a:srgbClr val="002060"/>
                </a:solidFill>
                <a:latin typeface="Times New Roman" pitchFamily="18" charset="0"/>
                <a:cs typeface="Times New Roman" pitchFamily="18" charset="0"/>
              </a:rPr>
              <a:t>Предметами - заместителями.</a:t>
            </a:r>
            <a:endParaRPr lang="ru-RU" sz="2000" b="1" dirty="0">
              <a:solidFill>
                <a:srgbClr val="002060"/>
              </a:solidFill>
              <a:latin typeface="Times New Roman" pitchFamily="18" charset="0"/>
              <a:cs typeface="Times New Roman" pitchFamily="18" charset="0"/>
            </a:endParaRPr>
          </a:p>
          <a:p>
            <a:pPr lvl="0" eaLnBrk="0" fontAlgn="base" hangingPunct="0">
              <a:spcBef>
                <a:spcPct val="0"/>
              </a:spcBef>
              <a:spcAft>
                <a:spcPct val="0"/>
              </a:spcAft>
              <a:tabLst>
                <a:tab pos="1712913" algn="l"/>
              </a:tabLst>
            </a:pPr>
            <a:endParaRPr lang="ru-RU" sz="3200" b="1" dirty="0" smtClean="0">
              <a:latin typeface="Times New Roman" pitchFamily="18" charset="0"/>
              <a:cs typeface="Times New Roman" pitchFamily="18" charset="0"/>
            </a:endParaRPr>
          </a:p>
          <a:p>
            <a:pPr lvl="0" algn="ctr" eaLnBrk="0" fontAlgn="base" hangingPunct="0">
              <a:spcBef>
                <a:spcPct val="0"/>
              </a:spcBef>
              <a:spcAft>
                <a:spcPct val="0"/>
              </a:spcAft>
              <a:tabLst>
                <a:tab pos="1712913" algn="l"/>
              </a:tabLst>
            </a:pPr>
            <a:endParaRPr lang="ru-RU" sz="1400" dirty="0" smtClean="0">
              <a:latin typeface="Arial" pitchFamily="34" charset="0"/>
            </a:endParaRPr>
          </a:p>
        </p:txBody>
      </p:sp>
    </p:spTree>
    <p:extLst>
      <p:ext uri="{BB962C8B-B14F-4D97-AF65-F5344CB8AC3E}">
        <p14:creationId xmlns:p14="http://schemas.microsoft.com/office/powerpoint/2010/main" val="117096645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endParaRPr lang="ru-RU"/>
          </a:p>
        </p:txBody>
      </p:sp>
      <p:sp>
        <p:nvSpPr>
          <p:cNvPr id="3" name="Подзаголовок 2"/>
          <p:cNvSpPr>
            <a:spLocks noGrp="1"/>
          </p:cNvSpPr>
          <p:nvPr>
            <p:ph type="subTitle" idx="1"/>
          </p:nvPr>
        </p:nvSpPr>
        <p:spPr/>
        <p:txBody>
          <a:bodyPr/>
          <a:lstStyle/>
          <a:p>
            <a:endParaRPr lang="ru-RU"/>
          </a:p>
        </p:txBody>
      </p:sp>
      <p:pic>
        <p:nvPicPr>
          <p:cNvPr id="1026" name="Picture 2" descr="http://fotohood.ru/images/365755_powerpoint-temy.jpg"/>
          <p:cNvPicPr>
            <a:picLocks noChangeAspect="1" noChangeArrowheads="1"/>
          </p:cNvPicPr>
          <p:nvPr/>
        </p:nvPicPr>
        <p:blipFill>
          <a:blip r:embed="rId2"/>
          <a:srcRect/>
          <a:stretch>
            <a:fillRect/>
          </a:stretch>
        </p:blipFill>
        <p:spPr bwMode="auto">
          <a:xfrm>
            <a:off x="-32" y="-58006"/>
            <a:ext cx="9144032" cy="6916006"/>
          </a:xfrm>
          <a:prstGeom prst="rect">
            <a:avLst/>
          </a:prstGeom>
          <a:noFill/>
        </p:spPr>
      </p:pic>
      <p:sp>
        <p:nvSpPr>
          <p:cNvPr id="6" name="Прямоугольник 5"/>
          <p:cNvSpPr/>
          <p:nvPr/>
        </p:nvSpPr>
        <p:spPr>
          <a:xfrm rot="10800000" flipV="1">
            <a:off x="683584" y="219999"/>
            <a:ext cx="7776864" cy="5909310"/>
          </a:xfrm>
          <a:prstGeom prst="rect">
            <a:avLst/>
          </a:prstGeom>
        </p:spPr>
        <p:txBody>
          <a:bodyPr wrap="square">
            <a:spAutoFit/>
          </a:bodyPr>
          <a:lstStyle/>
          <a:p>
            <a:pPr lvl="0" eaLnBrk="0" fontAlgn="base" hangingPunct="0">
              <a:spcBef>
                <a:spcPct val="0"/>
              </a:spcBef>
              <a:spcAft>
                <a:spcPct val="0"/>
              </a:spcAft>
              <a:tabLst>
                <a:tab pos="1712913" algn="l"/>
              </a:tabLst>
            </a:pPr>
            <a:r>
              <a:rPr lang="ru-RU" sz="3200" b="1" dirty="0">
                <a:latin typeface="Times New Roman" pitchFamily="18" charset="0"/>
                <a:cs typeface="Times New Roman" pitchFamily="18" charset="0"/>
              </a:rPr>
              <a:t>4</a:t>
            </a:r>
            <a:r>
              <a:rPr lang="ru-RU" sz="3200" b="1" dirty="0" smtClean="0">
                <a:latin typeface="Times New Roman" pitchFamily="18" charset="0"/>
                <a:cs typeface="Times New Roman" pitchFamily="18" charset="0"/>
              </a:rPr>
              <a:t> станция «ОТВЕЧАЙ - КА»</a:t>
            </a:r>
          </a:p>
          <a:p>
            <a:pPr lvl="0" eaLnBrk="0" fontAlgn="base" hangingPunct="0">
              <a:spcBef>
                <a:spcPct val="0"/>
              </a:spcBef>
              <a:spcAft>
                <a:spcPct val="0"/>
              </a:spcAft>
              <a:tabLst>
                <a:tab pos="1712913" algn="l"/>
              </a:tabLst>
            </a:pPr>
            <a:r>
              <a:rPr lang="ru-RU" sz="2400" b="1" dirty="0">
                <a:latin typeface="Times New Roman" pitchFamily="18" charset="0"/>
                <a:cs typeface="Times New Roman" pitchFamily="18" charset="0"/>
              </a:rPr>
              <a:t>3</a:t>
            </a:r>
            <a:r>
              <a:rPr lang="ru-RU" sz="2400" b="1" smtClean="0">
                <a:latin typeface="Times New Roman" pitchFamily="18" charset="0"/>
                <a:cs typeface="Times New Roman" pitchFamily="18" charset="0"/>
              </a:rPr>
              <a:t>. </a:t>
            </a:r>
            <a:r>
              <a:rPr lang="ru-RU" sz="2400" b="1" dirty="0" smtClean="0">
                <a:latin typeface="Times New Roman" pitchFamily="18" charset="0"/>
                <a:cs typeface="Times New Roman" pitchFamily="18" charset="0"/>
              </a:rPr>
              <a:t>Исключите неправильный вариант ответа:</a:t>
            </a:r>
          </a:p>
          <a:p>
            <a:pPr lvl="0" eaLnBrk="0" fontAlgn="base" hangingPunct="0">
              <a:spcBef>
                <a:spcPct val="0"/>
              </a:spcBef>
              <a:spcAft>
                <a:spcPct val="0"/>
              </a:spcAft>
              <a:tabLst>
                <a:tab pos="1712913" algn="l"/>
              </a:tabLst>
            </a:pPr>
            <a:r>
              <a:rPr lang="ru-RU" sz="2400" b="1" dirty="0" smtClean="0">
                <a:latin typeface="Times New Roman" pitchFamily="18" charset="0"/>
                <a:cs typeface="Times New Roman" pitchFamily="18" charset="0"/>
              </a:rPr>
              <a:t>-Учитель, как и воспитатель подготовительной группы детского сада для развития математических способностей детей меньше всего использует….</a:t>
            </a:r>
          </a:p>
          <a:p>
            <a:pPr lvl="0" eaLnBrk="0" fontAlgn="base" hangingPunct="0">
              <a:spcBef>
                <a:spcPct val="0"/>
              </a:spcBef>
              <a:spcAft>
                <a:spcPct val="0"/>
              </a:spcAft>
              <a:tabLst>
                <a:tab pos="1712913" algn="l"/>
              </a:tabLst>
            </a:pPr>
            <a:endParaRPr lang="ru-RU" sz="2400" b="1" dirty="0" smtClean="0">
              <a:latin typeface="Times New Roman" pitchFamily="18" charset="0"/>
              <a:cs typeface="Times New Roman" pitchFamily="18" charset="0"/>
            </a:endParaRPr>
          </a:p>
          <a:p>
            <a:pPr marL="342900" lvl="0" indent="-342900" eaLnBrk="0" fontAlgn="base" hangingPunct="0">
              <a:spcBef>
                <a:spcPct val="0"/>
              </a:spcBef>
              <a:spcAft>
                <a:spcPct val="0"/>
              </a:spcAft>
              <a:buFont typeface="Wingdings" pitchFamily="2" charset="2"/>
              <a:buChar char="Ø"/>
              <a:tabLst>
                <a:tab pos="1712913" algn="l"/>
              </a:tabLst>
            </a:pPr>
            <a:r>
              <a:rPr lang="ru-RU" sz="2000" b="1" dirty="0" smtClean="0">
                <a:solidFill>
                  <a:srgbClr val="002060"/>
                </a:solidFill>
                <a:latin typeface="Times New Roman" pitchFamily="18" charset="0"/>
                <a:cs typeface="Times New Roman" pitchFamily="18" charset="0"/>
              </a:rPr>
              <a:t>Специальные педагогические ситуации;</a:t>
            </a:r>
          </a:p>
          <a:p>
            <a:pPr marL="342900" lvl="0" indent="-342900" eaLnBrk="0" fontAlgn="base" hangingPunct="0">
              <a:spcBef>
                <a:spcPct val="0"/>
              </a:spcBef>
              <a:spcAft>
                <a:spcPct val="0"/>
              </a:spcAft>
              <a:buFont typeface="Wingdings" pitchFamily="2" charset="2"/>
              <a:buChar char="Ø"/>
              <a:tabLst>
                <a:tab pos="1712913" algn="l"/>
              </a:tabLst>
            </a:pPr>
            <a:endParaRPr lang="ru-RU" sz="2000" b="1" dirty="0" smtClean="0">
              <a:solidFill>
                <a:srgbClr val="002060"/>
              </a:solidFill>
              <a:latin typeface="Times New Roman" pitchFamily="18" charset="0"/>
              <a:cs typeface="Times New Roman" pitchFamily="18" charset="0"/>
            </a:endParaRPr>
          </a:p>
          <a:p>
            <a:pPr marL="342900" lvl="0" indent="-342900" eaLnBrk="0" fontAlgn="base" hangingPunct="0">
              <a:spcBef>
                <a:spcPct val="0"/>
              </a:spcBef>
              <a:spcAft>
                <a:spcPct val="0"/>
              </a:spcAft>
              <a:buFont typeface="Wingdings" pitchFamily="2" charset="2"/>
              <a:buChar char="Ø"/>
              <a:tabLst>
                <a:tab pos="1712913" algn="l"/>
              </a:tabLst>
            </a:pPr>
            <a:r>
              <a:rPr lang="ru-RU" sz="2000" b="1" dirty="0" smtClean="0">
                <a:solidFill>
                  <a:srgbClr val="002060"/>
                </a:solidFill>
                <a:latin typeface="Times New Roman" pitchFamily="18" charset="0"/>
                <a:cs typeface="Times New Roman" pitchFamily="18" charset="0"/>
              </a:rPr>
              <a:t>Задания на развитие наглядно – действенного мышления;</a:t>
            </a:r>
          </a:p>
          <a:p>
            <a:pPr marL="342900" lvl="0" indent="-342900" eaLnBrk="0" fontAlgn="base" hangingPunct="0">
              <a:spcBef>
                <a:spcPct val="0"/>
              </a:spcBef>
              <a:spcAft>
                <a:spcPct val="0"/>
              </a:spcAft>
              <a:buFont typeface="Wingdings" pitchFamily="2" charset="2"/>
              <a:buChar char="Ø"/>
              <a:tabLst>
                <a:tab pos="1712913" algn="l"/>
              </a:tabLst>
            </a:pPr>
            <a:endParaRPr lang="ru-RU" sz="2000" b="1" dirty="0" smtClean="0">
              <a:solidFill>
                <a:srgbClr val="002060"/>
              </a:solidFill>
              <a:latin typeface="Times New Roman" pitchFamily="18" charset="0"/>
              <a:cs typeface="Times New Roman" pitchFamily="18" charset="0"/>
            </a:endParaRPr>
          </a:p>
          <a:p>
            <a:pPr marL="342900" lvl="0" indent="-342900" eaLnBrk="0" fontAlgn="base" hangingPunct="0">
              <a:spcBef>
                <a:spcPct val="0"/>
              </a:spcBef>
              <a:spcAft>
                <a:spcPct val="0"/>
              </a:spcAft>
              <a:buFont typeface="Wingdings" pitchFamily="2" charset="2"/>
              <a:buChar char="Ø"/>
              <a:tabLst>
                <a:tab pos="1712913" algn="l"/>
              </a:tabLst>
            </a:pPr>
            <a:r>
              <a:rPr lang="ru-RU" sz="2000" b="1" dirty="0" smtClean="0">
                <a:solidFill>
                  <a:srgbClr val="002060"/>
                </a:solidFill>
                <a:latin typeface="Times New Roman" pitchFamily="18" charset="0"/>
                <a:cs typeface="Times New Roman" pitchFamily="18" charset="0"/>
              </a:rPr>
              <a:t>Развивающие упражнения;</a:t>
            </a:r>
          </a:p>
          <a:p>
            <a:pPr marL="342900" lvl="0" indent="-342900" eaLnBrk="0" fontAlgn="base" hangingPunct="0">
              <a:spcBef>
                <a:spcPct val="0"/>
              </a:spcBef>
              <a:spcAft>
                <a:spcPct val="0"/>
              </a:spcAft>
              <a:buFont typeface="Wingdings" pitchFamily="2" charset="2"/>
              <a:buChar char="Ø"/>
              <a:tabLst>
                <a:tab pos="1712913" algn="l"/>
              </a:tabLst>
            </a:pPr>
            <a:endParaRPr lang="ru-RU" sz="2000" b="1" dirty="0" smtClean="0">
              <a:solidFill>
                <a:srgbClr val="002060"/>
              </a:solidFill>
              <a:latin typeface="Times New Roman" pitchFamily="18" charset="0"/>
              <a:cs typeface="Times New Roman" pitchFamily="18" charset="0"/>
            </a:endParaRPr>
          </a:p>
          <a:p>
            <a:pPr marL="342900" lvl="0" indent="-342900" eaLnBrk="0" fontAlgn="base" hangingPunct="0">
              <a:spcBef>
                <a:spcPct val="0"/>
              </a:spcBef>
              <a:spcAft>
                <a:spcPct val="0"/>
              </a:spcAft>
              <a:buFont typeface="Wingdings" pitchFamily="2" charset="2"/>
              <a:buChar char="Ø"/>
              <a:tabLst>
                <a:tab pos="1712913" algn="l"/>
              </a:tabLst>
            </a:pPr>
            <a:r>
              <a:rPr lang="ru-RU" sz="2000" b="1" dirty="0" smtClean="0">
                <a:solidFill>
                  <a:srgbClr val="002060"/>
                </a:solidFill>
                <a:latin typeface="Times New Roman" pitchFamily="18" charset="0"/>
                <a:cs typeface="Times New Roman" pitchFamily="18" charset="0"/>
              </a:rPr>
              <a:t>Экспериментирование и моделирование;</a:t>
            </a:r>
          </a:p>
          <a:p>
            <a:pPr marL="342900" lvl="0" indent="-342900" eaLnBrk="0" fontAlgn="base" hangingPunct="0">
              <a:spcBef>
                <a:spcPct val="0"/>
              </a:spcBef>
              <a:spcAft>
                <a:spcPct val="0"/>
              </a:spcAft>
              <a:buFont typeface="Wingdings" pitchFamily="2" charset="2"/>
              <a:buChar char="Ø"/>
              <a:tabLst>
                <a:tab pos="1712913" algn="l"/>
              </a:tabLst>
            </a:pPr>
            <a:endParaRPr lang="ru-RU" sz="2000" b="1" dirty="0" smtClean="0">
              <a:solidFill>
                <a:srgbClr val="002060"/>
              </a:solidFill>
              <a:latin typeface="Times New Roman" pitchFamily="18" charset="0"/>
              <a:cs typeface="Times New Roman" pitchFamily="18" charset="0"/>
            </a:endParaRPr>
          </a:p>
          <a:p>
            <a:pPr marL="342900" lvl="0" indent="-342900" eaLnBrk="0" fontAlgn="base" hangingPunct="0">
              <a:spcBef>
                <a:spcPct val="0"/>
              </a:spcBef>
              <a:spcAft>
                <a:spcPct val="0"/>
              </a:spcAft>
              <a:buFont typeface="Wingdings" pitchFamily="2" charset="2"/>
              <a:buChar char="Ø"/>
              <a:tabLst>
                <a:tab pos="1712913" algn="l"/>
              </a:tabLst>
            </a:pPr>
            <a:r>
              <a:rPr lang="ru-RU" sz="2000" b="1" dirty="0" smtClean="0">
                <a:solidFill>
                  <a:srgbClr val="002060"/>
                </a:solidFill>
                <a:latin typeface="Times New Roman" pitchFamily="18" charset="0"/>
                <a:cs typeface="Times New Roman" pitchFamily="18" charset="0"/>
              </a:rPr>
              <a:t>Дидактические игры с математическим содержанием.</a:t>
            </a:r>
            <a:endParaRPr lang="ru-RU" sz="2000" b="1" dirty="0">
              <a:solidFill>
                <a:srgbClr val="002060"/>
              </a:solidFill>
              <a:latin typeface="Times New Roman" pitchFamily="18" charset="0"/>
              <a:cs typeface="Times New Roman" pitchFamily="18" charset="0"/>
            </a:endParaRPr>
          </a:p>
          <a:p>
            <a:pPr lvl="0" eaLnBrk="0" fontAlgn="base" hangingPunct="0">
              <a:spcBef>
                <a:spcPct val="0"/>
              </a:spcBef>
              <a:spcAft>
                <a:spcPct val="0"/>
              </a:spcAft>
              <a:tabLst>
                <a:tab pos="1712913" algn="l"/>
              </a:tabLst>
            </a:pPr>
            <a:endParaRPr lang="ru-RU" sz="3200" b="1" dirty="0" smtClean="0">
              <a:latin typeface="Times New Roman" pitchFamily="18" charset="0"/>
              <a:cs typeface="Times New Roman" pitchFamily="18" charset="0"/>
            </a:endParaRPr>
          </a:p>
          <a:p>
            <a:pPr lvl="0" algn="ctr" eaLnBrk="0" fontAlgn="base" hangingPunct="0">
              <a:spcBef>
                <a:spcPct val="0"/>
              </a:spcBef>
              <a:spcAft>
                <a:spcPct val="0"/>
              </a:spcAft>
              <a:tabLst>
                <a:tab pos="1712913" algn="l"/>
              </a:tabLst>
            </a:pPr>
            <a:endParaRPr lang="ru-RU" sz="1400" dirty="0" smtClean="0">
              <a:latin typeface="Arial" pitchFamily="34" charset="0"/>
            </a:endParaRPr>
          </a:p>
        </p:txBody>
      </p:sp>
    </p:spTree>
    <p:extLst>
      <p:ext uri="{BB962C8B-B14F-4D97-AF65-F5344CB8AC3E}">
        <p14:creationId xmlns:p14="http://schemas.microsoft.com/office/powerpoint/2010/main" val="204294944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endParaRPr lang="ru-RU"/>
          </a:p>
        </p:txBody>
      </p:sp>
      <p:sp>
        <p:nvSpPr>
          <p:cNvPr id="3" name="Подзаголовок 2"/>
          <p:cNvSpPr>
            <a:spLocks noGrp="1"/>
          </p:cNvSpPr>
          <p:nvPr>
            <p:ph type="subTitle" idx="1"/>
          </p:nvPr>
        </p:nvSpPr>
        <p:spPr/>
        <p:txBody>
          <a:bodyPr/>
          <a:lstStyle/>
          <a:p>
            <a:endParaRPr lang="ru-RU"/>
          </a:p>
        </p:txBody>
      </p:sp>
      <p:pic>
        <p:nvPicPr>
          <p:cNvPr id="1026" name="Picture 2" descr="http://fotohood.ru/images/365755_powerpoint-temy.jpg"/>
          <p:cNvPicPr>
            <a:picLocks noChangeAspect="1" noChangeArrowheads="1"/>
          </p:cNvPicPr>
          <p:nvPr/>
        </p:nvPicPr>
        <p:blipFill>
          <a:blip r:embed="rId2"/>
          <a:srcRect/>
          <a:stretch>
            <a:fillRect/>
          </a:stretch>
        </p:blipFill>
        <p:spPr bwMode="auto">
          <a:xfrm>
            <a:off x="-32" y="-58006"/>
            <a:ext cx="9144032" cy="6916006"/>
          </a:xfrm>
          <a:prstGeom prst="rect">
            <a:avLst/>
          </a:prstGeom>
          <a:noFill/>
        </p:spPr>
      </p:pic>
      <p:sp>
        <p:nvSpPr>
          <p:cNvPr id="6" name="Прямоугольник 5"/>
          <p:cNvSpPr/>
          <p:nvPr/>
        </p:nvSpPr>
        <p:spPr>
          <a:xfrm rot="10800000" flipV="1">
            <a:off x="683584" y="250777"/>
            <a:ext cx="7776864" cy="5847755"/>
          </a:xfrm>
          <a:prstGeom prst="rect">
            <a:avLst/>
          </a:prstGeom>
        </p:spPr>
        <p:txBody>
          <a:bodyPr wrap="square">
            <a:spAutoFit/>
          </a:bodyPr>
          <a:lstStyle/>
          <a:p>
            <a:pPr lvl="0" eaLnBrk="0" fontAlgn="base" hangingPunct="0">
              <a:spcBef>
                <a:spcPct val="0"/>
              </a:spcBef>
              <a:spcAft>
                <a:spcPct val="0"/>
              </a:spcAft>
              <a:tabLst>
                <a:tab pos="1712913" algn="l"/>
              </a:tabLst>
            </a:pPr>
            <a:r>
              <a:rPr lang="ru-RU" sz="3200" b="1" dirty="0">
                <a:latin typeface="Times New Roman" pitchFamily="18" charset="0"/>
                <a:cs typeface="Times New Roman" pitchFamily="18" charset="0"/>
              </a:rPr>
              <a:t>4</a:t>
            </a:r>
            <a:r>
              <a:rPr lang="ru-RU" sz="3200" b="1" dirty="0" smtClean="0">
                <a:latin typeface="Times New Roman" pitchFamily="18" charset="0"/>
                <a:cs typeface="Times New Roman" pitchFamily="18" charset="0"/>
              </a:rPr>
              <a:t> станция «ОТВЕЧАЙ - КА»</a:t>
            </a:r>
          </a:p>
          <a:p>
            <a:pPr lvl="0" eaLnBrk="0" fontAlgn="base" hangingPunct="0">
              <a:spcBef>
                <a:spcPct val="0"/>
              </a:spcBef>
              <a:spcAft>
                <a:spcPct val="0"/>
              </a:spcAft>
              <a:tabLst>
                <a:tab pos="1712913" algn="l"/>
              </a:tabLst>
            </a:pPr>
            <a:r>
              <a:rPr lang="ru-RU" sz="2400" b="1" dirty="0">
                <a:latin typeface="Times New Roman" pitchFamily="18" charset="0"/>
                <a:cs typeface="Times New Roman" pitchFamily="18" charset="0"/>
              </a:rPr>
              <a:t>4</a:t>
            </a:r>
            <a:r>
              <a:rPr lang="ru-RU" sz="2400" b="1" dirty="0" smtClean="0">
                <a:latin typeface="Times New Roman" pitchFamily="18" charset="0"/>
                <a:cs typeface="Times New Roman" pitchFamily="18" charset="0"/>
              </a:rPr>
              <a:t>. Исключите неправильный вариант ответа:</a:t>
            </a:r>
          </a:p>
          <a:p>
            <a:pPr lvl="0" eaLnBrk="0" fontAlgn="base" hangingPunct="0">
              <a:spcBef>
                <a:spcPct val="0"/>
              </a:spcBef>
              <a:spcAft>
                <a:spcPct val="0"/>
              </a:spcAft>
              <a:tabLst>
                <a:tab pos="1712913" algn="l"/>
              </a:tabLst>
            </a:pPr>
            <a:r>
              <a:rPr lang="ru-RU" sz="2400" b="1" dirty="0" smtClean="0">
                <a:latin typeface="Times New Roman" pitchFamily="18" charset="0"/>
                <a:cs typeface="Times New Roman" pitchFamily="18" charset="0"/>
              </a:rPr>
              <a:t>-Родители не могут добиться успеха в математическом развитии детей при осуществлении знакомства ребенка с …</a:t>
            </a:r>
          </a:p>
          <a:p>
            <a:pPr marL="342900" lvl="0" indent="-342900" eaLnBrk="0" fontAlgn="base" hangingPunct="0">
              <a:spcBef>
                <a:spcPct val="0"/>
              </a:spcBef>
              <a:spcAft>
                <a:spcPct val="0"/>
              </a:spcAft>
              <a:buFont typeface="Wingdings" pitchFamily="2" charset="2"/>
              <a:buChar char="Ø"/>
              <a:tabLst>
                <a:tab pos="1712913" algn="l"/>
              </a:tabLst>
            </a:pPr>
            <a:r>
              <a:rPr lang="ru-RU" sz="2000" b="1" dirty="0" smtClean="0">
                <a:solidFill>
                  <a:srgbClr val="002060"/>
                </a:solidFill>
                <a:latin typeface="Times New Roman" pitchFamily="18" charset="0"/>
                <a:cs typeface="Times New Roman" pitchFamily="18" charset="0"/>
              </a:rPr>
              <a:t>Количественными свойствами и отношениями, существующими в реальном пространстве помещений;</a:t>
            </a:r>
          </a:p>
          <a:p>
            <a:pPr marL="342900" lvl="0" indent="-342900" eaLnBrk="0" fontAlgn="base" hangingPunct="0">
              <a:spcBef>
                <a:spcPct val="0"/>
              </a:spcBef>
              <a:spcAft>
                <a:spcPct val="0"/>
              </a:spcAft>
              <a:buFont typeface="Wingdings" pitchFamily="2" charset="2"/>
              <a:buChar char="Ø"/>
              <a:tabLst>
                <a:tab pos="1712913" algn="l"/>
              </a:tabLst>
            </a:pPr>
            <a:endParaRPr lang="ru-RU" sz="2000" b="1" dirty="0" smtClean="0">
              <a:solidFill>
                <a:srgbClr val="002060"/>
              </a:solidFill>
              <a:latin typeface="Times New Roman" pitchFamily="18" charset="0"/>
              <a:cs typeface="Times New Roman" pitchFamily="18" charset="0"/>
            </a:endParaRPr>
          </a:p>
          <a:p>
            <a:pPr marL="342900" lvl="0" indent="-342900" eaLnBrk="0" fontAlgn="base" hangingPunct="0">
              <a:spcBef>
                <a:spcPct val="0"/>
              </a:spcBef>
              <a:spcAft>
                <a:spcPct val="0"/>
              </a:spcAft>
              <a:buFont typeface="Wingdings" pitchFamily="2" charset="2"/>
              <a:buChar char="Ø"/>
              <a:tabLst>
                <a:tab pos="1712913" algn="l"/>
              </a:tabLst>
            </a:pPr>
            <a:r>
              <a:rPr lang="ru-RU" sz="2000" b="1" dirty="0" smtClean="0">
                <a:solidFill>
                  <a:srgbClr val="002060"/>
                </a:solidFill>
                <a:latin typeface="Times New Roman" pitchFamily="18" charset="0"/>
                <a:cs typeface="Times New Roman" pitchFamily="18" charset="0"/>
              </a:rPr>
              <a:t>Трехмерным пространством окружающего мира;</a:t>
            </a:r>
          </a:p>
          <a:p>
            <a:pPr marL="342900" lvl="0" indent="-342900" eaLnBrk="0" fontAlgn="base" hangingPunct="0">
              <a:spcBef>
                <a:spcPct val="0"/>
              </a:spcBef>
              <a:spcAft>
                <a:spcPct val="0"/>
              </a:spcAft>
              <a:buFont typeface="Wingdings" pitchFamily="2" charset="2"/>
              <a:buChar char="Ø"/>
              <a:tabLst>
                <a:tab pos="1712913" algn="l"/>
              </a:tabLst>
            </a:pPr>
            <a:endParaRPr lang="ru-RU" sz="2000" b="1" dirty="0" smtClean="0">
              <a:solidFill>
                <a:srgbClr val="002060"/>
              </a:solidFill>
              <a:latin typeface="Times New Roman" pitchFamily="18" charset="0"/>
              <a:cs typeface="Times New Roman" pitchFamily="18" charset="0"/>
            </a:endParaRPr>
          </a:p>
          <a:p>
            <a:pPr marL="342900" lvl="0" indent="-342900" eaLnBrk="0" fontAlgn="base" hangingPunct="0">
              <a:spcBef>
                <a:spcPct val="0"/>
              </a:spcBef>
              <a:spcAft>
                <a:spcPct val="0"/>
              </a:spcAft>
              <a:buFont typeface="Wingdings" pitchFamily="2" charset="2"/>
              <a:buChar char="Ø"/>
              <a:tabLst>
                <a:tab pos="1712913" algn="l"/>
              </a:tabLst>
            </a:pPr>
            <a:r>
              <a:rPr lang="ru-RU" sz="2000" b="1" dirty="0" smtClean="0">
                <a:solidFill>
                  <a:srgbClr val="002060"/>
                </a:solidFill>
                <a:latin typeface="Times New Roman" pitchFamily="18" charset="0"/>
                <a:cs typeface="Times New Roman" pitchFamily="18" charset="0"/>
              </a:rPr>
              <a:t>Формой и величиной реальных объектов окружающего мира;</a:t>
            </a:r>
          </a:p>
          <a:p>
            <a:pPr marL="342900" lvl="0" indent="-342900" eaLnBrk="0" fontAlgn="base" hangingPunct="0">
              <a:spcBef>
                <a:spcPct val="0"/>
              </a:spcBef>
              <a:spcAft>
                <a:spcPct val="0"/>
              </a:spcAft>
              <a:buFont typeface="Wingdings" pitchFamily="2" charset="2"/>
              <a:buChar char="Ø"/>
              <a:tabLst>
                <a:tab pos="1712913" algn="l"/>
              </a:tabLst>
            </a:pPr>
            <a:endParaRPr lang="ru-RU" sz="2000" b="1" dirty="0" smtClean="0">
              <a:solidFill>
                <a:srgbClr val="002060"/>
              </a:solidFill>
              <a:latin typeface="Times New Roman" pitchFamily="18" charset="0"/>
              <a:cs typeface="Times New Roman" pitchFamily="18" charset="0"/>
            </a:endParaRPr>
          </a:p>
          <a:p>
            <a:pPr marL="342900" lvl="0" indent="-342900" eaLnBrk="0" fontAlgn="base" hangingPunct="0">
              <a:spcBef>
                <a:spcPct val="0"/>
              </a:spcBef>
              <a:spcAft>
                <a:spcPct val="0"/>
              </a:spcAft>
              <a:buFont typeface="Wingdings" pitchFamily="2" charset="2"/>
              <a:buChar char="Ø"/>
              <a:tabLst>
                <a:tab pos="1712913" algn="l"/>
              </a:tabLst>
            </a:pPr>
            <a:r>
              <a:rPr lang="ru-RU" sz="2000" b="1" dirty="0" smtClean="0">
                <a:solidFill>
                  <a:srgbClr val="002060"/>
                </a:solidFill>
                <a:latin typeface="Times New Roman" pitchFamily="18" charset="0"/>
                <a:cs typeface="Times New Roman" pitchFamily="18" charset="0"/>
              </a:rPr>
              <a:t>Учебниками по математике 1 класса;</a:t>
            </a:r>
          </a:p>
          <a:p>
            <a:pPr marL="342900" lvl="0" indent="-342900" eaLnBrk="0" fontAlgn="base" hangingPunct="0">
              <a:spcBef>
                <a:spcPct val="0"/>
              </a:spcBef>
              <a:spcAft>
                <a:spcPct val="0"/>
              </a:spcAft>
              <a:buFont typeface="Wingdings" pitchFamily="2" charset="2"/>
              <a:buChar char="Ø"/>
              <a:tabLst>
                <a:tab pos="1712913" algn="l"/>
              </a:tabLst>
            </a:pPr>
            <a:endParaRPr lang="ru-RU" sz="2000" b="1" dirty="0" smtClean="0">
              <a:solidFill>
                <a:srgbClr val="002060"/>
              </a:solidFill>
              <a:latin typeface="Times New Roman" pitchFamily="18" charset="0"/>
              <a:cs typeface="Times New Roman" pitchFamily="18" charset="0"/>
            </a:endParaRPr>
          </a:p>
          <a:p>
            <a:pPr marL="342900" lvl="0" indent="-342900" eaLnBrk="0" fontAlgn="base" hangingPunct="0">
              <a:spcBef>
                <a:spcPct val="0"/>
              </a:spcBef>
              <a:spcAft>
                <a:spcPct val="0"/>
              </a:spcAft>
              <a:buFont typeface="Wingdings" pitchFamily="2" charset="2"/>
              <a:buChar char="Ø"/>
              <a:tabLst>
                <a:tab pos="1712913" algn="l"/>
              </a:tabLst>
            </a:pPr>
            <a:r>
              <a:rPr lang="ru-RU" sz="2000" b="1" dirty="0" smtClean="0">
                <a:solidFill>
                  <a:srgbClr val="002060"/>
                </a:solidFill>
                <a:latin typeface="Times New Roman" pitchFamily="18" charset="0"/>
                <a:cs typeface="Times New Roman" pitchFamily="18" charset="0"/>
              </a:rPr>
              <a:t>Временными ориентирами в естественных условиях.</a:t>
            </a:r>
            <a:endParaRPr lang="ru-RU" sz="2000" b="1" dirty="0">
              <a:solidFill>
                <a:srgbClr val="002060"/>
              </a:solidFill>
              <a:latin typeface="Times New Roman" pitchFamily="18" charset="0"/>
              <a:cs typeface="Times New Roman" pitchFamily="18" charset="0"/>
            </a:endParaRPr>
          </a:p>
          <a:p>
            <a:pPr lvl="0" eaLnBrk="0" fontAlgn="base" hangingPunct="0">
              <a:spcBef>
                <a:spcPct val="0"/>
              </a:spcBef>
              <a:spcAft>
                <a:spcPct val="0"/>
              </a:spcAft>
              <a:tabLst>
                <a:tab pos="1712913" algn="l"/>
              </a:tabLst>
            </a:pPr>
            <a:endParaRPr lang="ru-RU" sz="3200" b="1" dirty="0" smtClean="0">
              <a:latin typeface="Times New Roman" pitchFamily="18" charset="0"/>
              <a:cs typeface="Times New Roman" pitchFamily="18" charset="0"/>
            </a:endParaRPr>
          </a:p>
          <a:p>
            <a:pPr lvl="0" algn="ctr" eaLnBrk="0" fontAlgn="base" hangingPunct="0">
              <a:spcBef>
                <a:spcPct val="0"/>
              </a:spcBef>
              <a:spcAft>
                <a:spcPct val="0"/>
              </a:spcAft>
              <a:tabLst>
                <a:tab pos="1712913" algn="l"/>
              </a:tabLst>
            </a:pPr>
            <a:endParaRPr lang="ru-RU" sz="1400" dirty="0" smtClean="0">
              <a:latin typeface="Arial" pitchFamily="34" charset="0"/>
            </a:endParaRPr>
          </a:p>
        </p:txBody>
      </p:sp>
    </p:spTree>
    <p:extLst>
      <p:ext uri="{BB962C8B-B14F-4D97-AF65-F5344CB8AC3E}">
        <p14:creationId xmlns:p14="http://schemas.microsoft.com/office/powerpoint/2010/main" val="30397137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endParaRPr lang="ru-RU"/>
          </a:p>
        </p:txBody>
      </p:sp>
      <p:sp>
        <p:nvSpPr>
          <p:cNvPr id="3" name="Подзаголовок 2"/>
          <p:cNvSpPr>
            <a:spLocks noGrp="1"/>
          </p:cNvSpPr>
          <p:nvPr>
            <p:ph type="subTitle" idx="1"/>
          </p:nvPr>
        </p:nvSpPr>
        <p:spPr/>
        <p:txBody>
          <a:bodyPr/>
          <a:lstStyle/>
          <a:p>
            <a:endParaRPr lang="ru-RU"/>
          </a:p>
        </p:txBody>
      </p:sp>
      <p:pic>
        <p:nvPicPr>
          <p:cNvPr id="1026" name="Picture 2" descr="http://fotohood.ru/images/365755_powerpoint-temy.jpg"/>
          <p:cNvPicPr>
            <a:picLocks noChangeAspect="1" noChangeArrowheads="1"/>
          </p:cNvPicPr>
          <p:nvPr/>
        </p:nvPicPr>
        <p:blipFill>
          <a:blip r:embed="rId2"/>
          <a:srcRect/>
          <a:stretch>
            <a:fillRect/>
          </a:stretch>
        </p:blipFill>
        <p:spPr bwMode="auto">
          <a:xfrm>
            <a:off x="-32" y="-58006"/>
            <a:ext cx="9144032" cy="6916006"/>
          </a:xfrm>
          <a:prstGeom prst="rect">
            <a:avLst/>
          </a:prstGeom>
          <a:noFill/>
        </p:spPr>
      </p:pic>
      <p:sp>
        <p:nvSpPr>
          <p:cNvPr id="6" name="Прямоугольник 5"/>
          <p:cNvSpPr/>
          <p:nvPr/>
        </p:nvSpPr>
        <p:spPr>
          <a:xfrm rot="10800000" flipV="1">
            <a:off x="683584" y="219999"/>
            <a:ext cx="7776864" cy="5909310"/>
          </a:xfrm>
          <a:prstGeom prst="rect">
            <a:avLst/>
          </a:prstGeom>
        </p:spPr>
        <p:txBody>
          <a:bodyPr wrap="square">
            <a:spAutoFit/>
          </a:bodyPr>
          <a:lstStyle/>
          <a:p>
            <a:pPr lvl="0" eaLnBrk="0" fontAlgn="base" hangingPunct="0">
              <a:spcBef>
                <a:spcPct val="0"/>
              </a:spcBef>
              <a:spcAft>
                <a:spcPct val="0"/>
              </a:spcAft>
              <a:tabLst>
                <a:tab pos="1712913" algn="l"/>
              </a:tabLst>
            </a:pPr>
            <a:r>
              <a:rPr lang="ru-RU" sz="3200" b="1" dirty="0">
                <a:latin typeface="Times New Roman" pitchFamily="18" charset="0"/>
                <a:cs typeface="Times New Roman" pitchFamily="18" charset="0"/>
              </a:rPr>
              <a:t>4</a:t>
            </a:r>
            <a:r>
              <a:rPr lang="ru-RU" sz="3200" b="1" dirty="0" smtClean="0">
                <a:latin typeface="Times New Roman" pitchFamily="18" charset="0"/>
                <a:cs typeface="Times New Roman" pitchFamily="18" charset="0"/>
              </a:rPr>
              <a:t> станция «ОТВЕЧАЙ - КА»</a:t>
            </a:r>
          </a:p>
          <a:p>
            <a:pPr lvl="0" eaLnBrk="0" fontAlgn="base" hangingPunct="0">
              <a:spcBef>
                <a:spcPct val="0"/>
              </a:spcBef>
              <a:spcAft>
                <a:spcPct val="0"/>
              </a:spcAft>
              <a:tabLst>
                <a:tab pos="1712913" algn="l"/>
              </a:tabLst>
            </a:pPr>
            <a:r>
              <a:rPr lang="ru-RU" sz="2400" b="1" dirty="0">
                <a:latin typeface="Times New Roman" pitchFamily="18" charset="0"/>
                <a:cs typeface="Times New Roman" pitchFamily="18" charset="0"/>
              </a:rPr>
              <a:t>5</a:t>
            </a:r>
            <a:r>
              <a:rPr lang="ru-RU" sz="2400" b="1" dirty="0" smtClean="0">
                <a:latin typeface="Times New Roman" pitchFamily="18" charset="0"/>
                <a:cs typeface="Times New Roman" pitchFamily="18" charset="0"/>
              </a:rPr>
              <a:t>. Исключите неправильный вариант ответа:</a:t>
            </a:r>
          </a:p>
          <a:p>
            <a:pPr lvl="0" eaLnBrk="0" fontAlgn="base" hangingPunct="0">
              <a:spcBef>
                <a:spcPct val="0"/>
              </a:spcBef>
              <a:spcAft>
                <a:spcPct val="0"/>
              </a:spcAft>
              <a:tabLst>
                <a:tab pos="1712913" algn="l"/>
              </a:tabLst>
            </a:pPr>
            <a:r>
              <a:rPr lang="ru-RU" sz="2400" b="1" dirty="0" smtClean="0">
                <a:latin typeface="Times New Roman" pitchFamily="18" charset="0"/>
                <a:cs typeface="Times New Roman" pitchFamily="18" charset="0"/>
              </a:rPr>
              <a:t>- Какой из принципов требует от педагога умения подбирать содержание математических игр в соответствии с актуальным уровнем развития ребенка?</a:t>
            </a:r>
          </a:p>
          <a:p>
            <a:pPr marL="342900" lvl="0" indent="-342900" eaLnBrk="0" fontAlgn="base" hangingPunct="0">
              <a:spcBef>
                <a:spcPct val="0"/>
              </a:spcBef>
              <a:spcAft>
                <a:spcPct val="0"/>
              </a:spcAft>
              <a:buFont typeface="Wingdings" pitchFamily="2" charset="2"/>
              <a:buChar char="Ø"/>
              <a:tabLst>
                <a:tab pos="1712913" algn="l"/>
              </a:tabLst>
            </a:pPr>
            <a:r>
              <a:rPr lang="ru-RU" sz="2000" b="1" dirty="0" smtClean="0">
                <a:solidFill>
                  <a:srgbClr val="002060"/>
                </a:solidFill>
                <a:latin typeface="Times New Roman" pitchFamily="18" charset="0"/>
                <a:cs typeface="Times New Roman" pitchFamily="18" charset="0"/>
              </a:rPr>
              <a:t>Сознательности и активности;</a:t>
            </a:r>
          </a:p>
          <a:p>
            <a:pPr marL="342900" lvl="0" indent="-342900" eaLnBrk="0" fontAlgn="base" hangingPunct="0">
              <a:spcBef>
                <a:spcPct val="0"/>
              </a:spcBef>
              <a:spcAft>
                <a:spcPct val="0"/>
              </a:spcAft>
              <a:buFont typeface="Wingdings" pitchFamily="2" charset="2"/>
              <a:buChar char="Ø"/>
              <a:tabLst>
                <a:tab pos="1712913" algn="l"/>
              </a:tabLst>
            </a:pPr>
            <a:endParaRPr lang="ru-RU" sz="2000" b="1" dirty="0" smtClean="0">
              <a:solidFill>
                <a:srgbClr val="002060"/>
              </a:solidFill>
              <a:latin typeface="Times New Roman" pitchFamily="18" charset="0"/>
              <a:cs typeface="Times New Roman" pitchFamily="18" charset="0"/>
            </a:endParaRPr>
          </a:p>
          <a:p>
            <a:pPr marL="342900" lvl="0" indent="-342900" eaLnBrk="0" fontAlgn="base" hangingPunct="0">
              <a:spcBef>
                <a:spcPct val="0"/>
              </a:spcBef>
              <a:spcAft>
                <a:spcPct val="0"/>
              </a:spcAft>
              <a:buFont typeface="Wingdings" pitchFamily="2" charset="2"/>
              <a:buChar char="Ø"/>
              <a:tabLst>
                <a:tab pos="1712913" algn="l"/>
              </a:tabLst>
            </a:pPr>
            <a:r>
              <a:rPr lang="ru-RU" sz="2000" b="1" dirty="0" smtClean="0">
                <a:solidFill>
                  <a:srgbClr val="002060"/>
                </a:solidFill>
                <a:latin typeface="Times New Roman" pitchFamily="18" charset="0"/>
                <a:cs typeface="Times New Roman" pitchFamily="18" charset="0"/>
              </a:rPr>
              <a:t>Наглядности;</a:t>
            </a:r>
          </a:p>
          <a:p>
            <a:pPr marL="342900" lvl="0" indent="-342900" eaLnBrk="0" fontAlgn="base" hangingPunct="0">
              <a:spcBef>
                <a:spcPct val="0"/>
              </a:spcBef>
              <a:spcAft>
                <a:spcPct val="0"/>
              </a:spcAft>
              <a:buFont typeface="Wingdings" pitchFamily="2" charset="2"/>
              <a:buChar char="Ø"/>
              <a:tabLst>
                <a:tab pos="1712913" algn="l"/>
              </a:tabLst>
            </a:pPr>
            <a:endParaRPr lang="ru-RU" sz="2000" b="1" dirty="0" smtClean="0">
              <a:solidFill>
                <a:srgbClr val="002060"/>
              </a:solidFill>
              <a:latin typeface="Times New Roman" pitchFamily="18" charset="0"/>
              <a:cs typeface="Times New Roman" pitchFamily="18" charset="0"/>
            </a:endParaRPr>
          </a:p>
          <a:p>
            <a:pPr marL="342900" lvl="0" indent="-342900" eaLnBrk="0" fontAlgn="base" hangingPunct="0">
              <a:spcBef>
                <a:spcPct val="0"/>
              </a:spcBef>
              <a:spcAft>
                <a:spcPct val="0"/>
              </a:spcAft>
              <a:buFont typeface="Wingdings" pitchFamily="2" charset="2"/>
              <a:buChar char="Ø"/>
              <a:tabLst>
                <a:tab pos="1712913" algn="l"/>
              </a:tabLst>
            </a:pPr>
            <a:r>
              <a:rPr lang="ru-RU" sz="2000" b="1" dirty="0" smtClean="0">
                <a:solidFill>
                  <a:srgbClr val="002060"/>
                </a:solidFill>
                <a:latin typeface="Times New Roman" pitchFamily="18" charset="0"/>
                <a:cs typeface="Times New Roman" pitchFamily="18" charset="0"/>
              </a:rPr>
              <a:t>Систематичности и последовательности;</a:t>
            </a:r>
          </a:p>
          <a:p>
            <a:pPr marL="342900" lvl="0" indent="-342900" eaLnBrk="0" fontAlgn="base" hangingPunct="0">
              <a:spcBef>
                <a:spcPct val="0"/>
              </a:spcBef>
              <a:spcAft>
                <a:spcPct val="0"/>
              </a:spcAft>
              <a:buFont typeface="Wingdings" pitchFamily="2" charset="2"/>
              <a:buChar char="Ø"/>
              <a:tabLst>
                <a:tab pos="1712913" algn="l"/>
              </a:tabLst>
            </a:pPr>
            <a:endParaRPr lang="ru-RU" sz="2000" b="1" dirty="0" smtClean="0">
              <a:solidFill>
                <a:srgbClr val="002060"/>
              </a:solidFill>
              <a:latin typeface="Times New Roman" pitchFamily="18" charset="0"/>
              <a:cs typeface="Times New Roman" pitchFamily="18" charset="0"/>
            </a:endParaRPr>
          </a:p>
          <a:p>
            <a:pPr marL="342900" lvl="0" indent="-342900" eaLnBrk="0" fontAlgn="base" hangingPunct="0">
              <a:spcBef>
                <a:spcPct val="0"/>
              </a:spcBef>
              <a:spcAft>
                <a:spcPct val="0"/>
              </a:spcAft>
              <a:buFont typeface="Wingdings" pitchFamily="2" charset="2"/>
              <a:buChar char="Ø"/>
              <a:tabLst>
                <a:tab pos="1712913" algn="l"/>
              </a:tabLst>
            </a:pPr>
            <a:r>
              <a:rPr lang="ru-RU" sz="2000" b="1" dirty="0" smtClean="0">
                <a:solidFill>
                  <a:srgbClr val="002060"/>
                </a:solidFill>
                <a:latin typeface="Times New Roman" pitchFamily="18" charset="0"/>
                <a:cs typeface="Times New Roman" pitchFamily="18" charset="0"/>
              </a:rPr>
              <a:t>Научности;</a:t>
            </a:r>
          </a:p>
          <a:p>
            <a:pPr marL="342900" lvl="0" indent="-342900" eaLnBrk="0" fontAlgn="base" hangingPunct="0">
              <a:spcBef>
                <a:spcPct val="0"/>
              </a:spcBef>
              <a:spcAft>
                <a:spcPct val="0"/>
              </a:spcAft>
              <a:buFont typeface="Wingdings" pitchFamily="2" charset="2"/>
              <a:buChar char="Ø"/>
              <a:tabLst>
                <a:tab pos="1712913" algn="l"/>
              </a:tabLst>
            </a:pPr>
            <a:endParaRPr lang="ru-RU" sz="2000" b="1" dirty="0" smtClean="0">
              <a:solidFill>
                <a:srgbClr val="002060"/>
              </a:solidFill>
              <a:latin typeface="Times New Roman" pitchFamily="18" charset="0"/>
              <a:cs typeface="Times New Roman" pitchFamily="18" charset="0"/>
            </a:endParaRPr>
          </a:p>
          <a:p>
            <a:pPr marL="342900" lvl="0" indent="-342900" eaLnBrk="0" fontAlgn="base" hangingPunct="0">
              <a:spcBef>
                <a:spcPct val="0"/>
              </a:spcBef>
              <a:spcAft>
                <a:spcPct val="0"/>
              </a:spcAft>
              <a:buFont typeface="Wingdings" pitchFamily="2" charset="2"/>
              <a:buChar char="Ø"/>
              <a:tabLst>
                <a:tab pos="1712913" algn="l"/>
              </a:tabLst>
            </a:pPr>
            <a:r>
              <a:rPr lang="ru-RU" sz="2000" b="1" dirty="0" smtClean="0">
                <a:solidFill>
                  <a:srgbClr val="002060"/>
                </a:solidFill>
                <a:latin typeface="Times New Roman" pitchFamily="18" charset="0"/>
                <a:cs typeface="Times New Roman" pitchFamily="18" charset="0"/>
              </a:rPr>
              <a:t>Доступности.</a:t>
            </a:r>
            <a:endParaRPr lang="ru-RU" sz="2000" b="1" dirty="0">
              <a:solidFill>
                <a:srgbClr val="002060"/>
              </a:solidFill>
              <a:latin typeface="Times New Roman" pitchFamily="18" charset="0"/>
              <a:cs typeface="Times New Roman" pitchFamily="18" charset="0"/>
            </a:endParaRPr>
          </a:p>
          <a:p>
            <a:pPr lvl="0" eaLnBrk="0" fontAlgn="base" hangingPunct="0">
              <a:spcBef>
                <a:spcPct val="0"/>
              </a:spcBef>
              <a:spcAft>
                <a:spcPct val="0"/>
              </a:spcAft>
              <a:tabLst>
                <a:tab pos="1712913" algn="l"/>
              </a:tabLst>
            </a:pPr>
            <a:endParaRPr lang="ru-RU" sz="3200" b="1" dirty="0" smtClean="0">
              <a:latin typeface="Times New Roman" pitchFamily="18" charset="0"/>
              <a:cs typeface="Times New Roman" pitchFamily="18" charset="0"/>
            </a:endParaRPr>
          </a:p>
          <a:p>
            <a:pPr lvl="0" algn="ctr" eaLnBrk="0" fontAlgn="base" hangingPunct="0">
              <a:spcBef>
                <a:spcPct val="0"/>
              </a:spcBef>
              <a:spcAft>
                <a:spcPct val="0"/>
              </a:spcAft>
              <a:tabLst>
                <a:tab pos="1712913" algn="l"/>
              </a:tabLst>
            </a:pPr>
            <a:endParaRPr lang="ru-RU" sz="1400" dirty="0" smtClean="0">
              <a:latin typeface="Arial" pitchFamily="34" charset="0"/>
            </a:endParaRPr>
          </a:p>
        </p:txBody>
      </p:sp>
    </p:spTree>
    <p:extLst>
      <p:ext uri="{BB962C8B-B14F-4D97-AF65-F5344CB8AC3E}">
        <p14:creationId xmlns:p14="http://schemas.microsoft.com/office/powerpoint/2010/main" val="1515487150"/>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260</TotalTime>
  <Words>907</Words>
  <Application>Microsoft Office PowerPoint</Application>
  <PresentationFormat>Экран (4:3)</PresentationFormat>
  <Paragraphs>140</Paragraphs>
  <Slides>17</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17</vt:i4>
      </vt:variant>
    </vt:vector>
  </HeadingPairs>
  <TitlesOfParts>
    <vt:vector size="18" baseType="lpstr">
      <vt:lpstr>Тема Office</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Siryus</dc:creator>
  <cp:lastModifiedBy>Siryus</cp:lastModifiedBy>
  <cp:revision>17</cp:revision>
  <dcterms:created xsi:type="dcterms:W3CDTF">2018-03-19T07:10:54Z</dcterms:created>
  <dcterms:modified xsi:type="dcterms:W3CDTF">2018-03-27T04:17:45Z</dcterms:modified>
</cp:coreProperties>
</file>