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drawings/drawing1.xml" ContentType="application/vnd.openxmlformats-officedocument.drawingml.chartshapes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3" r:id="rId4"/>
    <p:sldId id="259" r:id="rId5"/>
    <p:sldId id="260" r:id="rId6"/>
    <p:sldId id="261" r:id="rId7"/>
    <p:sldId id="264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_____Microsoft_Excel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4.xlsx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ВОЗРАСТ</c:v>
                </c:pt>
              </c:strCache>
            </c:strRef>
          </c:tx>
          <c:dPt>
            <c:idx val="0"/>
            <c:bubble3D val="0"/>
            <c:spPr>
              <a:solidFill>
                <a:srgbClr val="00B0F0"/>
              </a:solidFill>
            </c:spPr>
          </c:dPt>
          <c:dPt>
            <c:idx val="1"/>
            <c:bubble3D val="0"/>
            <c:spPr>
              <a:solidFill>
                <a:srgbClr val="FFFF00"/>
              </a:solidFill>
            </c:spPr>
          </c:dPt>
          <c:dPt>
            <c:idx val="2"/>
            <c:bubble3D val="0"/>
            <c:spPr>
              <a:solidFill>
                <a:srgbClr val="ED7D31">
                  <a:lumMod val="75000"/>
                </a:srgbClr>
              </a:solidFill>
            </c:spPr>
          </c:dPt>
          <c:dLbls>
            <c:dLbl>
              <c:idx val="0"/>
              <c:layout>
                <c:manualLayout>
                  <c:x val="-0.16933677906693553"/>
                  <c:y val="2.1934958664926243E-2"/>
                </c:manualLayout>
              </c:layout>
              <c:tx>
                <c:rich>
                  <a:bodyPr/>
                  <a:lstStyle/>
                  <a:p>
                    <a:r>
                      <a:rPr lang="en-US" sz="2800" dirty="0"/>
                      <a:t>43%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0.12322264361694614"/>
                  <c:y val="-0.10381573961008884"/>
                </c:manualLayout>
              </c:layout>
              <c:tx>
                <c:rich>
                  <a:bodyPr/>
                  <a:lstStyle/>
                  <a:p>
                    <a:r>
                      <a:rPr lang="en-US" sz="2800" dirty="0"/>
                      <a:t>25%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0.11155239156812492"/>
                  <c:y val="7.4023748368352349E-2"/>
                </c:manualLayout>
              </c:layout>
              <c:tx>
                <c:rich>
                  <a:bodyPr wrap="square" lIns="38100" tIns="19050" rIns="38100" bIns="19050" anchor="ctr">
                    <a:spAutoFit/>
                  </a:bodyPr>
                  <a:lstStyle/>
                  <a:p>
                    <a:pPr>
                      <a:defRPr sz="2000" baseline="0">
                        <a:latin typeface="Times New Roman" panose="02020603050405020304" pitchFamily="18" charset="0"/>
                        <a:cs typeface="Times New Roman" panose="02020603050405020304" pitchFamily="18" charset="0"/>
                      </a:defRPr>
                    </a:pPr>
                    <a:r>
                      <a:rPr lang="en-US" sz="2800" dirty="0"/>
                      <a:t>32%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Лист1!$A$2:$A$4</c:f>
              <c:strCache>
                <c:ptCount val="3"/>
                <c:pt idx="0">
                  <c:v>10-20 лет</c:v>
                </c:pt>
                <c:pt idx="1">
                  <c:v>20-40 лет</c:v>
                </c:pt>
                <c:pt idx="2">
                  <c:v>40-60 лет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0.43</c:v>
                </c:pt>
                <c:pt idx="1">
                  <c:v>0.25</c:v>
                </c:pt>
                <c:pt idx="2">
                  <c:v>0.32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egendEntry>
        <c:idx val="0"/>
        <c:txPr>
          <a:bodyPr/>
          <a:lstStyle/>
          <a:p>
            <a:pPr>
              <a:defRPr sz="2400">
                <a:solidFill>
                  <a:schemeClr val="bg1"/>
                </a:solidFill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2400">
                <a:solidFill>
                  <a:schemeClr val="bg1"/>
                </a:solidFill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2400">
                <a:solidFill>
                  <a:schemeClr val="bg1"/>
                </a:solidFill>
              </a:defRPr>
            </a:pPr>
            <a:endParaRPr lang="ru-RU"/>
          </a:p>
        </c:txPr>
      </c:legendEntry>
      <c:layout>
        <c:manualLayout>
          <c:xMode val="edge"/>
          <c:yMode val="edge"/>
          <c:x val="0.79807576130003532"/>
          <c:y val="0.1384341221216889"/>
          <c:w val="0.19197794542080945"/>
          <c:h val="0.60196205280328674"/>
        </c:manualLayout>
      </c:layout>
      <c:overlay val="0"/>
      <c:txPr>
        <a:bodyPr/>
        <a:lstStyle/>
        <a:p>
          <a:pPr>
            <a:defRPr sz="2400"/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5.359269001799806E-2"/>
          <c:y val="1.5327042717284604E-2"/>
          <c:w val="0.94527324676966951"/>
          <c:h val="0.8653048055130861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А</c:v>
                </c:pt>
              </c:strCache>
            </c:strRef>
          </c:tx>
          <c:spPr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4"/>
                <c:pt idx="0">
                  <c:v>вопрос 2</c:v>
                </c:pt>
                <c:pt idx="1">
                  <c:v>вопрос 3</c:v>
                </c:pt>
                <c:pt idx="2">
                  <c:v>вопрос 4</c:v>
                </c:pt>
                <c:pt idx="3">
                  <c:v>вопрос 5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75</c:v>
                </c:pt>
                <c:pt idx="1">
                  <c:v>96</c:v>
                </c:pt>
                <c:pt idx="2">
                  <c:v>24</c:v>
                </c:pt>
                <c:pt idx="3">
                  <c:v>82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4"/>
                <c:pt idx="0">
                  <c:v>вопрос 2</c:v>
                </c:pt>
                <c:pt idx="1">
                  <c:v>вопрос 3</c:v>
                </c:pt>
                <c:pt idx="2">
                  <c:v>вопрос 4</c:v>
                </c:pt>
                <c:pt idx="3">
                  <c:v>вопрос 5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83</c:v>
                </c:pt>
                <c:pt idx="1">
                  <c:v>83</c:v>
                </c:pt>
                <c:pt idx="2">
                  <c:v>24</c:v>
                </c:pt>
                <c:pt idx="3">
                  <c:v>83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3"/>
              <c:tx>
                <c:rich>
                  <a:bodyPr/>
                  <a:lstStyle/>
                  <a:p>
                    <a:r>
                      <a:rPr lang="en-US" sz="2000" b="1" i="0" strike="noStrike" baseline="0"/>
                      <a:t>70</a:t>
                    </a:r>
                    <a:endParaRPr lang="en-US" b="0"/>
                  </a:p>
                </c:rich>
              </c:tx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4"/>
                <c:pt idx="0">
                  <c:v>вопрос 2</c:v>
                </c:pt>
                <c:pt idx="1">
                  <c:v>вопрос 3</c:v>
                </c:pt>
                <c:pt idx="2">
                  <c:v>вопрос 4</c:v>
                </c:pt>
                <c:pt idx="3">
                  <c:v>вопрос 5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  <c:pt idx="0">
                  <c:v>80</c:v>
                </c:pt>
                <c:pt idx="1">
                  <c:v>90</c:v>
                </c:pt>
                <c:pt idx="2">
                  <c:v>41</c:v>
                </c:pt>
                <c:pt idx="3">
                  <c:v>70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99"/>
        <c:axId val="371903320"/>
        <c:axId val="371905280"/>
      </c:barChart>
      <c:catAx>
        <c:axId val="3719033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cap="none" spc="0" normalizeH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71905280"/>
        <c:crossesAt val="1"/>
        <c:auto val="1"/>
        <c:lblAlgn val="ctr"/>
        <c:lblOffset val="100"/>
        <c:noMultiLvlLbl val="0"/>
      </c:catAx>
      <c:valAx>
        <c:axId val="371905280"/>
        <c:scaling>
          <c:orientation val="minMax"/>
          <c:max val="100"/>
          <c:min val="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371903320"/>
        <c:crosses val="autoZero"/>
        <c:crossBetween val="between"/>
      </c:valAx>
      <c:spPr>
        <a:noFill/>
        <a:ln>
          <a:solidFill>
            <a:schemeClr val="accent1">
              <a:lumMod val="50000"/>
            </a:schemeClr>
          </a:solidFill>
        </a:ln>
        <a:effectLst/>
      </c:spPr>
    </c:plotArea>
    <c:legend>
      <c:legendPos val="b"/>
      <c:layout>
        <c:manualLayout>
          <c:xMode val="edge"/>
          <c:yMode val="edge"/>
          <c:x val="0.3743420242205292"/>
          <c:y val="0.95685791265481757"/>
          <c:w val="0.24162468754122063"/>
          <c:h val="4.203541688936661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spPr>
              <a:pattFill prst="pct75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80</c:v>
                </c:pt>
                <c:pt idx="1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2000" b="0" i="0" u="none" strike="noStrike" kern="1200" normalizeH="1" baseline="0">
                <a:solidFill>
                  <a:schemeClr val="dk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2000" b="0" i="0" u="none" strike="noStrike" kern="1200" normalizeH="1" baseline="0">
                <a:solidFill>
                  <a:schemeClr val="dk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</c:legendEntry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62408394463512573"/>
          <c:y val="1.8613176146277791E-3"/>
          <c:w val="0.37306705251587141"/>
          <c:h val="0.25139840760128446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normalizeH="1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rgbClr val="5B9BD5">
          <a:lumMod val="50000"/>
        </a:srgbClr>
      </a:solidFill>
      <a:round/>
    </a:ln>
    <a:effectLst/>
  </c:spPr>
  <c:txPr>
    <a:bodyPr/>
    <a:lstStyle/>
    <a:p>
      <a:pPr algn="ctr">
        <a:defRPr/>
      </a:pPr>
      <a:endParaRPr lang="ru-RU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spPr>
              <a:pattFill prst="pct75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Text" lastClr="000000">
                    <a:lumMod val="65000"/>
                    <a:lumOff val="35000"/>
                  </a:sys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91</c:v>
                </c:pt>
                <c:pt idx="1">
                  <c:v>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r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</c:legendEntry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79730483993760415"/>
          <c:y val="0.25884455783809146"/>
          <c:w val="0.18646797953501248"/>
          <c:h val="0.46368891039458054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rgbClr val="5B9BD5">
          <a:lumMod val="50000"/>
        </a:srgbClr>
      </a:solidFill>
      <a:round/>
    </a:ln>
    <a:effectLst/>
  </c:spPr>
  <c:txPr>
    <a:bodyPr/>
    <a:lstStyle/>
    <a:p>
      <a:pPr>
        <a:defRPr/>
      </a:pPr>
      <a:endParaRPr lang="ru-RU"/>
    </a:p>
  </c:txPr>
  <c:externalData r:id="rId2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0.70401</cdr:x>
      <cdr:y>0.03287</cdr:y>
    </cdr:from>
    <cdr:to>
      <cdr:x>0.99474</cdr:x>
      <cdr:y>0.64435</cdr:y>
    </cdr:to>
    <cdr:sp macro="" textlink="">
      <cdr:nvSpPr>
        <cdr:cNvPr id="3" name="Прямоугольник 2"/>
        <cdr:cNvSpPr/>
      </cdr:nvSpPr>
      <cdr:spPr>
        <a:xfrm xmlns:a="http://schemas.openxmlformats.org/drawingml/2006/main">
          <a:off x="6458032" y="180984"/>
          <a:ext cx="2666927" cy="3366888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24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Степень информированности жителей</a:t>
          </a:r>
          <a:r>
            <a:rPr lang="ru-RU" sz="2400" b="1" baseline="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Холмска о памятниках города</a:t>
          </a:r>
        </a:p>
        <a:p xmlns:a="http://schemas.openxmlformats.org/drawingml/2006/main">
          <a:pPr algn="ctr"/>
          <a:endParaRPr lang="ru-RU" sz="2400" b="1" baseline="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pPr algn="just"/>
          <a:r>
            <a:rPr lang="ru-RU" sz="2400" b="1" baseline="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А</a:t>
          </a:r>
          <a:r>
            <a:rPr lang="ru-RU" sz="2400" b="1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- 10-20 лет</a:t>
          </a:r>
        </a:p>
        <a:p xmlns:a="http://schemas.openxmlformats.org/drawingml/2006/main">
          <a:pPr algn="just"/>
          <a:endParaRPr lang="ru-RU" sz="2400" b="1" baseline="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pPr algn="just"/>
          <a:r>
            <a:rPr lang="ru-RU" sz="2400" b="1" baseline="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Б</a:t>
          </a:r>
          <a:r>
            <a:rPr lang="ru-RU" sz="2400" b="1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- 20-40 лет</a:t>
          </a:r>
        </a:p>
        <a:p xmlns:a="http://schemas.openxmlformats.org/drawingml/2006/main">
          <a:pPr algn="just"/>
          <a:endParaRPr lang="ru-RU" sz="2400" b="1" baseline="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 xmlns:a="http://schemas.openxmlformats.org/drawingml/2006/main">
          <a:pPr algn="just"/>
          <a:r>
            <a:rPr lang="ru-RU" sz="2400" b="1" baseline="0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</a:t>
          </a:r>
          <a:r>
            <a:rPr lang="ru-RU" sz="2400" b="1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 - 40-60 лет</a:t>
          </a:r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9A3BA-C869-4468-8627-1C441964BD85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CB145-DDE4-4914-8221-6FDBF0C6CC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7158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9A3BA-C869-4468-8627-1C441964BD85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CB145-DDE4-4914-8221-6FDBF0C6CC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1898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9A3BA-C869-4468-8627-1C441964BD85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CB145-DDE4-4914-8221-6FDBF0C6CC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2346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9A3BA-C869-4468-8627-1C441964BD85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CB145-DDE4-4914-8221-6FDBF0C6CC99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96621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9A3BA-C869-4468-8627-1C441964BD85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CB145-DDE4-4914-8221-6FDBF0C6CC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4606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9A3BA-C869-4468-8627-1C441964BD85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CB145-DDE4-4914-8221-6FDBF0C6CC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05987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9A3BA-C869-4468-8627-1C441964BD85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CB145-DDE4-4914-8221-6FDBF0C6CC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50716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9A3BA-C869-4468-8627-1C441964BD85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CB145-DDE4-4914-8221-6FDBF0C6CC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9242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9A3BA-C869-4468-8627-1C441964BD85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CB145-DDE4-4914-8221-6FDBF0C6CC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9871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9A3BA-C869-4468-8627-1C441964BD85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CB145-DDE4-4914-8221-6FDBF0C6CC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0325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9A3BA-C869-4468-8627-1C441964BD85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CB145-DDE4-4914-8221-6FDBF0C6CC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7836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9A3BA-C869-4468-8627-1C441964BD85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CB145-DDE4-4914-8221-6FDBF0C6CC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9149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9A3BA-C869-4468-8627-1C441964BD85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CB145-DDE4-4914-8221-6FDBF0C6CC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0623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9A3BA-C869-4468-8627-1C441964BD85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CB145-DDE4-4914-8221-6FDBF0C6CC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1925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9A3BA-C869-4468-8627-1C441964BD85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CB145-DDE4-4914-8221-6FDBF0C6CC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2030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9A3BA-C869-4468-8627-1C441964BD85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CB145-DDE4-4914-8221-6FDBF0C6CC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4531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9A3BA-C869-4468-8627-1C441964BD85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CB145-DDE4-4914-8221-6FDBF0C6CC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2684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3969A3BA-C869-4468-8627-1C441964BD85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DCB145-DDE4-4914-8221-6FDBF0C6CC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800766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328" y="237080"/>
            <a:ext cx="10515600" cy="51315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76200">
            <a:solidFill>
              <a:schemeClr val="bg2">
                <a:lumMod val="20000"/>
                <a:lumOff val="80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"/>
            <a:ext cx="10515600" cy="2292824"/>
          </a:xfr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endParaRPr lang="ru-RU" sz="11500" b="1" dirty="0">
              <a:solidFill>
                <a:schemeClr val="tx1">
                  <a:lumMod val="95000"/>
                  <a:lumOff val="5000"/>
                </a:schemeClr>
              </a:solidFill>
              <a:latin typeface="Mistral" panose="03090702030407020403" pitchFamily="66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874326" y="3879272"/>
            <a:ext cx="6251584" cy="2978728"/>
          </a:xfr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/>
          </a:bodyPr>
          <a:lstStyle/>
          <a:p>
            <a:pPr algn="r"/>
            <a:r>
              <a:rPr lang="ru-RU" sz="1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Выполнила работу:</a:t>
            </a:r>
          </a:p>
          <a:p>
            <a:pPr algn="r"/>
            <a:r>
              <a:rPr lang="ru-RU" sz="1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Марченко Екатерина, </a:t>
            </a:r>
          </a:p>
          <a:p>
            <a:pPr algn="r"/>
            <a:r>
              <a:rPr lang="ru-RU" sz="1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ученица 4 «А» класса МАОУСОШ № 1</a:t>
            </a: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831850" y="0"/>
            <a:ext cx="7670041" cy="2371403"/>
          </a:xfrm>
          <a:prstGeom prst="horizontalScroll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2">
                <a:lumMod val="50000"/>
              </a:schemeClr>
            </a:solidFill>
          </a:ln>
          <a:effectLst>
            <a:innerShdw blurRad="63500" dist="50800" dir="8100000">
              <a:prstClr val="black">
                <a:alpha val="50000"/>
              </a:prstClr>
            </a:inn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Восклицательные знаки истории</a:t>
            </a:r>
            <a:endParaRPr lang="ru-RU" sz="6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874326" y="5167746"/>
            <a:ext cx="625158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Руководители:</a:t>
            </a:r>
          </a:p>
          <a:p>
            <a:pPr algn="r"/>
            <a:r>
              <a:rPr lang="ru-RU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Купча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Ольга Евгеньевна,</a:t>
            </a:r>
          </a:p>
          <a:p>
            <a:pPr algn="r"/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начальных классов </a:t>
            </a:r>
          </a:p>
          <a:p>
            <a:pPr algn="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Минаева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Елена Сергеевна,</a:t>
            </a:r>
          </a:p>
          <a:p>
            <a:pPr algn="r"/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истории 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 обществознания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9021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55380"/>
            <a:ext cx="10224655" cy="1337893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глава</a:t>
            </a:r>
            <a:br>
              <a:rPr lang="ru-RU" sz="40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исследования</a:t>
            </a:r>
            <a:endParaRPr lang="ru-RU" sz="40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Диаграмма 4"/>
          <p:cNvGraphicFramePr/>
          <p:nvPr>
            <p:extLst/>
          </p:nvPr>
        </p:nvGraphicFramePr>
        <p:xfrm>
          <a:off x="1288473" y="1050878"/>
          <a:ext cx="10113818" cy="60738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7542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>
            <p:extLst/>
          </p:nvPr>
        </p:nvGraphicFramePr>
        <p:xfrm>
          <a:off x="166255" y="96982"/>
          <a:ext cx="11887200" cy="65670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2322124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34012" y="1023581"/>
            <a:ext cx="9404723" cy="969069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Диаграмма 3"/>
          <p:cNvGraphicFramePr/>
          <p:nvPr>
            <p:extLst/>
          </p:nvPr>
        </p:nvGraphicFramePr>
        <p:xfrm>
          <a:off x="646111" y="2556539"/>
          <a:ext cx="4457700" cy="3409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Диаграмма 5"/>
          <p:cNvGraphicFramePr/>
          <p:nvPr>
            <p:extLst/>
          </p:nvPr>
        </p:nvGraphicFramePr>
        <p:xfrm>
          <a:off x="5877138" y="2580426"/>
          <a:ext cx="4695825" cy="3409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646111" y="1468582"/>
            <a:ext cx="4457700" cy="96041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dist="107763" dir="13500000" algn="ctr" rotWithShape="0">
              <a:srgbClr val="80808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ts val="800"/>
              </a:spcAft>
            </a:pPr>
            <a:r>
              <a:rPr lang="ru-RU" altLang="ru-RU" sz="2000" dirty="0" smtClean="0">
                <a:solidFill>
                  <a:srgbClr val="1E5155">
                    <a:lumMod val="50000"/>
                  </a:srgbClr>
                </a:solidFill>
                <a:latin typeface="Times New Roman" panose="02020603050405020304" pitchFamily="18" charset="0"/>
              </a:rPr>
              <a:t>7. Посещаете ли вы памятные места города?</a:t>
            </a:r>
            <a:endParaRPr lang="ru-RU" altLang="ru-RU" sz="2000" dirty="0" smtClean="0">
              <a:solidFill>
                <a:srgbClr val="1E5155">
                  <a:lumMod val="50000"/>
                </a:srgbClr>
              </a:solidFill>
              <a:latin typeface="Arial" panose="020B0604020202020204" pitchFamily="34" charset="0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5877138" y="1468582"/>
            <a:ext cx="4629150" cy="9712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rgbClr val="FFFFFF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ts val="800"/>
              </a:spcAft>
            </a:pPr>
            <a:r>
              <a:rPr lang="ru-RU" altLang="ru-RU" sz="2000" dirty="0" smtClean="0">
                <a:solidFill>
                  <a:srgbClr val="1E5155">
                    <a:lumMod val="50000"/>
                  </a:srgbClr>
                </a:solidFill>
                <a:latin typeface="Times New Roman" panose="02020603050405020304" pitchFamily="18" charset="0"/>
              </a:rPr>
              <a:t>8. Хочешь ли посетить с классом исторические достопримечательности города</a:t>
            </a:r>
            <a:r>
              <a:rPr lang="ru-RU" altLang="ru-RU" dirty="0" smtClean="0">
                <a:solidFill>
                  <a:srgbClr val="1E5155">
                    <a:lumMod val="50000"/>
                  </a:srgbClr>
                </a:solidFill>
                <a:latin typeface="Times New Roman" panose="02020603050405020304" pitchFamily="18" charset="0"/>
              </a:rPr>
              <a:t>?  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altLang="ru-RU" dirty="0" smtClean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8036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838200" y="319406"/>
            <a:ext cx="10515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Горизонтальный свиток 2"/>
          <p:cNvSpPr/>
          <p:nvPr/>
        </p:nvSpPr>
        <p:spPr>
          <a:xfrm rot="10800000">
            <a:off x="354841" y="245659"/>
            <a:ext cx="11300346" cy="6359856"/>
          </a:xfrm>
          <a:prstGeom prst="horizontalScroll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49580" algn="ctr">
              <a:lnSpc>
                <a:spcPct val="107000"/>
              </a:lnSpc>
            </a:pP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4841" y="1052945"/>
            <a:ext cx="1049326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Выводы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Мы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изучили типы и виды памятников г. Холмска.</a:t>
            </a:r>
          </a:p>
          <a:p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2. Выяснили, что всего памятников в городе Холмске (без археологических) 28 и 17 из них взяты под охрану государства.</a:t>
            </a:r>
          </a:p>
          <a:p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3. Узнали, что 8 объектов культурного наследия периода </a:t>
            </a:r>
            <a:r>
              <a:rPr lang="ru-RU" sz="28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Карафуто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(японский период).</a:t>
            </a:r>
          </a:p>
          <a:p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В 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ходе исследования мы подтвердили гипотезу о том, что многие </a:t>
            </a:r>
            <a:r>
              <a:rPr lang="ru-RU" sz="2800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холмчане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не знают, сколько памятников на самом деле находится в Холмске.</a:t>
            </a:r>
          </a:p>
        </p:txBody>
      </p:sp>
    </p:spTree>
    <p:extLst>
      <p:ext uri="{BB962C8B-B14F-4D97-AF65-F5344CB8AC3E}">
        <p14:creationId xmlns:p14="http://schemas.microsoft.com/office/powerpoint/2010/main" val="237252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838200" y="319406"/>
            <a:ext cx="10515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Горизонтальный свиток 2"/>
          <p:cNvSpPr/>
          <p:nvPr/>
        </p:nvSpPr>
        <p:spPr>
          <a:xfrm rot="10800000">
            <a:off x="354842" y="245660"/>
            <a:ext cx="11300346" cy="6359856"/>
          </a:xfrm>
          <a:prstGeom prst="horizontalScroll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49580" algn="ctr">
              <a:lnSpc>
                <a:spcPct val="107000"/>
              </a:lnSpc>
            </a:pP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4841" y="1360484"/>
            <a:ext cx="1047941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Пути решения проблемы.</a:t>
            </a:r>
          </a:p>
          <a:p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 На учебных дисциплинах и внеклассных мероприятиях по предметам «Окружающий мир», «История» изучать памятные места г. Холмска</a:t>
            </a:r>
          </a:p>
          <a:p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2. Разработать различные маршруты с привлечением школьников</a:t>
            </a:r>
          </a:p>
          <a:p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3. Проводить виртуальные экскурсии</a:t>
            </a:r>
          </a:p>
          <a:p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4. Организовать автобусные школьные экскурсии</a:t>
            </a:r>
            <a:endParaRPr lang="ru-RU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2892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838200" y="319406"/>
            <a:ext cx="10515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Горизонтальный свиток 2"/>
          <p:cNvSpPr/>
          <p:nvPr/>
        </p:nvSpPr>
        <p:spPr>
          <a:xfrm rot="10800000">
            <a:off x="354842" y="245660"/>
            <a:ext cx="11300346" cy="6359856"/>
          </a:xfrm>
          <a:prstGeom prst="horizontalScroll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prstTxWarp prst="textArchUp">
              <a:avLst/>
            </a:prstTxWarp>
            <a:scene3d>
              <a:camera prst="perspectiveContrastingRightFacing"/>
              <a:lightRig rig="threePt" dir="t"/>
            </a:scene3d>
          </a:bodyPr>
          <a:lstStyle/>
          <a:p>
            <a:pPr indent="449580" algn="ctr">
              <a:lnSpc>
                <a:spcPct val="107000"/>
              </a:lnSpc>
            </a:pP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20983" y="2050473"/>
            <a:ext cx="87283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prstClr val="white"/>
                </a:solidFill>
              </a:rPr>
              <a:t>!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-1741714" y="2748891"/>
            <a:ext cx="18012227" cy="923330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  <a:scene3d>
              <a:camera prst="perspectiveHeroicExtremeRightFacing"/>
              <a:lightRig rig="contrasting" dir="t">
                <a:rot lat="0" lon="0" rev="4500000"/>
              </a:lightRig>
            </a:scene3d>
            <a:sp3d extrusionH="57150" contourW="6350" prstMaterial="metal">
              <a:bevelT w="127000" h="31750" prst="angle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rgbClr val="B01513">
                        <a:tint val="75000"/>
                        <a:shade val="75000"/>
                        <a:satMod val="170000"/>
                      </a:srgbClr>
                    </a:gs>
                    <a:gs pos="49000">
                      <a:srgbClr val="B01513">
                        <a:tint val="88000"/>
                        <a:shade val="65000"/>
                        <a:satMod val="172000"/>
                      </a:srgbClr>
                    </a:gs>
                    <a:gs pos="50000">
                      <a:srgbClr val="B01513">
                        <a:shade val="65000"/>
                        <a:satMod val="130000"/>
                      </a:srgbClr>
                    </a:gs>
                    <a:gs pos="92000">
                      <a:srgbClr val="B01513">
                        <a:shade val="50000"/>
                        <a:satMod val="120000"/>
                      </a:srgbClr>
                    </a:gs>
                    <a:gs pos="100000">
                      <a:srgbClr val="B01513">
                        <a:shade val="48000"/>
                        <a:satMod val="120000"/>
                      </a:srgb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Спасибо за внимание !</a:t>
            </a:r>
            <a:endParaRPr lang="ru-RU" sz="5400" b="1" cap="all" dirty="0">
              <a:ln w="0"/>
              <a:gradFill flip="none">
                <a:gsLst>
                  <a:gs pos="0">
                    <a:srgbClr val="B01513">
                      <a:tint val="75000"/>
                      <a:shade val="75000"/>
                      <a:satMod val="170000"/>
                    </a:srgbClr>
                  </a:gs>
                  <a:gs pos="49000">
                    <a:srgbClr val="B01513">
                      <a:tint val="88000"/>
                      <a:shade val="65000"/>
                      <a:satMod val="172000"/>
                    </a:srgbClr>
                  </a:gs>
                  <a:gs pos="50000">
                    <a:srgbClr val="B01513">
                      <a:shade val="65000"/>
                      <a:satMod val="130000"/>
                    </a:srgbClr>
                  </a:gs>
                  <a:gs pos="92000">
                    <a:srgbClr val="B01513">
                      <a:shade val="50000"/>
                      <a:satMod val="120000"/>
                    </a:srgbClr>
                  </a:gs>
                  <a:gs pos="100000">
                    <a:srgbClr val="B01513">
                      <a:shade val="48000"/>
                      <a:satMod val="120000"/>
                    </a:srgb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733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838200" y="319406"/>
            <a:ext cx="10515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354842" y="245660"/>
            <a:ext cx="11300346" cy="6359856"/>
          </a:xfrm>
          <a:prstGeom prst="horizontalScroll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Цель   данного   исследования </a:t>
            </a:r>
            <a:r>
              <a:rPr lang="ru-RU" sz="44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– </a:t>
            </a:r>
            <a:r>
              <a:rPr lang="ru-RU" sz="44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изучение памятников города, </a:t>
            </a:r>
            <a:r>
              <a:rPr lang="ru-RU" sz="44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их </a:t>
            </a:r>
            <a:r>
              <a:rPr lang="ru-RU" sz="44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истории, </a:t>
            </a:r>
            <a:r>
              <a:rPr lang="ru-RU" sz="44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насколько люди с ними </a:t>
            </a:r>
            <a:r>
              <a:rPr lang="ru-RU" sz="44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знакомы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384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838200" y="319406"/>
            <a:ext cx="10515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445827" y="204717"/>
            <a:ext cx="11300346" cy="6359856"/>
          </a:xfrm>
          <a:prstGeom prst="horizontalScroll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3600" dirty="0" smtClean="0">
              <a:solidFill>
                <a:srgbClr val="002060"/>
              </a:solidFill>
            </a:endParaRPr>
          </a:p>
          <a:p>
            <a:endParaRPr lang="ru-RU" sz="3600" dirty="0">
              <a:solidFill>
                <a:srgbClr val="002060"/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Задачи:</a:t>
            </a:r>
          </a:p>
          <a:p>
            <a:pPr lvl="0" defTabSz="457200">
              <a:spcBef>
                <a:spcPts val="1000"/>
              </a:spcBef>
              <a:buClr>
                <a:srgbClr val="1E5155">
                  <a:lumMod val="40000"/>
                  <a:lumOff val="60000"/>
                </a:srgbClr>
              </a:buClr>
              <a:buSzPct val="80000"/>
            </a:pPr>
            <a:r>
              <a:rPr lang="ru-RU" sz="2000" b="1" dirty="0">
                <a:solidFill>
                  <a:srgbClr val="002060"/>
                </a:solidFill>
                <a:ea typeface="+mj-ea"/>
                <a:cs typeface="+mj-cs"/>
              </a:rPr>
              <a:t>1.Изучить литературные, документальные, правовые источники о культурно-исторических памятниках, их классификации и истории возникновения;</a:t>
            </a:r>
          </a:p>
          <a:p>
            <a:pPr lvl="0" defTabSz="457200">
              <a:spcBef>
                <a:spcPts val="1000"/>
              </a:spcBef>
              <a:buClr>
                <a:srgbClr val="1E5155">
                  <a:lumMod val="40000"/>
                  <a:lumOff val="60000"/>
                </a:srgbClr>
              </a:buClr>
              <a:buSzPct val="80000"/>
            </a:pPr>
            <a:r>
              <a:rPr lang="ru-RU" sz="2000" b="1" dirty="0">
                <a:solidFill>
                  <a:srgbClr val="002060"/>
                </a:solidFill>
                <a:ea typeface="+mj-ea"/>
                <a:cs typeface="+mj-cs"/>
              </a:rPr>
              <a:t>2. Выяснить значение терминов – памятник, мемориальный комплекс, ротонда, Стелла;</a:t>
            </a:r>
          </a:p>
          <a:p>
            <a:pPr lvl="0" defTabSz="457200">
              <a:spcBef>
                <a:spcPts val="1000"/>
              </a:spcBef>
              <a:buClr>
                <a:srgbClr val="1E5155">
                  <a:lumMod val="40000"/>
                  <a:lumOff val="60000"/>
                </a:srgbClr>
              </a:buClr>
              <a:buSzPct val="80000"/>
            </a:pPr>
            <a:r>
              <a:rPr lang="ru-RU" sz="2000" b="1" dirty="0">
                <a:solidFill>
                  <a:srgbClr val="002060"/>
                </a:solidFill>
                <a:ea typeface="+mj-ea"/>
                <a:cs typeface="+mj-cs"/>
              </a:rPr>
              <a:t>3. Провести анкетирование среди учеников СОШ №1 г. Холмска и их родителей;</a:t>
            </a:r>
          </a:p>
          <a:p>
            <a:pPr lvl="0" defTabSz="457200">
              <a:spcBef>
                <a:spcPts val="1000"/>
              </a:spcBef>
              <a:buClr>
                <a:srgbClr val="1E5155">
                  <a:lumMod val="40000"/>
                  <a:lumOff val="60000"/>
                </a:srgbClr>
              </a:buClr>
              <a:buSzPct val="80000"/>
            </a:pPr>
            <a:r>
              <a:rPr lang="ru-RU" sz="2000" b="1" dirty="0">
                <a:solidFill>
                  <a:srgbClr val="002060"/>
                </a:solidFill>
                <a:ea typeface="+mj-ea"/>
                <a:cs typeface="+mj-cs"/>
              </a:rPr>
              <a:t>4. Составить экскурсионный путеводитель по памятникам города Холмска; </a:t>
            </a:r>
          </a:p>
          <a:p>
            <a:pPr lvl="0" defTabSz="457200">
              <a:spcBef>
                <a:spcPts val="1000"/>
              </a:spcBef>
              <a:buClr>
                <a:srgbClr val="1E5155">
                  <a:lumMod val="40000"/>
                  <a:lumOff val="60000"/>
                </a:srgbClr>
              </a:buClr>
              <a:buSzPct val="80000"/>
            </a:pPr>
            <a:r>
              <a:rPr lang="ru-RU" sz="2000" b="1" dirty="0">
                <a:solidFill>
                  <a:srgbClr val="002060"/>
                </a:solidFill>
                <a:ea typeface="+mj-ea"/>
                <a:cs typeface="+mj-cs"/>
              </a:rPr>
              <a:t>5. Сделать выводы о практической значимости экскурсии;</a:t>
            </a:r>
          </a:p>
          <a:p>
            <a:pPr lvl="0" defTabSz="457200">
              <a:spcBef>
                <a:spcPts val="1000"/>
              </a:spcBef>
              <a:buClr>
                <a:srgbClr val="1E5155">
                  <a:lumMod val="40000"/>
                  <a:lumOff val="60000"/>
                </a:srgbClr>
              </a:buClr>
              <a:buSzPct val="80000"/>
            </a:pPr>
            <a:r>
              <a:rPr lang="ru-RU" sz="2000" b="1" dirty="0">
                <a:solidFill>
                  <a:srgbClr val="002060"/>
                </a:solidFill>
                <a:ea typeface="+mj-ea"/>
                <a:cs typeface="+mj-cs"/>
              </a:rPr>
              <a:t>6. Познакомить одноклассников с памятниками города Холмска</a:t>
            </a:r>
          </a:p>
          <a:p>
            <a:endParaRPr lang="ru-RU" sz="3600" dirty="0" smtClean="0">
              <a:solidFill>
                <a:srgbClr val="002060"/>
              </a:solidFill>
            </a:endParaRPr>
          </a:p>
          <a:p>
            <a:endParaRPr lang="ru-RU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635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838200" y="319406"/>
            <a:ext cx="10515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354842" y="245660"/>
            <a:ext cx="11300346" cy="6359856"/>
          </a:xfrm>
          <a:prstGeom prst="horizontalScroll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Объект   исследования </a:t>
            </a:r>
            <a:r>
              <a:rPr lang="ru-RU" sz="3600" dirty="0" smtClean="0">
                <a:solidFill>
                  <a:srgbClr val="002060"/>
                </a:solidFill>
              </a:rPr>
              <a:t>– культурно-исторические достопримечательности города Холмска.</a:t>
            </a:r>
          </a:p>
          <a:p>
            <a:endParaRPr lang="ru-RU" sz="3200" dirty="0" smtClean="0">
              <a:solidFill>
                <a:srgbClr val="002060"/>
              </a:solidFill>
            </a:endParaRPr>
          </a:p>
          <a:p>
            <a:endParaRPr lang="ru-RU" sz="3200" dirty="0">
              <a:solidFill>
                <a:srgbClr val="002060"/>
              </a:solidFill>
            </a:endParaRPr>
          </a:p>
          <a:p>
            <a:r>
              <a:rPr lang="ru-RU" sz="3600" b="1" dirty="0" smtClean="0">
                <a:solidFill>
                  <a:srgbClr val="002060"/>
                </a:solidFill>
              </a:rPr>
              <a:t>Предмет исследования </a:t>
            </a:r>
            <a:r>
              <a:rPr lang="ru-RU" sz="3600" dirty="0" smtClean="0">
                <a:solidFill>
                  <a:srgbClr val="002060"/>
                </a:solidFill>
              </a:rPr>
              <a:t>– памятники города Холмска.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9346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838200" y="319406"/>
            <a:ext cx="10515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354842" y="245660"/>
            <a:ext cx="11300346" cy="6359856"/>
          </a:xfrm>
          <a:prstGeom prst="horizontalScroll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методы исследования:</a:t>
            </a:r>
            <a:r>
              <a:rPr lang="ru-RU" sz="36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проблемно –аналитические методы, 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изучение научной литературы, 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нормативно-правовой базы, 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посещение памятников, фотосъёмка, анкетирование, наблюдение, моделирование, составление экскурсионного путеводителя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15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838200" y="319406"/>
            <a:ext cx="10515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354842" y="245660"/>
            <a:ext cx="11300346" cy="6359856"/>
          </a:xfrm>
          <a:prstGeom prst="horizontalScroll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002060"/>
                </a:solidFill>
                <a:effectLst/>
                <a:latin typeface="Times New Roman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Гипотеза: </a:t>
            </a:r>
            <a:r>
              <a:rPr lang="ru-RU" sz="36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авторы исследования предполагают, что жители Холмска недостаточно информированы о памятниках города.</a:t>
            </a:r>
            <a:endParaRPr lang="ru-RU" sz="3200" dirty="0" smtClean="0">
              <a:solidFill>
                <a:srgbClr val="002060"/>
              </a:solidFill>
              <a:effectLst/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36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Новизна – </a:t>
            </a:r>
            <a:r>
              <a:rPr lang="ru-RU" sz="36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состоит в изучении информированности   учащихся МАОУ СОШ №1 г.  Холмска Сахалинской   области   о памятниках города.</a:t>
            </a:r>
            <a:endParaRPr lang="ru-RU" sz="32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4904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838200" y="319406"/>
            <a:ext cx="10515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354842" y="109182"/>
            <a:ext cx="11300346" cy="6359856"/>
          </a:xfrm>
          <a:prstGeom prst="horizontalScroll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49580"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История вопроса подробно освещена на страницах современных энциклопедий, например, в </a:t>
            </a: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словаре живого великого русского языка. Даля В., энциклопедическом словарь Брокгауза Ф.А. и Эфрона А., большой советской энциклопедии, </a:t>
            </a:r>
            <a:r>
              <a:rPr lang="ru-RU" sz="28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 также на </a:t>
            </a: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сайтах СПС </a:t>
            </a:r>
            <a:r>
              <a:rPr lang="ru-RU" sz="2800" b="1" dirty="0" err="1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КонсультантПлюс</a:t>
            </a: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Управления культуры администрации муниципального образования «Холмский городской округ», РИА новости</a:t>
            </a:r>
            <a:r>
              <a:rPr lang="ru-RU" sz="28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В книге </a:t>
            </a: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Боярского П. В. «Введение в </a:t>
            </a:r>
            <a:r>
              <a:rPr lang="ru-RU" sz="2800" b="1" dirty="0" err="1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памятниковедение</a:t>
            </a: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  <a:r>
              <a:rPr lang="ru-RU" sz="28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описываются типы и виды памятников.</a:t>
            </a:r>
            <a:endParaRPr lang="ru-RU" sz="24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5557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838200" y="319406"/>
            <a:ext cx="10515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555009" y="184245"/>
            <a:ext cx="11300346" cy="6673755"/>
          </a:xfrm>
          <a:prstGeom prst="horizontalScroll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49580" algn="just">
              <a:spcAft>
                <a:spcPts val="0"/>
              </a:spcAft>
            </a:pPr>
            <a:r>
              <a:rPr lang="ru-RU" sz="2400" b="1" dirty="0" err="1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Мемориа́льный</a:t>
            </a:r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ко́мплекс</a:t>
            </a:r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 </a:t>
            </a: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территория c размещёнными на ней монументальными архитектурными сооружениями: мавзолеями, пантеонами, скульптурными группами, обелисками славы и памятниками, посвящёнными выдающимся событиям из истории страны и народа, её населяющего.</a:t>
            </a:r>
          </a:p>
          <a:p>
            <a:pPr indent="449580" algn="just">
              <a:spcAft>
                <a:spcPts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Ротонда</a:t>
            </a: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— (итал. </a:t>
            </a:r>
            <a:r>
              <a:rPr lang="ru-RU" sz="2400" dirty="0" err="1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rotonda</a:t>
            </a: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букв. круглая),1) круглая в плане постройка (храм, мавзолей, павильон, зал), обычно увенчанная куполом.</a:t>
            </a:r>
          </a:p>
          <a:p>
            <a:pPr indent="449580" algn="just">
              <a:spcAft>
                <a:spcPts val="0"/>
              </a:spcAft>
            </a:pP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Пилон</a:t>
            </a: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— (от греч. </a:t>
            </a:r>
            <a:r>
              <a:rPr lang="ru-RU" sz="2400" dirty="0" err="1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pylon</a:t>
            </a: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букв. ворота, вход), башнеобразные сооружения в виде усеченных пирамид, воздвигавшиеся по сторонам входов в древнеегипетские храмы …</a:t>
            </a:r>
          </a:p>
          <a:p>
            <a:pPr indent="449580" algn="just">
              <a:spcAft>
                <a:spcPts val="0"/>
              </a:spcAft>
            </a:pPr>
            <a:r>
              <a:rPr lang="ru-RU" sz="28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Стела</a:t>
            </a: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— (</a:t>
            </a:r>
            <a:r>
              <a:rPr lang="ru-RU" sz="2400" dirty="0" err="1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sthlh</a:t>
            </a: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у древних греков название каменных или мраморных столбов, которые служили или в качестве надгробных памятников, или </a:t>
            </a:r>
            <a:r>
              <a:rPr lang="ru-RU" sz="2400" dirty="0" err="1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вкачестве</a:t>
            </a: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плит для вырезывания государственных документов. </a:t>
            </a:r>
            <a:endParaRPr lang="ru-RU" sz="2800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8179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838200" y="319406"/>
            <a:ext cx="10515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Горизонтальный свиток 2"/>
          <p:cNvSpPr/>
          <p:nvPr/>
        </p:nvSpPr>
        <p:spPr>
          <a:xfrm>
            <a:off x="445827" y="0"/>
            <a:ext cx="11300346" cy="6858000"/>
          </a:xfrm>
          <a:prstGeom prst="horizontalScroll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449580" algn="ctr">
              <a:lnSpc>
                <a:spcPct val="107000"/>
              </a:lnSpc>
            </a:pPr>
            <a:endParaRPr lang="ru-RU" sz="36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7436" y="3630925"/>
            <a:ext cx="2135917" cy="1896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8203" y="3569072"/>
            <a:ext cx="2056337" cy="18649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2930" y="3569071"/>
            <a:ext cx="2328563" cy="18389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5729" y="996232"/>
            <a:ext cx="2290026" cy="16469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8203" y="996232"/>
            <a:ext cx="2056337" cy="16469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7436" y="996233"/>
            <a:ext cx="2135917" cy="16469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Скругленный прямоугольник 10"/>
          <p:cNvSpPr/>
          <p:nvPr/>
        </p:nvSpPr>
        <p:spPr>
          <a:xfrm>
            <a:off x="1505407" y="2866030"/>
            <a:ext cx="2719973" cy="545910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Мемориальная доска –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единиц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008729" y="2883090"/>
            <a:ext cx="2906972" cy="545910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Период </a:t>
            </a:r>
            <a:r>
              <a:rPr lang="ru-RU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Карафуто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8 ед.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8529851" y="2866030"/>
            <a:ext cx="3070745" cy="545910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Ротонда – знак дружбы 2005г.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8581838" y="5509235"/>
            <a:ext cx="3070745" cy="545910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Захоронения – 3 единицы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5008730" y="5574059"/>
            <a:ext cx="2906972" cy="545910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Скульптура – 2 единицы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505407" y="5639889"/>
            <a:ext cx="2837187" cy="938331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Мемориальный комплекс (стела, технический памятник)– 5 единиц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24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505</TotalTime>
  <Words>564</Words>
  <Application>Microsoft Office PowerPoint</Application>
  <PresentationFormat>Широкоэкранный</PresentationFormat>
  <Paragraphs>69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Calibri</vt:lpstr>
      <vt:lpstr>Century Gothic</vt:lpstr>
      <vt:lpstr>Mistral</vt:lpstr>
      <vt:lpstr>Times New Roman</vt:lpstr>
      <vt:lpstr>Wingdings 3</vt:lpstr>
      <vt:lpstr>Ион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3 глава Результаты исследования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MAGIC</dc:creator>
  <cp:lastModifiedBy>MAGIC</cp:lastModifiedBy>
  <cp:revision>51</cp:revision>
  <dcterms:created xsi:type="dcterms:W3CDTF">2018-02-14T23:09:28Z</dcterms:created>
  <dcterms:modified xsi:type="dcterms:W3CDTF">2018-03-27T07:52:38Z</dcterms:modified>
</cp:coreProperties>
</file>