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9" r:id="rId1"/>
  </p:sldMasterIdLst>
  <p:notesMasterIdLst>
    <p:notesMasterId r:id="rId19"/>
  </p:notesMasterIdLst>
  <p:sldIdLst>
    <p:sldId id="256" r:id="rId2"/>
    <p:sldId id="257" r:id="rId3"/>
    <p:sldId id="258" r:id="rId4"/>
    <p:sldId id="282" r:id="rId5"/>
    <p:sldId id="283" r:id="rId6"/>
    <p:sldId id="293" r:id="rId7"/>
    <p:sldId id="295" r:id="rId8"/>
    <p:sldId id="297" r:id="rId9"/>
    <p:sldId id="294" r:id="rId10"/>
    <p:sldId id="263" r:id="rId11"/>
    <p:sldId id="264" r:id="rId12"/>
    <p:sldId id="265" r:id="rId13"/>
    <p:sldId id="266" r:id="rId14"/>
    <p:sldId id="278" r:id="rId15"/>
    <p:sldId id="289" r:id="rId16"/>
    <p:sldId id="274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22" d="100"/>
          <a:sy n="122" d="100"/>
        </p:scale>
        <p:origin x="148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1CD7D-4103-451B-9D63-92A08C909CEF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98163-FDB3-43FD-B97A-F371474513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02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98163-FDB3-43FD-B97A-F3714745137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5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64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946B8F0-48BC-48CD-B873-98C3BE0921F6}" type="datetimeFigureOut">
              <a:rPr lang="ru-RU" smtClean="0"/>
              <a:t>19.03.2018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DFFC628-64B8-4D7D-8C9D-1DB785B623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30" r:id="rId1"/>
    <p:sldLayoutId id="2147484431" r:id="rId2"/>
    <p:sldLayoutId id="2147484432" r:id="rId3"/>
    <p:sldLayoutId id="2147484433" r:id="rId4"/>
    <p:sldLayoutId id="2147484434" r:id="rId5"/>
    <p:sldLayoutId id="2147484435" r:id="rId6"/>
    <p:sldLayoutId id="2147484436" r:id="rId7"/>
    <p:sldLayoutId id="2147484437" r:id="rId8"/>
    <p:sldLayoutId id="2147484438" r:id="rId9"/>
    <p:sldLayoutId id="2147484439" r:id="rId10"/>
    <p:sldLayoutId id="2147484440" r:id="rId11"/>
    <p:sldLayoutId id="2147484441" r:id="rId12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0%D0%BB%D0%B5%D0%BD%D0%B4%D0%B0%D1%80%D1%8C" TargetMode="External"/><Relationship Id="rId2" Type="http://schemas.openxmlformats.org/officeDocument/2006/relationships/hyperlink" Target="https://znanija.com/task/108770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27061" y="1679197"/>
            <a:ext cx="6843179" cy="100430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Проектно-исследовательская работа</a:t>
            </a:r>
          </a:p>
          <a:p>
            <a:r>
              <a:rPr lang="en-US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“</a:t>
            </a: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Календарь</a:t>
            </a:r>
            <a:r>
              <a:rPr lang="en-US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”</a:t>
            </a:r>
            <a:endParaRPr lang="ru-RU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8345" y="794943"/>
            <a:ext cx="8432800" cy="487496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Муниципальное бюджетное общеобразовательное учреждение средняя общеобразовательная школа №12</a:t>
            </a:r>
            <a:endParaRPr lang="ru-RU" sz="24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65674" y="4015130"/>
            <a:ext cx="4018209" cy="19962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/>
              <a:t>Участники: ученики 3 «Б» класса</a:t>
            </a:r>
          </a:p>
          <a:p>
            <a:pPr algn="ctr"/>
            <a:r>
              <a:rPr lang="ru-RU" sz="2000" i="1" dirty="0" smtClean="0"/>
              <a:t>Мельникова Кристина</a:t>
            </a:r>
          </a:p>
          <a:p>
            <a:pPr algn="ctr"/>
            <a:r>
              <a:rPr lang="ru-RU" sz="2000" i="1" dirty="0"/>
              <a:t>Брандт</a:t>
            </a:r>
            <a:r>
              <a:rPr lang="ru-RU" sz="2000" i="1" dirty="0" smtClean="0"/>
              <a:t> Роман</a:t>
            </a:r>
          </a:p>
          <a:p>
            <a:pPr algn="ctr"/>
            <a:r>
              <a:rPr lang="ru-RU" sz="2000" i="1" dirty="0" smtClean="0"/>
              <a:t>Руководитель проекта: Чеглеева Наталья Валерьевна</a:t>
            </a:r>
            <a:endParaRPr lang="ru-RU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116174" y="5804569"/>
            <a:ext cx="173714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Таганрог 2018</a:t>
            </a:r>
          </a:p>
          <a:p>
            <a:pPr algn="ctr"/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347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92" y="5009662"/>
            <a:ext cx="3828196" cy="164904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66" y="258151"/>
            <a:ext cx="4267077" cy="2000550"/>
          </a:xfrm>
        </p:spPr>
      </p:pic>
      <p:sp>
        <p:nvSpPr>
          <p:cNvPr id="5" name="TextBox 4"/>
          <p:cNvSpPr txBox="1"/>
          <p:nvPr/>
        </p:nvSpPr>
        <p:spPr>
          <a:xfrm>
            <a:off x="694389" y="320423"/>
            <a:ext cx="5298513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Февраль.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Срубленные в январе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деревья оставляли сохнуть на месте около месяца, поэтому февраль носил название «</a:t>
            </a:r>
            <a:r>
              <a:rPr lang="ru-RU" sz="20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сухий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» или «сухой». Звали его также и «лютым» — ведь морозы в эту пору года на нашей земле стоят лютые.</a:t>
            </a:r>
            <a:endParaRPr lang="ru-RU" sz="2000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Многие полагают, что этот месяц назван в честь (бога подземного мира) аналога римского Плутона.</a:t>
            </a:r>
          </a:p>
          <a:p>
            <a:pPr algn="ctr"/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Х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отя бог </a:t>
            </a:r>
            <a:r>
              <a:rPr lang="ru-RU" sz="2000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Фебра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появился позже и был назван в честь очищения и жертвоприношения предкам. 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Ведь в латинский язык это слово пришло от этрусков, что и означало очищение.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92902" y="653679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10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57294" y="2258701"/>
            <a:ext cx="462182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Март.</a:t>
            </a:r>
          </a:p>
          <a:p>
            <a:pPr algn="ctr"/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марте подсохшие за февраль деревья сжигали на том месте, где они были срублены, и полученной золой удобряли землю: месяц март славяне называли именем «</a:t>
            </a:r>
            <a:r>
              <a:rPr lang="ru-RU" sz="20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березозол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».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 римлян был первым месяцем в году. Началом всех сельскохозяйственных работ.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 получил свое название благодаря богу Марсу. Именно в марте древние римляне начинали готовиться к воинским походам.</a:t>
            </a:r>
          </a:p>
        </p:txBody>
      </p:sp>
    </p:spTree>
    <p:extLst>
      <p:ext uri="{BB962C8B-B14F-4D97-AF65-F5344CB8AC3E}">
        <p14:creationId xmlns:p14="http://schemas.microsoft.com/office/powerpoint/2010/main" val="3636817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0813" y="642816"/>
            <a:ext cx="407851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Апрель.</a:t>
            </a:r>
          </a:p>
          <a:p>
            <a:pPr algn="ctr"/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апреле наступала весна. Дремучие леса одевались густой зеленой листвой, бескрайние степи — сочной травой и яркими цветами. Славяне дали апрелю имя «цветень»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Римляне же 1-е апреля посвятили Венере (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богине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процветания, плодородия и красоты).</a:t>
            </a:r>
            <a:endParaRPr lang="ru-RU" sz="20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888" y="572477"/>
            <a:ext cx="4087650" cy="30657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14" y="3874470"/>
            <a:ext cx="4006756" cy="26122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83403" y="3795624"/>
            <a:ext cx="535108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Май.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Древние славяне называли «травель».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 греков этот месяц был назван в честь 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богини плодородия Майи, что переводится 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как «повитуха».</a:t>
            </a:r>
            <a:endParaRPr lang="ru-RU" sz="20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3419" y="6491110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11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001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69" y="4146175"/>
            <a:ext cx="5008770" cy="2427718"/>
          </a:xfrm>
        </p:spPr>
      </p:pic>
      <p:sp>
        <p:nvSpPr>
          <p:cNvPr id="5" name="TextBox 4"/>
          <p:cNvSpPr txBox="1"/>
          <p:nvPr/>
        </p:nvSpPr>
        <p:spPr>
          <a:xfrm flipH="1">
            <a:off x="7043164" y="2772083"/>
            <a:ext cx="491437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Июль.</a:t>
            </a:r>
          </a:p>
          <a:p>
            <a:pPr algn="ctr"/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Второй месяц лета — июль —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славяне называли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«</a:t>
            </a:r>
            <a:r>
              <a:rPr lang="ru-RU" sz="20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липень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». В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это время на Руси буйно цвели липы, и дикие пчелы собирали в густых лесах обильные запасы меда, которым так любили лакомиться наши предки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А вот у римлян этот месяц был назван в честь Юлия Цезаря в 45 г.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 н.э. (Юлий родился 12 июля).</a:t>
            </a:r>
          </a:p>
          <a:p>
            <a:pPr algn="ctr"/>
            <a:endParaRPr lang="ru-RU" sz="2000" i="1" dirty="0" smtClean="0"/>
          </a:p>
          <a:p>
            <a:pPr algn="ctr"/>
            <a:endParaRPr lang="ru-RU" sz="2000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061" y="356037"/>
            <a:ext cx="4298462" cy="24160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56037"/>
            <a:ext cx="6793857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Июнь.</a:t>
            </a:r>
          </a:p>
          <a:p>
            <a:pPr algn="ctr"/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Первый летний месяц — июнь — носил у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наших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предков название «</a:t>
            </a:r>
            <a:r>
              <a:rPr lang="ru-RU" sz="20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червень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»,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что означало «красный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»,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«прекрасный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это время краснела вишня и появлялись </a:t>
            </a:r>
          </a:p>
          <a:p>
            <a:pPr algn="ctr"/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насекомые вредители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.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А в некоторых местах июнь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называли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«</a:t>
            </a:r>
            <a:r>
              <a:rPr lang="ru-RU" sz="20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изок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» — кузнечик. </a:t>
            </a:r>
            <a:endParaRPr lang="ru-RU" sz="2000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конце июня кузнечики запевают свои первые песенки.</a:t>
            </a:r>
            <a:endParaRPr lang="ru-RU" sz="2000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Риме считалось,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что этот месяц был назван в честь богини брака Юноны.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Она же являлась покровительницей всех женщин</a:t>
            </a:r>
            <a:r>
              <a:rPr lang="ru-RU" sz="1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ru-RU" sz="16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07539" y="640779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12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434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030219"/>
            <a:ext cx="4848858" cy="3517086"/>
          </a:xfrm>
        </p:spPr>
      </p:pic>
      <p:sp>
        <p:nvSpPr>
          <p:cNvPr id="4" name="TextBox 3"/>
          <p:cNvSpPr txBox="1"/>
          <p:nvPr/>
        </p:nvSpPr>
        <p:spPr>
          <a:xfrm>
            <a:off x="8746958" y="44035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007" y="367324"/>
            <a:ext cx="4409926" cy="27864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441676" y="721895"/>
            <a:ext cx="755053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Август.</a:t>
            </a:r>
          </a:p>
          <a:p>
            <a:pPr algn="ctr"/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Август - </a:t>
            </a:r>
            <a:r>
              <a:rPr lang="ru-RU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серпень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жнивень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(пора жатвы серпами) , </a:t>
            </a:r>
            <a:endParaRPr lang="ru-RU" sz="20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севере в древности назывался зарев, </a:t>
            </a:r>
            <a:r>
              <a:rPr lang="ru-RU" sz="20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зорничник</a:t>
            </a:r>
            <a:endParaRPr lang="ru-RU" sz="20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(в это время на севере начинаются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позоре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- северные сияния)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Честолюбивому Августу </a:t>
            </a:r>
            <a:r>
              <a:rPr lang="ru-RU" sz="20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Октавиону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не давали </a:t>
            </a:r>
          </a:p>
          <a:p>
            <a:pPr algn="ctr"/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покоя лавры Цезаря. Поэтому сенат решил назвать</a:t>
            </a:r>
          </a:p>
          <a:p>
            <a:pPr algn="ctr"/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следующий месяц в честь него.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35353" y="3372506"/>
            <a:ext cx="532058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Сентябрь.</a:t>
            </a:r>
          </a:p>
          <a:p>
            <a:pPr algn="ctr"/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Убран богатый урожай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Наступает осень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Деревья одеваются в золотые или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багряные </a:t>
            </a:r>
            <a:r>
              <a:rPr lang="ru-RU" sz="2000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уборы,травы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на лугах желтеют и сохнут.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Это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месяц «</a:t>
            </a:r>
            <a:r>
              <a:rPr lang="ru-RU" sz="20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жовтень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», или «желтый».</a:t>
            </a:r>
            <a:b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Славяне называли этот месяц «</a:t>
            </a:r>
            <a:r>
              <a:rPr lang="ru-RU" sz="2000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вересень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», 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так как в этом месяц цвел вереск.</a:t>
            </a:r>
          </a:p>
          <a:p>
            <a:pPr algn="ctr"/>
            <a:endParaRPr lang="ru-RU" sz="20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8942" y="6488668"/>
            <a:ext cx="373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13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81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Октябрь.</a:t>
            </a:r>
          </a:p>
          <a:p>
            <a:pPr algn="ctr"/>
            <a:r>
              <a:rPr lang="ru-RU" sz="2000" b="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Славяне называли «</a:t>
            </a:r>
            <a:r>
              <a:rPr lang="ru-RU" sz="2000" b="0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желтень</a:t>
            </a:r>
            <a:r>
              <a:rPr lang="ru-RU" sz="2000" b="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», так как желтели листья на деревьях.</a:t>
            </a:r>
            <a:r>
              <a:rPr lang="ru-RU" sz="2000" b="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Октябрь — «листопад» или «</a:t>
            </a:r>
            <a:r>
              <a:rPr lang="ru-RU" sz="2000" b="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грязник</a:t>
            </a:r>
            <a:r>
              <a:rPr lang="ru-RU" sz="2000" b="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»</a:t>
            </a:r>
            <a:endParaRPr lang="ru-RU" sz="2000" b="0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1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7" y="2634027"/>
            <a:ext cx="4540738" cy="350215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994" y="2579077"/>
            <a:ext cx="3913187" cy="3535973"/>
          </a:xfrm>
        </p:spPr>
      </p:pic>
      <p:sp>
        <p:nvSpPr>
          <p:cNvPr id="4" name="Текст 3"/>
          <p:cNvSpPr>
            <a:spLocks noGrp="1"/>
          </p:cNvSpPr>
          <p:nvPr>
            <p:ph type="body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Ноябрь.</a:t>
            </a:r>
          </a:p>
          <a:p>
            <a:pPr algn="ctr"/>
            <a:r>
              <a:rPr lang="ru-RU" sz="1600" b="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Ноябрь — «</a:t>
            </a:r>
            <a:r>
              <a:rPr lang="ru-RU" sz="1600" b="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грудень</a:t>
            </a:r>
            <a:r>
              <a:rPr lang="ru-RU" sz="1600" b="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». Почему «</a:t>
            </a:r>
            <a:r>
              <a:rPr lang="ru-RU" sz="1600" b="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грудень</a:t>
            </a:r>
            <a:r>
              <a:rPr lang="ru-RU" sz="1600" b="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»? Потому что ударили уже первые морозы, но снегу еще мало, а на месте недавней грязи лежат замерзшие комья земли — «грудки».</a:t>
            </a:r>
            <a:br>
              <a:rPr lang="ru-RU" sz="1600" b="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1600" b="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69297" y="646323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14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44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584" y="1979112"/>
            <a:ext cx="5177425" cy="388306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64215" y="2165504"/>
            <a:ext cx="5637338" cy="2922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Все мы знаем сказку «12 месяцев». Разве вам не было интересно знать почему их 12 месяцев, почему они носят такое название. И вообще кто придумал календарь? Так вот я и Кристина решили узнать о календаре больше, чем знают об этом наши родители. Открыть для себя новые страницы истории, в процессе оказалось, что эта тема очень интересная и необычная. Поэтому мы решили затронуть эту тему и рассказать об этом вам.</a:t>
            </a:r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66882" y="1837473"/>
            <a:ext cx="5537129" cy="915564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4</a:t>
            </a:r>
            <a:r>
              <a:rPr lang="ru-RU" sz="2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.ДЛЯ </a:t>
            </a:r>
            <a:r>
              <a:rPr lang="ru-RU" sz="2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ЧЕГО ЖЕ МЫ ЗАТРОНУЛИ ЭТУ ТЕМУ?</a:t>
            </a:r>
            <a:br>
              <a:rPr lang="ru-RU" sz="2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br>
              <a:rPr lang="ru-RU" sz="2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24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03422" y="6488668"/>
            <a:ext cx="373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15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675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940" y="1749278"/>
            <a:ext cx="5224549" cy="3474720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067150" y="1866945"/>
            <a:ext cx="3935689" cy="315834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Итак, проведя исследование, мы расширили знания о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календаре.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Работа над проектом помогла нам узнать много новых и невероятных фактов о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нем,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прочитали много литературы по данной теме и расширили свой кругозор.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2492" y="582247"/>
            <a:ext cx="2641600" cy="10668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Вывод.</a:t>
            </a:r>
            <a:endParaRPr lang="ru-RU" sz="24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47346" y="648866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16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73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600" i="1" dirty="0" smtClean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znanija.com/task/1087706</a:t>
            </a:r>
            <a:endParaRPr lang="ru-RU" dirty="0" smtClean="0"/>
          </a:p>
          <a:p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Википедия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://ru.wikipedia.org/wiki/%</a:t>
            </a:r>
            <a:r>
              <a:rPr lang="en-US" dirty="0" smtClean="0">
                <a:hlinkClick r:id="rId3"/>
              </a:rPr>
              <a:t>D0%9A%D0%B0%D0%BB%D0%B5%D0%BD%D0%B4%D0%B0%D1%80%D1%8C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Список использованных информационных ресурсов</a:t>
            </a:r>
            <a:endParaRPr lang="ru-RU" sz="24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5687" y="6488668"/>
            <a:ext cx="375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17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33231" y="3105835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678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7668" y="421697"/>
            <a:ext cx="8911687" cy="6066971"/>
          </a:xfrm>
        </p:spPr>
        <p:txBody>
          <a:bodyPr>
            <a:normAutofit/>
          </a:bodyPr>
          <a:lstStyle/>
          <a:p>
            <a:r>
              <a:rPr lang="ru-RU" sz="2400" b="1" i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Проектно-исследовательская работа</a:t>
            </a:r>
            <a:r>
              <a:rPr lang="ru-RU" sz="2400" b="1" i="1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ru-RU" sz="2400" b="1" i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i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1800" b="1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1800" b="1" u="sng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I.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Введение……………………………………………………………………………………………………………………3</a:t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1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. Актуальность 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исследования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Объект и предмет исследования.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Новизна.</a:t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3. Цель. Задачи.</a:t>
            </a:r>
            <a:r>
              <a:rPr lang="en-US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en-US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II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. Основная часть.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 Календарь»</a:t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 Познакомимся для начала с фактами связанными с появлением Календаря…………………………………………………………………………………………………………………..5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Целью нашей работы стало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:................................................................................................6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Что мы узнали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?..........................................................................................................................7</a:t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 Для чего же мы затронули эту тему?.................................................................................................................................................15</a:t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III</a:t>
            </a:r>
            <a:r>
              <a:rPr lang="en-US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Заключение</a:t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1.Вывод………………………………………………………………………………………………………………....16</a:t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IV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  <a:r>
              <a:rPr lang="en-US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Список использованных </a:t>
            </a:r>
            <a:r>
              <a:rPr lang="en-US" sz="20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информационных</a:t>
            </a:r>
            <a:r>
              <a:rPr lang="en-US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ресурсов</a:t>
            </a:r>
            <a:r>
              <a:rPr lang="en-US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………………………………………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..17</a:t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20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5947" y="64886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392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13774" y="2081464"/>
            <a:ext cx="10363826" cy="37097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Данная тема достаточно актуальна на сегодняшний день.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Далеко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не каждый из нас может ответить на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самый элементарный вопрос, как появился календарь.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том числе и на вопрос,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зачем его придумали.</a:t>
            </a:r>
            <a:endParaRPr lang="ru-RU" sz="20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00100" y="274638"/>
            <a:ext cx="105664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</a:t>
            </a:r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ведение</a:t>
            </a:r>
            <a:endParaRPr lang="ru-RU" sz="24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3321" y="648866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120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2186" y="558941"/>
            <a:ext cx="896162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Цель:</a:t>
            </a:r>
            <a:r>
              <a:rPr lang="ru-RU" sz="1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Расширить знания о календаре.</a:t>
            </a:r>
            <a:r>
              <a:rPr lang="en-US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Собрать информацию </a:t>
            </a:r>
          </a:p>
          <a:p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 данной теме, через интернет, путем опроса окружающих, прочитать</a:t>
            </a:r>
          </a:p>
          <a:p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л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итературу и т.д.</a:t>
            </a:r>
          </a:p>
          <a:p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Задачи</a:t>
            </a:r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:</a:t>
            </a:r>
            <a:r>
              <a:rPr lang="ru-RU" sz="16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Выяснить,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как появился календарь, почему именно так назвали </a:t>
            </a:r>
          </a:p>
          <a:p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тот или иной месяц в календаре.</a:t>
            </a:r>
          </a:p>
          <a:p>
            <a:r>
              <a:rPr lang="ru-RU" sz="20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endParaRPr lang="ru-RU" sz="20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538" y="2500923"/>
            <a:ext cx="7174524" cy="39877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02813" y="64886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934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83866" y="1836614"/>
            <a:ext cx="6124074" cy="31930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Есть две версии. Первая. Календарь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появился в древнем Риме. Происхождение названия от слова календы - название от первого древнеримского месяца.</a:t>
            </a:r>
          </a:p>
          <a:p>
            <a:pPr marL="0" indent="0" algn="ctr">
              <a:buNone/>
            </a:pP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Но есть авторитетное мнение, что календарь появился еще раньше и на древней Руси. Это был подарок людям от бога Коляды. Коляды дар. Другое название - </a:t>
            </a:r>
            <a:r>
              <a:rPr lang="ru-RU" sz="20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круголет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Числобога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. Был упразднен Петром 1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ru-RU" sz="20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3775" y="618517"/>
            <a:ext cx="6220951" cy="1596177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1. ПОЗНАКОМИМСЯ ДЛЯ НАЧАЛА с </a:t>
            </a:r>
            <a:r>
              <a:rPr lang="ru-RU" sz="2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фактами</a:t>
            </a:r>
            <a:r>
              <a:rPr lang="ru-RU" sz="2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связанными </a:t>
            </a:r>
            <a:r>
              <a:rPr lang="ru-RU" sz="2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 появление календаря.</a:t>
            </a:r>
            <a:r>
              <a:rPr lang="ru-RU" sz="2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 </a:t>
            </a:r>
            <a:br>
              <a:rPr lang="ru-RU" sz="1600" dirty="0">
                <a:solidFill>
                  <a:srgbClr val="FF0000"/>
                </a:solidFill>
              </a:rPr>
            </a:b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9371" y="6467121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5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0400" y="1641230"/>
            <a:ext cx="4243754" cy="4001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5054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323" y="354105"/>
            <a:ext cx="1563077" cy="5496537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13774" y="2367092"/>
            <a:ext cx="5211453" cy="34241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роследить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процесс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появления календаря,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разобраться, почему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календарь стал таким как мы его знаем.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Кроме того, прочитать как можно больше литературы по данной теме и развить свой кругозор.</a:t>
            </a:r>
          </a:p>
          <a:p>
            <a:pPr marL="0" indent="0" algn="ctr">
              <a:buNone/>
            </a:pP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3775" y="618517"/>
            <a:ext cx="5324187" cy="1596177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ЦЕЛЬЮ нашей РАБОТЫ СТАЛО: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00022" y="658492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6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128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540" y="491503"/>
            <a:ext cx="5408460" cy="2712173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05959" y="1481585"/>
            <a:ext cx="5398718" cy="4855715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r>
              <a:rPr lang="ru-RU" sz="6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4000 </a:t>
            </a:r>
            <a:r>
              <a:rPr lang="ru-RU" sz="6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лет назад первые астрономы Древнего Египта вычислили, что год состоит из 365 и ¼  дня. За год они приняли 365-ти </a:t>
            </a:r>
            <a:r>
              <a:rPr lang="ru-RU" sz="64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дневный</a:t>
            </a:r>
            <a:r>
              <a:rPr lang="ru-RU" sz="6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период. Этот цикл назывался Великим Годом </a:t>
            </a:r>
            <a:r>
              <a:rPr lang="ru-RU" sz="64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Сотиса</a:t>
            </a:r>
            <a:r>
              <a:rPr lang="ru-RU" sz="6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6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После </a:t>
            </a:r>
            <a:r>
              <a:rPr lang="ru-RU" sz="6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мире были разработаны вавилонский, греческий и римский календари . Но они были не точны. Хотя римский календарь все же имеет прямое отношение к современному </a:t>
            </a:r>
            <a:r>
              <a:rPr lang="ru-RU" sz="6400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календарю.Первый</a:t>
            </a:r>
            <a:r>
              <a:rPr lang="ru-RU" sz="6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6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римский календарь утвердил основатель Рима – Ромул. Год состоявший из 304дней был поделен на 10месяцев.Оставшиеся 61 и ¼ дня не учитывались, что приводило к сдвигам сезонов. Началом года было 1-е марта</a:t>
            </a:r>
            <a:r>
              <a:rPr lang="ru-RU" sz="6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6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6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Следующий правитель Рима </a:t>
            </a:r>
            <a:r>
              <a:rPr lang="ru-RU" sz="64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Нума</a:t>
            </a:r>
            <a:r>
              <a:rPr lang="ru-RU" sz="6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64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Пампилий</a:t>
            </a:r>
            <a:r>
              <a:rPr lang="ru-RU" sz="6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позаимствовал у этрусков календарь и добавил еще два месяца- январь и февраль. Это привело календарь в </a:t>
            </a:r>
            <a:r>
              <a:rPr lang="ru-RU" sz="64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соотвецтвие</a:t>
            </a:r>
            <a:r>
              <a:rPr lang="ru-RU" sz="64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с сезонами , но не усовершенствовало.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8796" y="1133231"/>
            <a:ext cx="3646305" cy="569495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 </a:t>
            </a:r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ЧТО Я </a:t>
            </a:r>
            <a:r>
              <a:rPr lang="ru-RU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УЗНАЛ (А)?</a:t>
            </a:r>
            <a:endParaRPr lang="ru-RU" sz="24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516" y="3477953"/>
            <a:ext cx="4331984" cy="29686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20497" y="6488668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37013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293" y="415553"/>
            <a:ext cx="3595076" cy="2699476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85800" y="517357"/>
            <a:ext cx="5799221" cy="6148137"/>
          </a:xfrm>
        </p:spPr>
        <p:txBody>
          <a:bodyPr>
            <a:no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292" y="3224463"/>
            <a:ext cx="3595077" cy="29437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45375" y="645930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32487" y="331363"/>
            <a:ext cx="6096000" cy="57861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16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году было 355 дней</a:t>
            </a:r>
            <a:r>
              <a:rPr lang="ru-RU" sz="1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что </a:t>
            </a:r>
            <a:r>
              <a:rPr lang="ru-RU" sz="16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не совпадало на 10 и ¼ дня с солнечным годом. В итоге чтоб корректировать сезоны, раз в несколько лет добавляли один месяц </a:t>
            </a:r>
            <a:r>
              <a:rPr lang="ru-RU" sz="16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Мерцедоний</a:t>
            </a:r>
            <a:r>
              <a:rPr lang="ru-RU" sz="16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ctr"/>
            <a:r>
              <a:rPr lang="ru-RU" sz="16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Всю эту неразбериху упразднил Юлий Цезарь. Он ввел новый календарь, получивший позже название Юлианский. Он вернул египетский солнечный год и назвал каждый 4-й год високосным. Что помогло избежать сдвиг на один день раз в 4 года. Первым високосным годом стал 45 год до н.э., начало года  перенесли с 1-го марта на 1-е января. В России принято называть Юлианский календарь «старым стилем». Однако и он имел погрешность.</a:t>
            </a:r>
          </a:p>
          <a:p>
            <a:pPr algn="ctr"/>
            <a:r>
              <a:rPr lang="ru-RU" sz="16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1582 году н.э. по поручению Папы Григория 13 немецкий и итальянский астрономы откорректировали погрешность. Так новый календарь стал называться Григорианский.</a:t>
            </a:r>
          </a:p>
          <a:p>
            <a:pPr algn="ctr"/>
            <a:r>
              <a:rPr lang="ru-RU" sz="16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Россия не спешила принимать григорианский календарь. И только в 1918 году решением Совнаркома ( за подписью </a:t>
            </a:r>
            <a:r>
              <a:rPr lang="ru-RU" sz="1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Ленина) </a:t>
            </a:r>
            <a:r>
              <a:rPr lang="ru-RU" sz="16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было постановлено считать по истечении января 1918 года – 14-м февраля. </a:t>
            </a:r>
            <a:endParaRPr lang="ru-RU" sz="1600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1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Так </a:t>
            </a:r>
            <a:r>
              <a:rPr lang="ru-RU" sz="16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же как и сам календарь названия месяцев имеют длинную многовековую историю создания и изменений . А теперь подробно о каждом: ……</a:t>
            </a:r>
          </a:p>
          <a:p>
            <a:pPr algn="ctr"/>
            <a:endParaRPr lang="ru-RU" sz="1600" b="1" i="1" dirty="0">
              <a:solidFill>
                <a:srgbClr val="FF0000"/>
              </a:solidFill>
            </a:endParaRPr>
          </a:p>
          <a:p>
            <a:pPr algn="ctr"/>
            <a:r>
              <a:rPr lang="ru-RU" i="1" dirty="0">
                <a:solidFill>
                  <a:srgbClr val="FF000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57165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68" y="3305908"/>
            <a:ext cx="4259385" cy="2829169"/>
          </a:xfrm>
        </p:spPr>
      </p:pic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199449" y="1391216"/>
            <a:ext cx="3962400" cy="906508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Декабрь в древнем Риме называли «десятым», а славяне величали его «студень» 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или «</a:t>
            </a:r>
            <a:r>
              <a:rPr lang="ru-RU" sz="2000" i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снежень</a:t>
            </a:r>
            <a:r>
              <a:rPr lang="ru-RU" sz="2000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» — 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снежный.</a:t>
            </a:r>
            <a:endParaRPr lang="ru-RU" sz="20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99448" y="244231"/>
            <a:ext cx="3962400" cy="1097280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Декабрь.</a:t>
            </a:r>
            <a:endParaRPr lang="ru-RU" sz="24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00022" y="6446143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9</a:t>
            </a: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7475572" y="2929801"/>
            <a:ext cx="3962400" cy="1972369"/>
          </a:xfrm>
          <a:prstGeom prst="rect">
            <a:avLst/>
          </a:prstGeom>
        </p:spPr>
        <p:txBody>
          <a:bodyPr vert="horz" lIns="91440" tIns="9144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4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2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0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9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9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Январь в Древней Руси назывался «</a:t>
            </a:r>
            <a:r>
              <a:rPr lang="ru-RU" sz="2000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сечень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», потому что уже в январе люди начинали готовиться к весенним полевым работам: вырубали, или «секли», деревья на участке леса, выбранном под будущую пашню.</a:t>
            </a:r>
          </a:p>
          <a:p>
            <a:pPr algn="ctr"/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Римляне назвали это месяц в честь бога Януса.</a:t>
            </a:r>
            <a:endParaRPr lang="ru-RU" sz="20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011777" y="2468136"/>
            <a:ext cx="1258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Январь.</a:t>
            </a:r>
          </a:p>
        </p:txBody>
      </p:sp>
      <p:pic>
        <p:nvPicPr>
          <p:cNvPr id="13" name="Объект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749" y="398584"/>
            <a:ext cx="3984919" cy="253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92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845</TotalTime>
  <Words>1239</Words>
  <Application>Microsoft Office PowerPoint</Application>
  <PresentationFormat>Произвольный</PresentationFormat>
  <Paragraphs>113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Муниципальное бюджетное общеобразовательное учреждение средняя общеобразовательная школа №12</vt:lpstr>
      <vt:lpstr>Проектно-исследовательская работа:   I.Введение……………………………………………………………………………………………………………………3       1. Актуальность  исследования.       2. Объект и предмет исследования. Новизна.       3. Цель. Задачи. II. Основная часть. « Календарь» 1. Познакомимся для начала с фактами связанными с появлением Календаря…………………………………………………………………………………………………………………..5 2. Целью нашей работы стало:................................................................................................6 3. Что мы узнали?..........................................................................................................................7 4. Для чего же мы затронули эту тему?.................................................................................................................................................15 III. Заключение         1.Вывод………………………………………………………………………………………………………………....16  IV. Список использованных информационных ресурсов………………………………………..17 </vt:lpstr>
      <vt:lpstr>Введение</vt:lpstr>
      <vt:lpstr>Презентация PowerPoint</vt:lpstr>
      <vt:lpstr>1. ПОЗНАКОМИМСЯ ДЛЯ НАЧАЛА с фактами, связанными с появление календаря.   </vt:lpstr>
      <vt:lpstr>2. ЦЕЛЬЮ нашей РАБОТЫ СТАЛО:</vt:lpstr>
      <vt:lpstr> 3. ЧТО Я УЗНАЛ (А)?</vt:lpstr>
      <vt:lpstr>Презентация PowerPoint</vt:lpstr>
      <vt:lpstr>Декабрь.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4.ДЛЯ ЧЕГО ЖЕ МЫ ЗАТРОНУЛИ ЭТУ ТЕМУ?   </vt:lpstr>
      <vt:lpstr>Вывод.</vt:lpstr>
      <vt:lpstr>Список использованных информационных ресурсов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средняя общеобразовательная школа №12</dc:title>
  <dc:creator>Владелец</dc:creator>
  <cp:lastModifiedBy>Vas</cp:lastModifiedBy>
  <cp:revision>159</cp:revision>
  <cp:lastPrinted>2016-03-07T11:02:27Z</cp:lastPrinted>
  <dcterms:created xsi:type="dcterms:W3CDTF">2016-03-07T10:45:40Z</dcterms:created>
  <dcterms:modified xsi:type="dcterms:W3CDTF">2018-03-19T20:15:15Z</dcterms:modified>
</cp:coreProperties>
</file>