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65" r:id="rId3"/>
    <p:sldId id="275" r:id="rId4"/>
    <p:sldId id="271" r:id="rId5"/>
    <p:sldId id="276" r:id="rId6"/>
    <p:sldId id="259" r:id="rId7"/>
    <p:sldId id="256" r:id="rId8"/>
    <p:sldId id="281" r:id="rId9"/>
    <p:sldId id="282" r:id="rId10"/>
    <p:sldId id="283" r:id="rId11"/>
    <p:sldId id="284" r:id="rId12"/>
    <p:sldId id="285" r:id="rId13"/>
    <p:sldId id="260" r:id="rId14"/>
    <p:sldId id="286" r:id="rId15"/>
    <p:sldId id="287" r:id="rId16"/>
    <p:sldId id="278" r:id="rId17"/>
    <p:sldId id="289" r:id="rId18"/>
    <p:sldId id="290" r:id="rId19"/>
    <p:sldId id="280" r:id="rId20"/>
    <p:sldId id="288" r:id="rId21"/>
    <p:sldId id="291" r:id="rId22"/>
    <p:sldId id="292" r:id="rId23"/>
    <p:sldId id="257" r:id="rId24"/>
    <p:sldId id="293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FF"/>
    <a:srgbClr val="CCFF33"/>
    <a:srgbClr val="FFFF99"/>
    <a:srgbClr val="FFFF66"/>
    <a:srgbClr val="CCCCFF"/>
    <a:srgbClr val="CC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5C56A-17D9-4CEA-8320-58DF2AABA651}" type="datetimeFigureOut">
              <a:rPr lang="ru-RU"/>
              <a:pPr>
                <a:defRPr/>
              </a:pPr>
              <a:t>27.03.2018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7A9417-79E2-44B4-AC3A-3B891031C1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BC972-9AB7-4A2D-BA11-A8867CFF87C3}" type="datetimeFigureOut">
              <a:rPr lang="ru-RU"/>
              <a:pPr>
                <a:defRPr/>
              </a:pPr>
              <a:t>27.03.2018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FB4E05-F246-4145-9767-95D92E3B82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1483AD-0497-4A0D-B611-1FCBE9285B2F}" type="datetimeFigureOut">
              <a:rPr lang="ru-RU"/>
              <a:pPr>
                <a:defRPr/>
              </a:pPr>
              <a:t>27.03.2018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8AD65C-B49A-4F28-A915-88FBA557D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79A79A-910A-4ABC-A2C1-4A99DC53A5E7}" type="datetimeFigureOut">
              <a:rPr lang="ru-RU"/>
              <a:pPr>
                <a:defRPr/>
              </a:pPr>
              <a:t>27.03.2018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C8D5B4-D111-4B04-9FE0-B666AB5A8E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EE8A5A-EE32-4935-A267-2E5BA790FE1B}" type="datetimeFigureOut">
              <a:rPr lang="ru-RU"/>
              <a:pPr>
                <a:defRPr/>
              </a:pPr>
              <a:t>27.03.2018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7D5B94-DA78-4468-AC06-861D2FC004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DC4A4-E53C-434B-90D9-9066EBFB73B4}" type="datetimeFigureOut">
              <a:rPr lang="ru-RU"/>
              <a:pPr>
                <a:defRPr/>
              </a:pPr>
              <a:t>27.03.2018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61284-5581-4F06-9735-6E9F83FF9C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A7DDA-D777-43AD-AEC1-2F17B7913667}" type="datetimeFigureOut">
              <a:rPr lang="ru-RU"/>
              <a:pPr>
                <a:defRPr/>
              </a:pPr>
              <a:t>27.03.2018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969F9-6077-4483-B06A-8530CD76F9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1F6CEB-081D-48FC-BA0D-9ADC44F8F943}" type="datetimeFigureOut">
              <a:rPr lang="ru-RU"/>
              <a:pPr>
                <a:defRPr/>
              </a:pPr>
              <a:t>27.03.2018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F69EA8-5F17-4BDA-841F-DCF8E3A2A5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C8D7D-7429-4147-AE3F-188C638E6205}" type="datetimeFigureOut">
              <a:rPr lang="ru-RU"/>
              <a:pPr>
                <a:defRPr/>
              </a:pPr>
              <a:t>27.03.2018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93AACA-5C6E-4478-A8EE-CB84EB12DB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DEA52-2432-444E-AA4B-0B4689BB89D3}" type="datetimeFigureOut">
              <a:rPr lang="ru-RU"/>
              <a:pPr>
                <a:defRPr/>
              </a:pPr>
              <a:t>27.03.2018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33A799-F3E3-4C20-98FC-F5793AFBF56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FD54D4-B55A-4556-BA45-4FAEC54E98B1}" type="datetimeFigureOut">
              <a:rPr lang="ru-RU"/>
              <a:pPr>
                <a:defRPr/>
              </a:pPr>
              <a:t>27.03.2018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7E7432-7CE3-4FCA-9860-094842BCD9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CFF3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120E62-2915-43E3-B5F4-76230C9AD455}" type="datetimeFigureOut">
              <a:rPr lang="ru-RU"/>
              <a:pPr>
                <a:defRPr/>
              </a:pPr>
              <a:t>27.03.2018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5635D59-7366-4BF7-AFBD-5ABE507A4A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7" r:id="rId9"/>
    <p:sldLayoutId id="2147483705" r:id="rId10"/>
    <p:sldLayoutId id="214748370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1\Desktop\83808227_large_0_4eb62_909ade16_X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63" y="1428750"/>
            <a:ext cx="7858125" cy="425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28596" y="357166"/>
            <a:ext cx="8414419" cy="110799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6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  <a:cs typeface="+mn-cs"/>
              </a:rPr>
              <a:t>Хохломская</a:t>
            </a:r>
            <a:r>
              <a:rPr lang="ru-RU" sz="60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+mn-lt"/>
                <a:cs typeface="+mn-cs"/>
              </a:rPr>
              <a:t> роспись</a:t>
            </a:r>
          </a:p>
        </p:txBody>
      </p:sp>
      <p:sp>
        <p:nvSpPr>
          <p:cNvPr id="3076" name="Прямоугольник 3"/>
          <p:cNvSpPr>
            <a:spLocks noChangeArrowheads="1"/>
          </p:cNvSpPr>
          <p:nvPr/>
        </p:nvSpPr>
        <p:spPr bwMode="auto">
          <a:xfrm>
            <a:off x="4857750" y="5786438"/>
            <a:ext cx="45720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2060"/>
                </a:solidFill>
                <a:latin typeface="Constantia" pitchFamily="18" charset="0"/>
              </a:rPr>
              <a:t>Выполнила: Мичурова Елена Николаевна,  учитель начальных классов МБОУ «СОШ№19»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Содержимое 2"/>
          <p:cNvSpPr>
            <a:spLocks noGrp="1"/>
          </p:cNvSpPr>
          <p:nvPr>
            <p:ph idx="1"/>
          </p:nvPr>
        </p:nvSpPr>
        <p:spPr>
          <a:xfrm>
            <a:off x="285750" y="214313"/>
            <a:ext cx="4357688" cy="62865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000" smtClean="0"/>
              <a:t>    Грунтованное изделие высушили в печи, затем отшлифовали, и поверхность его стала гладкой и глянцевитой. После этого кружку несколько раз обмазали олифой - так, чтобы пропитался грунт и на поверхности его появилась липкая лаковая пленка. К этой пленке легко пристает </a:t>
            </a:r>
            <a:r>
              <a:rPr lang="ru-RU" sz="2000" i="1" smtClean="0">
                <a:solidFill>
                  <a:srgbClr val="C00000"/>
                </a:solidFill>
              </a:rPr>
              <a:t>полуда</a:t>
            </a:r>
            <a:r>
              <a:rPr lang="ru-RU" sz="2000" smtClean="0">
                <a:solidFill>
                  <a:srgbClr val="C00000"/>
                </a:solidFill>
              </a:rPr>
              <a:t> -</a:t>
            </a:r>
            <a:r>
              <a:rPr lang="ru-RU" sz="2000" smtClean="0"/>
              <a:t> измельченный в порошок металл. В старину полудой служило олово, а сейчас - алюминий, серебристый, легкий и дешевый материал.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smtClean="0"/>
              <a:t>     Втирание полуды называется </a:t>
            </a:r>
            <a:r>
              <a:rPr lang="ru-RU" sz="2000" i="1" smtClean="0">
                <a:solidFill>
                  <a:srgbClr val="C00000"/>
                </a:solidFill>
              </a:rPr>
              <a:t>лужением</a:t>
            </a:r>
            <a:r>
              <a:rPr lang="ru-RU" sz="2000" smtClean="0">
                <a:solidFill>
                  <a:srgbClr val="C00000"/>
                </a:solidFill>
              </a:rPr>
              <a:t>.</a:t>
            </a:r>
            <a:r>
              <a:rPr lang="ru-RU" sz="2000" smtClean="0"/>
              <a:t> Луженая кружка похожа на серебряную: полуда ровным слоем закрыла дерево, и, кажется, что кружка отлита из металла - она сияет матовым серебристым блеском. </a:t>
            </a:r>
          </a:p>
          <a:p>
            <a:pPr eaLnBrk="1" hangingPunct="1"/>
            <a:endParaRPr lang="ru-RU" sz="2000" smtClean="0"/>
          </a:p>
        </p:txBody>
      </p:sp>
      <p:pic>
        <p:nvPicPr>
          <p:cNvPr id="12291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5" y="1000125"/>
            <a:ext cx="3886200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641850" y="5500688"/>
            <a:ext cx="4502150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ЛУЖЁНОЕ ИЗДЕЛИЕ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857250"/>
            <a:ext cx="4614862" cy="4967288"/>
          </a:xfrm>
        </p:spPr>
        <p:txBody>
          <a:bodyPr>
            <a:normAutofit fontScale="925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   И только сейчас к ней может прикоснуться кисть мастера - красильщика. Художники работают ловко и старательно. Обычные их инструменты - тонкие кисточки, которые они часто делают сами из </a:t>
            </a:r>
            <a:r>
              <a:rPr lang="ru-RU" dirty="0" err="1" smtClean="0"/>
              <a:t>белечьих</a:t>
            </a:r>
            <a:r>
              <a:rPr lang="ru-RU" dirty="0" smtClean="0"/>
              <a:t> хвостов, </a:t>
            </a:r>
            <a:r>
              <a:rPr lang="ru-RU" i="1" dirty="0" smtClean="0"/>
              <a:t>"</a:t>
            </a:r>
            <a:r>
              <a:rPr lang="ru-RU" i="1" dirty="0" err="1" smtClean="0"/>
              <a:t>ляпушки</a:t>
            </a:r>
            <a:r>
              <a:rPr lang="ru-RU" i="1" dirty="0" smtClean="0"/>
              <a:t>"</a:t>
            </a:r>
            <a:r>
              <a:rPr lang="ru-RU" dirty="0" smtClean="0"/>
              <a:t> (кусочек овечьей шерсти, обмотанный вокруг палочки, или гриб - дождевик) и небольшие баночки с красками.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3315" name="Picture 7"/>
          <p:cNvPicPr>
            <a:picLocks noChangeAspect="1" noChangeArrowheads="1"/>
          </p:cNvPicPr>
          <p:nvPr/>
        </p:nvPicPr>
        <p:blipFill>
          <a:blip r:embed="rId2"/>
          <a:srcRect l="45879" b="508"/>
          <a:stretch>
            <a:fillRect/>
          </a:stretch>
        </p:blipFill>
        <p:spPr bwMode="auto">
          <a:xfrm>
            <a:off x="5214938" y="1357313"/>
            <a:ext cx="35147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715000" y="5214938"/>
            <a:ext cx="2792413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РОСПИСЬ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63"/>
            <a:ext cx="4543425" cy="5253037"/>
          </a:xfrm>
        </p:spPr>
        <p:txBody>
          <a:bodyPr>
            <a:normAutofit fontScale="850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   Раньше расписанное изделие покрывали несколькими слоями лака - олифы, а потом закаливали в печи при довольно высокой температуре. И сейчас лакированные вручную предметы закаливают в электропечи при температуре 160 - 180 градусов.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   Современные </a:t>
            </a:r>
            <a:r>
              <a:rPr lang="ru-RU" dirty="0" err="1" smtClean="0"/>
              <a:t>лачилы</a:t>
            </a:r>
            <a:r>
              <a:rPr lang="ru-RU" dirty="0" smtClean="0"/>
              <a:t> покрывают изделие синтетическим желтым лаком из пульверизаторов - пистолетов. Под пленкой закаленного лака всё, что было в росписи серебряным, становиться золотым.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pic>
        <p:nvPicPr>
          <p:cNvPr id="14339" name="Picture 2" descr="C:\Users\1\Desktop\pimg1130805162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62525" y="1428750"/>
            <a:ext cx="3786188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500063" y="285750"/>
            <a:ext cx="8258175" cy="938213"/>
          </a:xfrm>
        </p:spPr>
        <p:txBody>
          <a:bodyPr/>
          <a:lstStyle/>
          <a:p>
            <a:pPr algn="ctr" eaLnBrk="1" hangingPunct="1"/>
            <a:r>
              <a:rPr lang="ru-RU" b="1" smtClean="0">
                <a:solidFill>
                  <a:srgbClr val="C00000"/>
                </a:solidFill>
              </a:rPr>
              <a:t>РОСПИЬ ИЗДЕЛИЯ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88" y="3571875"/>
            <a:ext cx="4000500" cy="2857500"/>
          </a:xfrm>
        </p:spPr>
        <p:txBody>
          <a:bodyPr>
            <a:normAutofit fontScale="7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dirty="0" smtClean="0"/>
              <a:t>    </a:t>
            </a:r>
            <a:r>
              <a:rPr lang="ru-RU" sz="3200" dirty="0" smtClean="0"/>
              <a:t>Узор пишется черной, красной, зеленой краской на серебристом (золотом) фоне изделия сверху. После сушки и многократных покрытий олифой фон изделия приобретает золотой цвет.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/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2428875" y="1428750"/>
            <a:ext cx="42338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>
                <a:solidFill>
                  <a:srgbClr val="002060"/>
                </a:solidFill>
                <a:latin typeface="Constantia" pitchFamily="18" charset="0"/>
              </a:rPr>
              <a:t>Приёмы письма</a:t>
            </a:r>
          </a:p>
        </p:txBody>
      </p:sp>
      <p:sp>
        <p:nvSpPr>
          <p:cNvPr id="15365" name="Прямоугольник 4"/>
          <p:cNvSpPr>
            <a:spLocks noChangeArrowheads="1"/>
          </p:cNvSpPr>
          <p:nvPr/>
        </p:nvSpPr>
        <p:spPr bwMode="auto">
          <a:xfrm>
            <a:off x="571500" y="2643188"/>
            <a:ext cx="3586163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002060"/>
                </a:solidFill>
                <a:latin typeface="Constantia" pitchFamily="18" charset="0"/>
              </a:rPr>
              <a:t>Верховое письмо</a:t>
            </a:r>
          </a:p>
        </p:txBody>
      </p:sp>
      <p:sp>
        <p:nvSpPr>
          <p:cNvPr id="15366" name="Прямоугольник 5"/>
          <p:cNvSpPr>
            <a:spLocks noChangeArrowheads="1"/>
          </p:cNvSpPr>
          <p:nvPr/>
        </p:nvSpPr>
        <p:spPr bwMode="auto">
          <a:xfrm>
            <a:off x="5143500" y="2643188"/>
            <a:ext cx="356393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 i="1">
                <a:solidFill>
                  <a:srgbClr val="002060"/>
                </a:solidFill>
                <a:latin typeface="Constantia" pitchFamily="18" charset="0"/>
              </a:rPr>
              <a:t>Фоновое письмо </a:t>
            </a:r>
          </a:p>
        </p:txBody>
      </p:sp>
      <p:sp>
        <p:nvSpPr>
          <p:cNvPr id="15367" name="Прямоугольник 6"/>
          <p:cNvSpPr>
            <a:spLocks noChangeArrowheads="1"/>
          </p:cNvSpPr>
          <p:nvPr/>
        </p:nvSpPr>
        <p:spPr bwMode="auto">
          <a:xfrm>
            <a:off x="4857750" y="3441700"/>
            <a:ext cx="428625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onstantia" pitchFamily="18" charset="0"/>
              </a:rPr>
              <a:t>Золотой узор на черном или красном фоне. Узор в основном состоит из растительных элементов. Художники учатся у природы. Берут многие элементы из жизни. В работах видна любовь русского человека к природе. </a:t>
            </a:r>
          </a:p>
        </p:txBody>
      </p:sp>
      <p:cxnSp>
        <p:nvCxnSpPr>
          <p:cNvPr id="9" name="Прямая со стрелкой 8"/>
          <p:cNvCxnSpPr/>
          <p:nvPr/>
        </p:nvCxnSpPr>
        <p:spPr>
          <a:xfrm>
            <a:off x="4929188" y="2071688"/>
            <a:ext cx="1571625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10800000" flipV="1">
            <a:off x="2643188" y="2071688"/>
            <a:ext cx="1285875" cy="6429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43042" y="357166"/>
            <a:ext cx="5533887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kern="1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Impact"/>
                <a:cs typeface="+mn-cs"/>
              </a:rPr>
              <a:t>Верховое  письмо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  <p:pic>
        <p:nvPicPr>
          <p:cNvPr id="16387" name="Picture 4" descr="C:\Users\1\Desktop\6f21p1q4k9opeo-500x5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428750"/>
            <a:ext cx="4643437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 descr="C:\Users\1\Desktop\124_bi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38" y="1428750"/>
            <a:ext cx="3357562" cy="467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1\Desktop\0_883a4_5a701974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" y="1214438"/>
            <a:ext cx="3208338" cy="495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3" descr="C:\Users\1\Desktop\krug-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500" y="1285875"/>
            <a:ext cx="4948238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857356" y="214290"/>
            <a:ext cx="541205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kern="1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Impact"/>
                <a:cs typeface="+mn-cs"/>
              </a:rPr>
              <a:t>Фоновое  письмо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5" descr="7-4-1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16013" y="1916113"/>
            <a:ext cx="4343400" cy="533400"/>
          </a:xfrm>
        </p:spPr>
      </p:pic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6084888" y="1989138"/>
            <a:ext cx="26304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«</a:t>
            </a:r>
            <a:r>
              <a:rPr lang="ru-RU" sz="3600" b="1" i="1" dirty="0" err="1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осочки</a:t>
            </a:r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»</a:t>
            </a:r>
          </a:p>
        </p:txBody>
      </p:sp>
      <p:pic>
        <p:nvPicPr>
          <p:cNvPr id="18436" name="Picture 7" descr="7-4-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2708275"/>
            <a:ext cx="4343400" cy="59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6011863" y="2781300"/>
            <a:ext cx="262572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«завиток»</a:t>
            </a:r>
          </a:p>
        </p:txBody>
      </p:sp>
      <p:pic>
        <p:nvPicPr>
          <p:cNvPr id="18438" name="Picture 9" descr="7-4-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3860800"/>
            <a:ext cx="4343400" cy="630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6072188" y="3857625"/>
            <a:ext cx="307181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«капельки»</a:t>
            </a:r>
          </a:p>
        </p:txBody>
      </p:sp>
      <p:pic>
        <p:nvPicPr>
          <p:cNvPr id="18440" name="Picture 11" descr="7-4-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187450" y="5084763"/>
            <a:ext cx="4343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6156325" y="5084763"/>
            <a:ext cx="26558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+mn-lt"/>
                <a:cs typeface="+mn-cs"/>
              </a:rPr>
              <a:t>«кустики»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1643042" y="357166"/>
            <a:ext cx="612218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kern="1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Impact"/>
                <a:cs typeface="+mn-cs"/>
              </a:rPr>
              <a:t>Элементы  росписи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59" name="Picture 2" descr="C:\Users\1\Desktop\0_6a8a8_7b658c0_XL.jpg"/>
          <p:cNvPicPr>
            <a:picLocks noChangeAspect="1" noChangeArrowheads="1"/>
          </p:cNvPicPr>
          <p:nvPr/>
        </p:nvPicPr>
        <p:blipFill>
          <a:blip r:embed="rId2"/>
          <a:srcRect b="-79"/>
          <a:stretch>
            <a:fillRect/>
          </a:stretch>
        </p:blipFill>
        <p:spPr bwMode="auto">
          <a:xfrm>
            <a:off x="0" y="1071563"/>
            <a:ext cx="9144000" cy="578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143108" y="214290"/>
            <a:ext cx="543450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kern="1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Impact"/>
                <a:cs typeface="+mn-cs"/>
              </a:rPr>
              <a:t>Узор    «листочки»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0483" name="Picture 2" descr="C:\Users\1\Desktop\2767882_isskustvo-detyam_xoxloma-013.jpg"/>
          <p:cNvPicPr>
            <a:picLocks noChangeAspect="1" noChangeArrowheads="1"/>
          </p:cNvPicPr>
          <p:nvPr/>
        </p:nvPicPr>
        <p:blipFill>
          <a:blip r:embed="rId2"/>
          <a:srcRect b="24"/>
          <a:stretch>
            <a:fillRect/>
          </a:stretch>
        </p:blipFill>
        <p:spPr bwMode="auto">
          <a:xfrm>
            <a:off x="0" y="1571625"/>
            <a:ext cx="914400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714480" y="214290"/>
            <a:ext cx="6405921" cy="14465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1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Impact"/>
                <a:cs typeface="+mn-cs"/>
              </a:rPr>
              <a:t>Орнамент с «ягодками» и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kern="1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Impact"/>
                <a:cs typeface="+mn-cs"/>
              </a:rPr>
              <a:t>«листочками»</a:t>
            </a:r>
            <a:endParaRPr lang="ru-RU" sz="4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1507" name="Picture 2" descr="C:\Users\1\Desktop\f9b3ce5363f29a946bf2d1d5f695cc75.jpg"/>
          <p:cNvPicPr>
            <a:picLocks noChangeAspect="1" noChangeArrowheads="1"/>
          </p:cNvPicPr>
          <p:nvPr/>
        </p:nvPicPr>
        <p:blipFill>
          <a:blip r:embed="rId2"/>
          <a:srcRect b="89"/>
          <a:stretch>
            <a:fillRect/>
          </a:stretch>
        </p:blipFill>
        <p:spPr bwMode="auto">
          <a:xfrm>
            <a:off x="0" y="1143000"/>
            <a:ext cx="9144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28860" y="214290"/>
            <a:ext cx="468269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kern="1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Impact"/>
                <a:cs typeface="+mn-cs"/>
              </a:rPr>
              <a:t>Узор    «ягодки»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4099" name="Содержимое 2"/>
          <p:cNvSpPr>
            <a:spLocks noGrp="1"/>
          </p:cNvSpPr>
          <p:nvPr>
            <p:ph idx="1"/>
          </p:nvPr>
        </p:nvSpPr>
        <p:spPr>
          <a:xfrm>
            <a:off x="214313" y="5500688"/>
            <a:ext cx="8401050" cy="135731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 А зародилось это искусство в конце 17 века в селе Хохлома Нижегородской области. </a:t>
            </a:r>
          </a:p>
        </p:txBody>
      </p:sp>
      <p:pic>
        <p:nvPicPr>
          <p:cNvPr id="4100" name="Picture 2" descr="C:\Users\1\Desktop\13207495702699.jpg"/>
          <p:cNvPicPr>
            <a:picLocks noChangeAspect="1" noChangeArrowheads="1"/>
          </p:cNvPicPr>
          <p:nvPr/>
        </p:nvPicPr>
        <p:blipFill>
          <a:blip r:embed="rId2"/>
          <a:srcRect r="-1932" b="98"/>
          <a:stretch>
            <a:fillRect/>
          </a:stretch>
        </p:blipFill>
        <p:spPr bwMode="auto">
          <a:xfrm>
            <a:off x="0" y="0"/>
            <a:ext cx="9358313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2531" name="Picture 2" descr="C:\Users\1\Desktop\0_5a1bb_30e9a269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143000"/>
            <a:ext cx="9144000" cy="5929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643042" y="214290"/>
            <a:ext cx="6085320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kern="10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Impact"/>
                <a:cs typeface="+mn-cs"/>
              </a:rPr>
              <a:t>Травяной орнамент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142976" y="428604"/>
            <a:ext cx="708944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00B050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+mn-lt"/>
                <a:cs typeface="+mn-cs"/>
              </a:rPr>
              <a:t>Хохлома в наши дни</a:t>
            </a:r>
          </a:p>
        </p:txBody>
      </p:sp>
      <p:pic>
        <p:nvPicPr>
          <p:cNvPr id="23555" name="Picture 2" descr="C:\Users\1\Desktop\0b0a58054fc547a45be6524ad5997b5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357313"/>
            <a:ext cx="3163887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3" descr="C:\Users\1\Desktop\42530129_2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3375" y="1357313"/>
            <a:ext cx="4643438" cy="2471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4" descr="C:\Users\1\Desktop\30952_64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" y="3857625"/>
            <a:ext cx="2009775" cy="275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5" descr="C:\Users\1\Desktop\0_21cdf_24dd19b2_XL.jpeg"/>
          <p:cNvPicPr>
            <a:picLocks noChangeAspect="1" noChangeArrowheads="1"/>
          </p:cNvPicPr>
          <p:nvPr/>
        </p:nvPicPr>
        <p:blipFill>
          <a:blip r:embed="rId5"/>
          <a:srcRect r="69" b="-125"/>
          <a:stretch>
            <a:fillRect/>
          </a:stretch>
        </p:blipFill>
        <p:spPr bwMode="auto">
          <a:xfrm>
            <a:off x="3143250" y="4000500"/>
            <a:ext cx="4714875" cy="263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1\Desktop\1589_382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" y="357188"/>
            <a:ext cx="3429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3" descr="C:\Users\1\Desktop\0_7fb17_d034b242_X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0"/>
            <a:ext cx="3810000" cy="669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4" descr="C:\Users\1\Desktop\c9c88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38" y="4000500"/>
            <a:ext cx="3965575" cy="263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Содержимое 2"/>
          <p:cNvSpPr>
            <a:spLocks noGrp="1"/>
          </p:cNvSpPr>
          <p:nvPr>
            <p:ph idx="1"/>
          </p:nvPr>
        </p:nvSpPr>
        <p:spPr>
          <a:xfrm>
            <a:off x="3214688" y="285750"/>
            <a:ext cx="3571875" cy="33575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solidFill>
                  <a:srgbClr val="0070C0"/>
                </a:solidFill>
              </a:rPr>
              <a:t>Солнце яркое встает,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solidFill>
                  <a:srgbClr val="0070C0"/>
                </a:solidFill>
              </a:rPr>
              <a:t>Спешит на ярмарку народ.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solidFill>
                  <a:srgbClr val="0070C0"/>
                </a:solidFill>
              </a:rPr>
              <a:t>А на ярмарке товары: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solidFill>
                  <a:srgbClr val="0070C0"/>
                </a:solidFill>
              </a:rPr>
              <a:t>Бочата, ложки, самовары.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solidFill>
                  <a:srgbClr val="0070C0"/>
                </a:solidFill>
              </a:rPr>
              <a:t>Поставцы, розетки, чаши.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solidFill>
                  <a:srgbClr val="0070C0"/>
                </a:solidFill>
              </a:rPr>
              <a:t>Ложки золочёные, 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solidFill>
                  <a:srgbClr val="0070C0"/>
                </a:solidFill>
              </a:rPr>
              <a:t>Бочата кручёные.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solidFill>
                  <a:srgbClr val="0070C0"/>
                </a:solidFill>
              </a:rPr>
              <a:t>Нет изделий краше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2000" b="1" smtClean="0">
                <a:solidFill>
                  <a:srgbClr val="C00000"/>
                </a:solidFill>
              </a:rPr>
              <a:t>Хохломы </a:t>
            </a:r>
            <a:r>
              <a:rPr lang="ru-RU" sz="2000" b="1" smtClean="0">
                <a:solidFill>
                  <a:srgbClr val="0070C0"/>
                </a:solidFill>
              </a:rPr>
              <a:t>нашей!</a:t>
            </a:r>
          </a:p>
          <a:p>
            <a:pPr eaLnBrk="1" hangingPunct="1"/>
            <a:endParaRPr lang="ru-RU" smtClean="0"/>
          </a:p>
        </p:txBody>
      </p:sp>
      <p:pic>
        <p:nvPicPr>
          <p:cNvPr id="25603" name="Picture 4" descr="f7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57813" y="4143375"/>
            <a:ext cx="336550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8" descr="41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85750"/>
            <a:ext cx="2857500" cy="381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2" descr="C:\Users\1\Desktop\nabor_4pr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85875" y="4214813"/>
            <a:ext cx="3167063" cy="234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3" descr="C:\Users\1\Desktop\62063049_www.jpg"/>
          <p:cNvPicPr>
            <a:picLocks noChangeAspect="1" noChangeArrowheads="1"/>
          </p:cNvPicPr>
          <p:nvPr/>
        </p:nvPicPr>
        <p:blipFill>
          <a:blip r:embed="rId5"/>
          <a:srcRect r="153"/>
          <a:stretch>
            <a:fillRect/>
          </a:stretch>
        </p:blipFill>
        <p:spPr bwMode="auto">
          <a:xfrm>
            <a:off x="6929438" y="285750"/>
            <a:ext cx="1928812" cy="349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6627" name="Picture 2" descr="F:\ИЗО\хохлома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85750" y="428625"/>
            <a:ext cx="8567738" cy="6000750"/>
          </a:xfr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3" descr="C:\Users\1\Desktop\post-3116-1347815348_thum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5" y="214313"/>
            <a:ext cx="7715250" cy="523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Прямоугольник 5"/>
          <p:cNvSpPr>
            <a:spLocks noChangeArrowheads="1"/>
          </p:cNvSpPr>
          <p:nvPr/>
        </p:nvSpPr>
        <p:spPr bwMode="auto">
          <a:xfrm>
            <a:off x="642938" y="5500688"/>
            <a:ext cx="7858125" cy="107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Constantia" pitchFamily="18" charset="0"/>
              </a:rPr>
              <a:t>Ныне существует фабрика </a:t>
            </a:r>
            <a:r>
              <a:rPr lang="ru-RU" sz="3200" b="1">
                <a:solidFill>
                  <a:srgbClr val="FF0000"/>
                </a:solidFill>
                <a:latin typeface="Constantia" pitchFamily="18" charset="0"/>
              </a:rPr>
              <a:t>«Хохломской художник»</a:t>
            </a:r>
            <a:r>
              <a:rPr lang="ru-RU" sz="3200">
                <a:latin typeface="Constantia" pitchFamily="18" charset="0"/>
              </a:rPr>
              <a:t> в селе Семино.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642938" y="0"/>
            <a:ext cx="8229600" cy="1143000"/>
          </a:xfrm>
        </p:spPr>
        <p:txBody>
          <a:bodyPr/>
          <a:lstStyle/>
          <a:p>
            <a:pPr algn="ctr" eaLnBrk="1" hangingPunct="1"/>
            <a:r>
              <a:rPr lang="ru-RU" sz="2800" b="1" smtClean="0">
                <a:solidFill>
                  <a:srgbClr val="C00000"/>
                </a:solidFill>
              </a:rPr>
              <a:t>Легенда о "Хохломе"</a:t>
            </a:r>
            <a:br>
              <a:rPr lang="ru-RU" sz="2800" b="1" smtClean="0">
                <a:solidFill>
                  <a:srgbClr val="C00000"/>
                </a:solidFill>
              </a:rPr>
            </a:br>
            <a:endParaRPr lang="ru-RU" sz="2800" smtClean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785813"/>
            <a:ext cx="8286750" cy="5929312"/>
          </a:xfrm>
        </p:spPr>
        <p:txBody>
          <a:bodyPr>
            <a:normAutofit fontScale="47500" lnSpcReduction="2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000" dirty="0" smtClean="0"/>
              <a:t>          Жил в давние времена в Москве мастер - иконописец. Царь высоко ценил его мастерство и щедро награждал за труды. Любил мастер своё ремесло, но больше всего любил он вольную жизнь и поэтому однажды тайно покинул царский двор и перебрался в глухие керженские леса.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000" dirty="0" smtClean="0"/>
              <a:t>           Срубил он себе избу и стал заниматься прежним делом. Мечтал он о таком искусстве, которое стало бы родным всем, как простая русская песня, и чтобы отразилась в нём красота родной земли. Так и появились первые хохломские чашки, украшенные пышными цветами и тонкими веточками.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000" dirty="0" smtClean="0"/>
              <a:t>          Слава о великом мастере разнеслась по всей земле. Отовсюду приезжали люди, чтобы полюбоваться на его мастерство. Многие рубили здесь избы и селились рядом.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000" dirty="0" smtClean="0"/>
              <a:t>          Наконец, дошла слава мастера и до грозного государя, и повелел он отряду стрельцов найти беглеца и привести. Но быстрее стрелецких ног летела народная молва. Узнал мастер о своей беде, собрал односельчан и раскрыл им секреты своего ремесла. А утром, когда вошли в село царские посланцы, увидели все, как горит ярким пламенем изба чудо - художника. Сгорела изба, а самого мастера как ни искали, нигде не нашли. Только остались на земле его краски, которые словно вобрали в себя и жар пламени и чернь пепелища.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4000" dirty="0" smtClean="0"/>
              <a:t>          Исчез мастер, но не исчезло его мастерство, и до сих пор ярким пламенем горят </a:t>
            </a:r>
            <a:r>
              <a:rPr lang="ru-RU" sz="4000" dirty="0" err="1" smtClean="0"/>
              <a:t>хохловские</a:t>
            </a:r>
            <a:r>
              <a:rPr lang="ru-RU" sz="4000" dirty="0" smtClean="0"/>
              <a:t> краски, напоминая всем и о счастье свободы, и о жаре любви к людям, и о жажде красоты. Видно, не простой была кисть мастера - кисть из солнечных лучей. 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7171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7172" name="Picture 4" descr="л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60325"/>
            <a:ext cx="9144000" cy="692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Содержимое 2"/>
          <p:cNvSpPr>
            <a:spLocks noGrp="1"/>
          </p:cNvSpPr>
          <p:nvPr>
            <p:ph idx="1"/>
          </p:nvPr>
        </p:nvSpPr>
        <p:spPr>
          <a:xfrm>
            <a:off x="357188" y="3000375"/>
            <a:ext cx="5429250" cy="3500438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b="1" smtClean="0"/>
              <a:t>    </a:t>
            </a:r>
            <a:r>
              <a:rPr lang="ru-RU" b="1" smtClean="0">
                <a:solidFill>
                  <a:srgbClr val="C00000"/>
                </a:solidFill>
              </a:rPr>
              <a:t>Хохлома</a:t>
            </a:r>
            <a:r>
              <a:rPr lang="ru-RU" smtClean="0"/>
              <a:t> представляет собой декоративную роспись деревянной посуды и мебели выполненную золотистым и красным (а также желтым и зелёным) цветом...</a:t>
            </a:r>
          </a:p>
        </p:txBody>
      </p:sp>
      <p:pic>
        <p:nvPicPr>
          <p:cNvPr id="8195" name="Picture 4" descr="л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88" y="214313"/>
            <a:ext cx="3786187" cy="2541587"/>
          </a:xfrm>
          <a:prstGeom prst="rect">
            <a:avLst/>
          </a:prstGeom>
          <a:noFill/>
          <a:ln w="28575">
            <a:solidFill>
              <a:srgbClr val="7F7F7F"/>
            </a:solidFill>
            <a:miter lim="800000"/>
            <a:headEnd/>
            <a:tailEnd/>
          </a:ln>
        </p:spPr>
      </p:pic>
      <p:pic>
        <p:nvPicPr>
          <p:cNvPr id="8196" name="Picture 2" descr="C:\Users\1\Desktop\zol-hohloma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8" y="214313"/>
            <a:ext cx="3871912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3" descr="C:\Users\1\Desktop\0_41d6b_8971a408_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0" y="3000375"/>
            <a:ext cx="3182938" cy="3490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Прямоугольник 3"/>
          <p:cNvSpPr>
            <a:spLocks noChangeArrowheads="1"/>
          </p:cNvSpPr>
          <p:nvPr/>
        </p:nvSpPr>
        <p:spPr bwMode="auto">
          <a:xfrm>
            <a:off x="214313" y="1571625"/>
            <a:ext cx="4572000" cy="452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onstantia" pitchFamily="18" charset="0"/>
              </a:rPr>
              <a:t>  </a:t>
            </a:r>
            <a:r>
              <a:rPr lang="ru-RU" sz="2400" b="1">
                <a:solidFill>
                  <a:srgbClr val="0070C0"/>
                </a:solidFill>
                <a:latin typeface="Constantia" pitchFamily="18" charset="0"/>
              </a:rPr>
              <a:t>Золотая хохлома!</a:t>
            </a:r>
          </a:p>
          <a:p>
            <a:r>
              <a:rPr lang="ru-RU" sz="2400" b="1">
                <a:solidFill>
                  <a:srgbClr val="0070C0"/>
                </a:solidFill>
                <a:latin typeface="Constantia" pitchFamily="18" charset="0"/>
              </a:rPr>
              <a:t> И богата, и красива,</a:t>
            </a:r>
          </a:p>
          <a:p>
            <a:r>
              <a:rPr lang="ru-RU" sz="2400" b="1">
                <a:solidFill>
                  <a:srgbClr val="0070C0"/>
                </a:solidFill>
                <a:latin typeface="Constantia" pitchFamily="18" charset="0"/>
              </a:rPr>
              <a:t> Гостю рада от души.</a:t>
            </a:r>
          </a:p>
          <a:p>
            <a:r>
              <a:rPr lang="ru-RU" sz="2400" b="1">
                <a:solidFill>
                  <a:srgbClr val="0070C0"/>
                </a:solidFill>
                <a:latin typeface="Constantia" pitchFamily="18" charset="0"/>
              </a:rPr>
              <a:t> Кубки, чашки и ковши —   </a:t>
            </a:r>
          </a:p>
          <a:p>
            <a:r>
              <a:rPr lang="ru-RU" sz="2400" b="1">
                <a:solidFill>
                  <a:srgbClr val="0070C0"/>
                </a:solidFill>
                <a:latin typeface="Constantia" pitchFamily="18" charset="0"/>
              </a:rPr>
              <a:t>  И чего  здесь только нету!</a:t>
            </a:r>
          </a:p>
          <a:p>
            <a:r>
              <a:rPr lang="ru-RU" sz="2400" b="1">
                <a:solidFill>
                  <a:srgbClr val="0070C0"/>
                </a:solidFill>
                <a:latin typeface="Constantia" pitchFamily="18" charset="0"/>
              </a:rPr>
              <a:t> Гроздья огненных рябин, </a:t>
            </a:r>
          </a:p>
          <a:p>
            <a:r>
              <a:rPr lang="ru-RU" sz="2400" b="1">
                <a:solidFill>
                  <a:srgbClr val="0070C0"/>
                </a:solidFill>
                <a:latin typeface="Constantia" pitchFamily="18" charset="0"/>
              </a:rPr>
              <a:t> Маки солнечного лета, </a:t>
            </a:r>
          </a:p>
          <a:p>
            <a:r>
              <a:rPr lang="ru-RU" sz="2400" b="1">
                <a:solidFill>
                  <a:srgbClr val="0070C0"/>
                </a:solidFill>
                <a:latin typeface="Constantia" pitchFamily="18" charset="0"/>
              </a:rPr>
              <a:t> И ромашки луговин, </a:t>
            </a:r>
          </a:p>
          <a:p>
            <a:r>
              <a:rPr lang="ru-RU" sz="2400" b="1">
                <a:solidFill>
                  <a:srgbClr val="0070C0"/>
                </a:solidFill>
                <a:latin typeface="Constantia" pitchFamily="18" charset="0"/>
              </a:rPr>
              <a:t> Зорь червонные лучи </a:t>
            </a:r>
          </a:p>
          <a:p>
            <a:r>
              <a:rPr lang="ru-RU" sz="2400" b="1">
                <a:solidFill>
                  <a:srgbClr val="0070C0"/>
                </a:solidFill>
                <a:latin typeface="Constantia" pitchFamily="18" charset="0"/>
              </a:rPr>
              <a:t> И узорчатый орнамент</a:t>
            </a:r>
          </a:p>
          <a:p>
            <a:r>
              <a:rPr lang="ru-RU" sz="2400" b="1">
                <a:solidFill>
                  <a:srgbClr val="0070C0"/>
                </a:solidFill>
                <a:latin typeface="Constantia" pitchFamily="18" charset="0"/>
              </a:rPr>
              <a:t> Древне-суздальской парчи!</a:t>
            </a:r>
          </a:p>
          <a:p>
            <a:r>
              <a:rPr lang="ru-RU" sz="2400" b="1">
                <a:solidFill>
                  <a:srgbClr val="0070C0"/>
                </a:solidFill>
                <a:latin typeface="Constantia" pitchFamily="18" charset="0"/>
              </a:rPr>
              <a:t> </a:t>
            </a:r>
          </a:p>
        </p:txBody>
      </p:sp>
      <p:pic>
        <p:nvPicPr>
          <p:cNvPr id="9219" name="Picture 2" descr="C:\Users\1\Desktop\90908852_2222299_11000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57750" y="285750"/>
            <a:ext cx="390525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2" descr="G:\хохлома\х3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625" y="3648075"/>
            <a:ext cx="3857625" cy="293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>
          <a:xfrm>
            <a:off x="357188" y="1714500"/>
            <a:ext cx="4614862" cy="461010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Сперва кружку сушат, а затем шлифуют - убирают все мелкие шероховатости специальной шкуркой или на станке, а затем уже из царства золотистой стружки оно попадает к красильщику. Высушенное и отшлифованное изделие надо подготовить под роспись.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2"/>
          <a:srcRect r="48863" b="-108"/>
          <a:stretch>
            <a:fillRect/>
          </a:stretch>
        </p:blipFill>
        <p:spPr bwMode="auto">
          <a:xfrm>
            <a:off x="5286375" y="1714500"/>
            <a:ext cx="3509963" cy="399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4" name="Прямоугольник 5"/>
          <p:cNvSpPr>
            <a:spLocks noChangeArrowheads="1"/>
          </p:cNvSpPr>
          <p:nvPr/>
        </p:nvSpPr>
        <p:spPr bwMode="auto">
          <a:xfrm>
            <a:off x="6357938" y="5786438"/>
            <a:ext cx="11747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Constantia" pitchFamily="18" charset="0"/>
              </a:rPr>
              <a:t>«БЕЛЬЁ»</a:t>
            </a:r>
          </a:p>
        </p:txBody>
      </p:sp>
      <p:sp>
        <p:nvSpPr>
          <p:cNvPr id="10245" name="Заголовок 1"/>
          <p:cNvSpPr>
            <a:spLocks noGrp="1"/>
          </p:cNvSpPr>
          <p:nvPr>
            <p:ph type="title"/>
          </p:nvPr>
        </p:nvSpPr>
        <p:spPr>
          <a:xfrm>
            <a:off x="500063" y="0"/>
            <a:ext cx="8229600" cy="1143000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rgbClr val="FF0000"/>
                </a:solidFill>
              </a:rPr>
              <a:t>Рождение </a:t>
            </a:r>
            <a:r>
              <a:rPr lang="ru-RU" b="1" smtClean="0">
                <a:solidFill>
                  <a:srgbClr val="C00000"/>
                </a:solidFill>
              </a:rPr>
              <a:t>«золотой» </a:t>
            </a:r>
            <a:r>
              <a:rPr lang="ru-RU" b="1" smtClean="0">
                <a:solidFill>
                  <a:srgbClr val="FF0000"/>
                </a:solidFill>
              </a:rPr>
              <a:t>посуды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Содержимое 2"/>
          <p:cNvSpPr>
            <a:spLocks noGrp="1"/>
          </p:cNvSpPr>
          <p:nvPr>
            <p:ph idx="1"/>
          </p:nvPr>
        </p:nvSpPr>
        <p:spPr>
          <a:xfrm>
            <a:off x="285750" y="1143000"/>
            <a:ext cx="5186363" cy="4895850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mtClean="0"/>
              <a:t>   Изделие обмазывают льняным маслом, а затем особым составом - </a:t>
            </a:r>
            <a:r>
              <a:rPr lang="ru-RU" b="1" i="1" smtClean="0">
                <a:solidFill>
                  <a:srgbClr val="C00000"/>
                </a:solidFill>
              </a:rPr>
              <a:t>вапой</a:t>
            </a:r>
            <a:r>
              <a:rPr lang="ru-RU" smtClean="0">
                <a:solidFill>
                  <a:srgbClr val="C00000"/>
                </a:solidFill>
              </a:rPr>
              <a:t> </a:t>
            </a:r>
            <a:r>
              <a:rPr lang="ru-RU" smtClean="0"/>
              <a:t>или </a:t>
            </a:r>
            <a:r>
              <a:rPr lang="ru-RU" b="1" i="1" smtClean="0">
                <a:solidFill>
                  <a:srgbClr val="C00000"/>
                </a:solidFill>
              </a:rPr>
              <a:t>грунтом</a:t>
            </a:r>
            <a:r>
              <a:rPr lang="ru-RU" smtClean="0"/>
              <a:t>. Современные мастера называют наложение грунта - вапы </a:t>
            </a:r>
            <a:r>
              <a:rPr lang="ru-RU" b="1" i="1" smtClean="0">
                <a:solidFill>
                  <a:srgbClr val="C00000"/>
                </a:solidFill>
              </a:rPr>
              <a:t>грунтовкой</a:t>
            </a:r>
            <a:r>
              <a:rPr lang="ru-RU" smtClean="0"/>
              <a:t>. Вапа красновато - коричневого цвета, потому что в её состав входит глина. Обмазанная вапой кружка похожа на глиняную - под плотным слоем грунта совсем не видно дерева.</a:t>
            </a: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/>
          <a:srcRect l="49007" b="-108"/>
          <a:stretch>
            <a:fillRect/>
          </a:stretch>
        </p:blipFill>
        <p:spPr bwMode="auto">
          <a:xfrm>
            <a:off x="5535613" y="1214438"/>
            <a:ext cx="3190875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6429375" y="5143500"/>
            <a:ext cx="1881188" cy="7080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bg2">
                    <a:lumMod val="25000"/>
                  </a:schemeClr>
                </a:solidFill>
                <a:latin typeface="+mn-lt"/>
                <a:cs typeface="+mn-cs"/>
              </a:rPr>
              <a:t>ГРУНТ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205</TotalTime>
  <Words>826</Words>
  <Application>Microsoft Office PowerPoint</Application>
  <PresentationFormat>Экран (4:3)</PresentationFormat>
  <Paragraphs>63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Arial</vt:lpstr>
      <vt:lpstr>Calibri</vt:lpstr>
      <vt:lpstr>Constantia</vt:lpstr>
      <vt:lpstr>Wingdings 2</vt:lpstr>
      <vt:lpstr>Поток</vt:lpstr>
      <vt:lpstr>Слайд 1</vt:lpstr>
      <vt:lpstr>Слайд 2</vt:lpstr>
      <vt:lpstr>Слайд 3</vt:lpstr>
      <vt:lpstr>Легенда о "Хохломе" </vt:lpstr>
      <vt:lpstr>Слайд 5</vt:lpstr>
      <vt:lpstr>Слайд 6</vt:lpstr>
      <vt:lpstr>Слайд 7</vt:lpstr>
      <vt:lpstr>Рождение «золотой» посуды</vt:lpstr>
      <vt:lpstr>Слайд 9</vt:lpstr>
      <vt:lpstr>Слайд 10</vt:lpstr>
      <vt:lpstr>Слайд 11</vt:lpstr>
      <vt:lpstr>Слайд 12</vt:lpstr>
      <vt:lpstr>РОСПИЬ ИЗДЕЛИЯ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user</cp:lastModifiedBy>
  <cp:revision>24</cp:revision>
  <dcterms:created xsi:type="dcterms:W3CDTF">2014-05-09T15:04:19Z</dcterms:created>
  <dcterms:modified xsi:type="dcterms:W3CDTF">2018-03-27T14:10:32Z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0008004e320000000000010243100207f6000400038000</vt:lpwstr>
  </property>
</Properties>
</file>