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A21"/>
    <a:srgbClr val="FFC61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52B5-60AF-462A-BBAB-F8988322252D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53F56-5798-4D38-9239-687F52C003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52B5-60AF-462A-BBAB-F8988322252D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53F56-5798-4D38-9239-687F52C003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52B5-60AF-462A-BBAB-F8988322252D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53F56-5798-4D38-9239-687F52C003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52B5-60AF-462A-BBAB-F8988322252D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53F56-5798-4D38-9239-687F52C003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52B5-60AF-462A-BBAB-F8988322252D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53F56-5798-4D38-9239-687F52C003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52B5-60AF-462A-BBAB-F8988322252D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53F56-5798-4D38-9239-687F52C003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52B5-60AF-462A-BBAB-F8988322252D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53F56-5798-4D38-9239-687F52C003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52B5-60AF-462A-BBAB-F8988322252D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53F56-5798-4D38-9239-687F52C00334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6" name="Рисунок 5" descr="http://konkurs.muzkult.ru/img/upload/1017/image_image_377109.png"/>
          <p:cNvPicPr/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20688"/>
            <a:ext cx="8136904" cy="136815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52B5-60AF-462A-BBAB-F8988322252D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53F56-5798-4D38-9239-687F52C003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52B5-60AF-462A-BBAB-F8988322252D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53F56-5798-4D38-9239-687F52C003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52B5-60AF-462A-BBAB-F8988322252D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53F56-5798-4D38-9239-687F52C003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Таня\Мои документы\греч. фон (NXPowerLite)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9659" y="11858"/>
            <a:ext cx="9134341" cy="684614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3F52B5-60AF-462A-BBAB-F8988322252D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353F56-5798-4D38-9239-687F52C003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683568" y="1124744"/>
            <a:ext cx="7704856" cy="4896544"/>
            <a:chOff x="755576" y="908720"/>
            <a:chExt cx="7704856" cy="4896544"/>
          </a:xfrm>
        </p:grpSpPr>
        <p:pic>
          <p:nvPicPr>
            <p:cNvPr id="6" name="Рисунок 5" descr="http://papus666.narod.ru/clipart/v/vlist/vin113.png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55576" y="908720"/>
              <a:ext cx="7704856" cy="4896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Прямоугольник 6"/>
            <p:cNvSpPr/>
            <p:nvPr/>
          </p:nvSpPr>
          <p:spPr>
            <a:xfrm>
              <a:off x="1907704" y="1340768"/>
              <a:ext cx="380232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7200" b="1" i="1" dirty="0" smtClean="0">
                  <a:ln w="1905"/>
                  <a:blipFill>
                    <a:blip r:embed="rId3"/>
                    <a:stretch>
                      <a:fillRect/>
                    </a:stretch>
                  </a:blip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Candara" pitchFamily="34" charset="0"/>
                </a:rPr>
                <a:t> </a:t>
              </a:r>
              <a:endParaRPr lang="ru-RU" sz="7200" dirty="0">
                <a:blipFill>
                  <a:blip r:embed="rId3"/>
                  <a:stretch>
                    <a:fillRect/>
                  </a:stretch>
                </a:blipFill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 rot="19964986">
              <a:off x="5608382" y="3347873"/>
              <a:ext cx="184731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ru-RU" sz="7200" dirty="0">
                <a:blipFill>
                  <a:blip r:embed="rId3"/>
                  <a:stretch>
                    <a:fillRect/>
                  </a:stretch>
                </a:blipFill>
              </a:endParaRPr>
            </a:p>
          </p:txBody>
        </p:sp>
        <p:sp>
          <p:nvSpPr>
            <p:cNvPr id="9" name="Минус 8"/>
            <p:cNvSpPr/>
            <p:nvPr/>
          </p:nvSpPr>
          <p:spPr>
            <a:xfrm rot="16200000">
              <a:off x="2051721" y="2204865"/>
              <a:ext cx="288033" cy="144016"/>
            </a:xfrm>
            <a:prstGeom prst="mathMinus">
              <a:avLst>
                <a:gd name="adj1" fmla="val 23520"/>
              </a:avLst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1" name="Прямоугольник 10"/>
          <p:cNvSpPr/>
          <p:nvPr/>
        </p:nvSpPr>
        <p:spPr>
          <a:xfrm>
            <a:off x="1835696" y="1628800"/>
            <a:ext cx="41764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b="1" dirty="0" smtClean="0">
                <a:solidFill>
                  <a:srgbClr val="C00000"/>
                </a:solidFill>
                <a:latin typeface="+mj-lt"/>
              </a:rPr>
              <a:t>Самураи</a:t>
            </a:r>
            <a:endParaRPr lang="ru-RU" sz="7200" b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12" name="Прямоугольник 11"/>
          <p:cNvSpPr/>
          <p:nvPr/>
        </p:nvSpPr>
        <p:spPr>
          <a:xfrm rot="19981841">
            <a:off x="4074892" y="3714945"/>
            <a:ext cx="34932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5 интересных фактов о </a:t>
            </a:r>
            <a:r>
              <a:rPr lang="en-US" sz="2400" b="1" dirty="0" smtClean="0">
                <a:solidFill>
                  <a:srgbClr val="C00000"/>
                </a:solidFill>
              </a:rPr>
              <a:t> </a:t>
            </a:r>
          </a:p>
          <a:p>
            <a:r>
              <a:rPr lang="en-US" sz="2400" b="1" dirty="0" smtClean="0">
                <a:solidFill>
                  <a:srgbClr val="C00000"/>
                </a:solidFill>
              </a:rPr>
              <a:t>           </a:t>
            </a:r>
            <a:r>
              <a:rPr lang="ru-RU" sz="2400" b="1" dirty="0" smtClean="0">
                <a:solidFill>
                  <a:srgbClr val="C00000"/>
                </a:solidFill>
              </a:rPr>
              <a:t>самураях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3568" y="4941168"/>
            <a:ext cx="29523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Работу выполнила</a:t>
            </a:r>
            <a:endParaRPr lang="en-US" sz="2400" b="1" dirty="0" smtClean="0">
              <a:solidFill>
                <a:schemeClr val="bg1"/>
              </a:solidFill>
            </a:endParaRPr>
          </a:p>
          <a:p>
            <a:r>
              <a:rPr lang="ru-RU" sz="2400" b="1" dirty="0" smtClean="0">
                <a:solidFill>
                  <a:schemeClr val="bg1"/>
                </a:solidFill>
              </a:rPr>
              <a:t>ученица 8 "Б" класса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Петрова Арина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2" grpId="0" build="allAtOnce"/>
      <p:bldP spid="13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980728"/>
            <a:ext cx="6696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В средневековой Японии почетное звание «самурай» отдавали представителям военной аристократии. 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028" name="Picture 4" descr="http://rus.motormagazine.lv/wp-content/uploads/2016/05/japan-0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204864"/>
            <a:ext cx="6840760" cy="34563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411760" y="980728"/>
            <a:ext cx="53285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1. Женщины-самураи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916832"/>
            <a:ext cx="2736304" cy="403984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971600" y="1916832"/>
            <a:ext cx="439248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Слово «самурай» традиционно применяется только по отношению к мужчинам. Японский класс </a:t>
            </a:r>
            <a:r>
              <a:rPr lang="ru-RU" sz="2400" b="1" dirty="0" err="1" smtClean="0">
                <a:solidFill>
                  <a:schemeClr val="bg1"/>
                </a:solidFill>
              </a:rPr>
              <a:t>буси</a:t>
            </a:r>
            <a:r>
              <a:rPr lang="ru-RU" sz="2400" b="1" dirty="0" smtClean="0">
                <a:solidFill>
                  <a:schemeClr val="bg1"/>
                </a:solidFill>
              </a:rPr>
              <a:t>, к которому они принадлежали, делал возможным учить боевым искусствам и женщин — такие женщины назвались </a:t>
            </a:r>
            <a:r>
              <a:rPr lang="ru-RU" sz="2400" b="1" dirty="0" err="1" smtClean="0">
                <a:solidFill>
                  <a:schemeClr val="bg1"/>
                </a:solidFill>
              </a:rPr>
              <a:t>онна-бугэйся</a:t>
            </a:r>
            <a:r>
              <a:rPr lang="ru-RU" sz="2400" b="1" dirty="0" smtClean="0">
                <a:solidFill>
                  <a:schemeClr val="bg1"/>
                </a:solidFill>
              </a:rPr>
              <a:t> и участвовали в войнах наряду с мужчинами.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8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707904" y="980728"/>
            <a:ext cx="16561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2</a:t>
            </a:r>
            <a:r>
              <a:rPr lang="ru-RU" sz="3200" b="1" dirty="0" smtClean="0">
                <a:solidFill>
                  <a:srgbClr val="C00000"/>
                </a:solidFill>
              </a:rPr>
              <a:t>.Броня 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18434" name="Picture 2" descr="C:\Users\1\Desktop\2-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204864"/>
            <a:ext cx="4320480" cy="338822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5364088" y="2132856"/>
            <a:ext cx="28803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Хорошая броня должна была быть прочной, но при этом достаточно гибкой, чтобы позволить владельцу свободно двигаться на поле боя. 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7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707904" y="980728"/>
            <a:ext cx="16561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3. Мода 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21505" name="Picture 1" descr="C:\Users\1\Desktop\6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2204864"/>
            <a:ext cx="3772528" cy="32403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755576" y="1844824"/>
            <a:ext cx="367240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Костюм должен был обеспечивать скорость и свободу передвижения. Обычный наряд состоял из штанов </a:t>
            </a:r>
            <a:r>
              <a:rPr lang="ru-RU" b="1" dirty="0" err="1" smtClean="0">
                <a:solidFill>
                  <a:schemeClr val="bg1"/>
                </a:solidFill>
              </a:rPr>
              <a:t>хакама</a:t>
            </a:r>
            <a:r>
              <a:rPr lang="ru-RU" b="1" dirty="0" smtClean="0">
                <a:solidFill>
                  <a:schemeClr val="bg1"/>
                </a:solidFill>
              </a:rPr>
              <a:t> и кимоно или </a:t>
            </a:r>
            <a:r>
              <a:rPr lang="ru-RU" b="1" dirty="0" err="1" smtClean="0">
                <a:solidFill>
                  <a:schemeClr val="bg1"/>
                </a:solidFill>
              </a:rPr>
              <a:t>хитатарэ</a:t>
            </a:r>
            <a:r>
              <a:rPr lang="ru-RU" b="1" dirty="0" smtClean="0">
                <a:solidFill>
                  <a:schemeClr val="bg1"/>
                </a:solidFill>
              </a:rPr>
              <a:t> — двуполого жилета, набрасываемого на плечи. Обычной частью костюма было оружие, а </a:t>
            </a:r>
            <a:r>
              <a:rPr lang="ru-RU" b="1" dirty="0" err="1" smtClean="0">
                <a:solidFill>
                  <a:schemeClr val="bg1"/>
                </a:solidFill>
              </a:rPr>
              <a:t>хитатарэ</a:t>
            </a:r>
            <a:r>
              <a:rPr lang="ru-RU" b="1" dirty="0" smtClean="0">
                <a:solidFill>
                  <a:schemeClr val="bg1"/>
                </a:solidFill>
              </a:rPr>
              <a:t> мог быть мгновенно сброшен в случае нападения. Кимоно были сделаны из шёлка, что обеспечивало как красивый внешний вид, так и прохладу. В качестве обуви использовались деревянные башмаки или сандалии. 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5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491880" y="980728"/>
            <a:ext cx="20162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4. Оружие 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20481" name="Picture 1" descr="C:\Users\1\Desktop\7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276872"/>
            <a:ext cx="4176464" cy="290119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5220072" y="2564904"/>
            <a:ext cx="295232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Самураи использовали различные виды оружия. 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4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187624" y="980728"/>
            <a:ext cx="67687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      5. Физические характеристики 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19457" name="Picture 1" descr="C:\Users\1\Desktop\0_d6863_ddc98254_XXL.jpg.jpg"/>
          <p:cNvPicPr>
            <a:picLocks noChangeAspect="1" noChangeArrowheads="1"/>
          </p:cNvPicPr>
          <p:nvPr/>
        </p:nvPicPr>
        <p:blipFill>
          <a:blip r:embed="rId2" cstate="print"/>
          <a:srcRect l="1638" t="2431" r="3351" b="2767"/>
          <a:stretch>
            <a:fillRect/>
          </a:stretch>
        </p:blipFill>
        <p:spPr bwMode="auto">
          <a:xfrm>
            <a:off x="3851920" y="2276872"/>
            <a:ext cx="4458956" cy="32403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755576" y="1916832"/>
            <a:ext cx="302433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Большинство самураев были низкорослыми Более того, благородные самураи, возможно, не были настолько чистокровными, как им хотелось бы. По сравнению со среднестатистическими японцами, их кожа была заметно светлее, а на теле было больше волос. 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rpp.nashaucheba.ru/pars_docs/refs/159/158441/img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692696"/>
            <a:ext cx="7776864" cy="54546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C000"/>
      </a:hlink>
      <a:folHlink>
        <a:srgbClr val="FBD5B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226</Words>
  <Application>Microsoft Office PowerPoint</Application>
  <PresentationFormat>Экран (4:3)</PresentationFormat>
  <Paragraphs>18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Таня</dc:creator>
  <cp:lastModifiedBy>1</cp:lastModifiedBy>
  <cp:revision>15</cp:revision>
  <dcterms:created xsi:type="dcterms:W3CDTF">2016-06-01T04:14:55Z</dcterms:created>
  <dcterms:modified xsi:type="dcterms:W3CDTF">2017-05-19T19:36:15Z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682523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D5.0.6</vt:lpwstr>
  </property>
</Properties>
</file>