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64" r:id="rId3"/>
    <p:sldId id="265" r:id="rId4"/>
    <p:sldId id="266" r:id="rId5"/>
    <p:sldId id="267" r:id="rId6"/>
    <p:sldId id="268" r:id="rId7"/>
    <p:sldId id="269" r:id="rId8"/>
    <p:sldId id="270" r:id="rId9"/>
    <p:sldId id="271" r:id="rId10"/>
    <p:sldId id="272" r:id="rId11"/>
    <p:sldId id="273" r:id="rId12"/>
    <p:sldId id="275" r:id="rId13"/>
    <p:sldId id="291" r:id="rId14"/>
    <p:sldId id="277" r:id="rId15"/>
    <p:sldId id="278" r:id="rId16"/>
    <p:sldId id="279" r:id="rId17"/>
    <p:sldId id="280" r:id="rId18"/>
    <p:sldId id="281" r:id="rId19"/>
    <p:sldId id="282" r:id="rId20"/>
    <p:sldId id="283" r:id="rId21"/>
    <p:sldId id="284" r:id="rId22"/>
    <p:sldId id="285" r:id="rId23"/>
    <p:sldId id="286" r:id="rId24"/>
    <p:sldId id="287" r:id="rId25"/>
    <p:sldId id="288" r:id="rId26"/>
    <p:sldId id="289" r:id="rId27"/>
    <p:sldId id="290" r:id="rId28"/>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82" autoAdjust="0"/>
    <p:restoredTop sz="94660"/>
  </p:normalViewPr>
  <p:slideViewPr>
    <p:cSldViewPr snapToGrid="0">
      <p:cViewPr>
        <p:scale>
          <a:sx n="78" d="100"/>
          <a:sy n="78" d="100"/>
        </p:scale>
        <p:origin x="-84" y="-76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4694" y="1334125"/>
            <a:ext cx="9713627" cy="3537678"/>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464694" y="5186595"/>
            <a:ext cx="9713627" cy="869431"/>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C812FD8-0B8C-4439-8791-DA94984E5116}" type="datetimeFigureOut">
              <a:rPr lang="ru-RU" smtClean="0"/>
              <a:t>20.03.2018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76F4769-8F10-43E9-8DBB-3171BB27A88B}" type="slidenum">
              <a:rPr lang="ru-RU" smtClean="0"/>
              <a:t>‹#›</a:t>
            </a:fld>
            <a:endParaRPr lang="ru-RU"/>
          </a:p>
        </p:txBody>
      </p:sp>
    </p:spTree>
    <p:extLst>
      <p:ext uri="{BB962C8B-B14F-4D97-AF65-F5344CB8AC3E}">
        <p14:creationId xmlns:p14="http://schemas.microsoft.com/office/powerpoint/2010/main" val="124081602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C812FD8-0B8C-4439-8791-DA94984E5116}" type="datetimeFigureOut">
              <a:rPr lang="ru-RU" smtClean="0"/>
              <a:t>20.03.2018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76F4769-8F10-43E9-8DBB-3171BB27A88B}" type="slidenum">
              <a:rPr lang="ru-RU" smtClean="0"/>
              <a:t>‹#›</a:t>
            </a:fld>
            <a:endParaRPr lang="ru-RU"/>
          </a:p>
        </p:txBody>
      </p:sp>
    </p:spTree>
    <p:extLst>
      <p:ext uri="{BB962C8B-B14F-4D97-AF65-F5344CB8AC3E}">
        <p14:creationId xmlns:p14="http://schemas.microsoft.com/office/powerpoint/2010/main" val="262995790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C812FD8-0B8C-4439-8791-DA94984E5116}" type="datetimeFigureOut">
              <a:rPr lang="ru-RU" smtClean="0"/>
              <a:t>20.03.2018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76F4769-8F10-43E9-8DBB-3171BB27A88B}" type="slidenum">
              <a:rPr lang="ru-RU" smtClean="0"/>
              <a:t>‹#›</a:t>
            </a:fld>
            <a:endParaRPr lang="ru-RU"/>
          </a:p>
        </p:txBody>
      </p:sp>
    </p:spTree>
    <p:extLst>
      <p:ext uri="{BB962C8B-B14F-4D97-AF65-F5344CB8AC3E}">
        <p14:creationId xmlns:p14="http://schemas.microsoft.com/office/powerpoint/2010/main" val="317066408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C812FD8-0B8C-4439-8791-DA94984E5116}" type="datetimeFigureOut">
              <a:rPr lang="ru-RU" smtClean="0"/>
              <a:t>20.03.2018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76F4769-8F10-43E9-8DBB-3171BB27A88B}" type="slidenum">
              <a:rPr lang="ru-RU" smtClean="0"/>
              <a:t>‹#›</a:t>
            </a:fld>
            <a:endParaRPr lang="ru-RU"/>
          </a:p>
        </p:txBody>
      </p:sp>
    </p:spTree>
    <p:extLst>
      <p:ext uri="{BB962C8B-B14F-4D97-AF65-F5344CB8AC3E}">
        <p14:creationId xmlns:p14="http://schemas.microsoft.com/office/powerpoint/2010/main" val="273740609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99804" y="1424928"/>
            <a:ext cx="9818558" cy="3192043"/>
          </a:xfrm>
        </p:spPr>
        <p:txBody>
          <a:bodyPr anchor="b"/>
          <a:lstStyle>
            <a:lvl1pPr algn="ctr">
              <a:defRPr sz="6000"/>
            </a:lvl1pPr>
          </a:lstStyle>
          <a:p>
            <a:r>
              <a:rPr lang="ru-RU" smtClean="0"/>
              <a:t>Образец заголовка</a:t>
            </a:r>
            <a:endParaRPr lang="ru-RU"/>
          </a:p>
        </p:txBody>
      </p:sp>
      <p:sp>
        <p:nvSpPr>
          <p:cNvPr id="3" name="Текст 2"/>
          <p:cNvSpPr>
            <a:spLocks noGrp="1"/>
          </p:cNvSpPr>
          <p:nvPr>
            <p:ph type="body" idx="1"/>
          </p:nvPr>
        </p:nvSpPr>
        <p:spPr>
          <a:xfrm>
            <a:off x="299804" y="4946754"/>
            <a:ext cx="9818558" cy="888065"/>
          </a:xfrm>
        </p:spPr>
        <p:txBody>
          <a:bodyPr/>
          <a:lstStyle>
            <a:lvl1pPr marL="0" indent="0" algn="ctr">
              <a:buNone/>
              <a:defRPr sz="2400">
                <a:solidFill>
                  <a:srgbClr val="09040C"/>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C812FD8-0B8C-4439-8791-DA94984E5116}" type="datetimeFigureOut">
              <a:rPr lang="ru-RU" smtClean="0"/>
              <a:t>20.03.2018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76F4769-8F10-43E9-8DBB-3171BB27A88B}" type="slidenum">
              <a:rPr lang="ru-RU" smtClean="0"/>
              <a:t>‹#›</a:t>
            </a:fld>
            <a:endParaRPr lang="ru-RU"/>
          </a:p>
        </p:txBody>
      </p:sp>
    </p:spTree>
    <p:extLst>
      <p:ext uri="{BB962C8B-B14F-4D97-AF65-F5344CB8AC3E}">
        <p14:creationId xmlns:p14="http://schemas.microsoft.com/office/powerpoint/2010/main" val="362215823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34715" y="1825625"/>
            <a:ext cx="6019799"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dirty="0"/>
          </a:p>
        </p:txBody>
      </p:sp>
      <p:sp>
        <p:nvSpPr>
          <p:cNvPr id="4" name="Объект 3"/>
          <p:cNvSpPr>
            <a:spLocks noGrp="1"/>
          </p:cNvSpPr>
          <p:nvPr>
            <p:ph sz="half" idx="2"/>
          </p:nvPr>
        </p:nvSpPr>
        <p:spPr>
          <a:xfrm>
            <a:off x="6606914" y="1825625"/>
            <a:ext cx="5316506"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C812FD8-0B8C-4439-8791-DA94984E5116}" type="datetimeFigureOut">
              <a:rPr lang="ru-RU" smtClean="0"/>
              <a:t>20.03.2018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76F4769-8F10-43E9-8DBB-3171BB27A88B}" type="slidenum">
              <a:rPr lang="ru-RU" smtClean="0"/>
              <a:t>‹#›</a:t>
            </a:fld>
            <a:endParaRPr lang="ru-RU"/>
          </a:p>
        </p:txBody>
      </p:sp>
    </p:spTree>
    <p:extLst>
      <p:ext uri="{BB962C8B-B14F-4D97-AF65-F5344CB8AC3E}">
        <p14:creationId xmlns:p14="http://schemas.microsoft.com/office/powerpoint/2010/main" val="162890515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C812FD8-0B8C-4439-8791-DA94984E5116}" type="datetimeFigureOut">
              <a:rPr lang="ru-RU" smtClean="0"/>
              <a:t>20.03.2018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76F4769-8F10-43E9-8DBB-3171BB27A88B}" type="slidenum">
              <a:rPr lang="ru-RU" smtClean="0"/>
              <a:t>‹#›</a:t>
            </a:fld>
            <a:endParaRPr lang="ru-RU"/>
          </a:p>
        </p:txBody>
      </p:sp>
    </p:spTree>
    <p:extLst>
      <p:ext uri="{BB962C8B-B14F-4D97-AF65-F5344CB8AC3E}">
        <p14:creationId xmlns:p14="http://schemas.microsoft.com/office/powerpoint/2010/main" val="17471361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C812FD8-0B8C-4439-8791-DA94984E5116}" type="datetimeFigureOut">
              <a:rPr lang="ru-RU" smtClean="0"/>
              <a:t>20.03.2018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76F4769-8F10-43E9-8DBB-3171BB27A88B}" type="slidenum">
              <a:rPr lang="ru-RU" smtClean="0"/>
              <a:t>‹#›</a:t>
            </a:fld>
            <a:endParaRPr lang="ru-RU"/>
          </a:p>
        </p:txBody>
      </p:sp>
    </p:spTree>
    <p:extLst>
      <p:ext uri="{BB962C8B-B14F-4D97-AF65-F5344CB8AC3E}">
        <p14:creationId xmlns:p14="http://schemas.microsoft.com/office/powerpoint/2010/main" val="17894517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C812FD8-0B8C-4439-8791-DA94984E5116}" type="datetimeFigureOut">
              <a:rPr lang="ru-RU" smtClean="0"/>
              <a:t>20.03.2018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76F4769-8F10-43E9-8DBB-3171BB27A88B}" type="slidenum">
              <a:rPr lang="ru-RU" smtClean="0"/>
              <a:t>‹#›</a:t>
            </a:fld>
            <a:endParaRPr lang="ru-RU"/>
          </a:p>
        </p:txBody>
      </p:sp>
    </p:spTree>
    <p:extLst>
      <p:ext uri="{BB962C8B-B14F-4D97-AF65-F5344CB8AC3E}">
        <p14:creationId xmlns:p14="http://schemas.microsoft.com/office/powerpoint/2010/main" val="203798811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BC812FD8-0B8C-4439-8791-DA94984E5116}" type="datetimeFigureOut">
              <a:rPr lang="ru-RU" smtClean="0"/>
              <a:t>20.03.2018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76F4769-8F10-43E9-8DBB-3171BB27A88B}" type="slidenum">
              <a:rPr lang="ru-RU" smtClean="0"/>
              <a:t>‹#›</a:t>
            </a:fld>
            <a:endParaRPr lang="ru-RU"/>
          </a:p>
        </p:txBody>
      </p:sp>
    </p:spTree>
    <p:extLst>
      <p:ext uri="{BB962C8B-B14F-4D97-AF65-F5344CB8AC3E}">
        <p14:creationId xmlns:p14="http://schemas.microsoft.com/office/powerpoint/2010/main" val="73599156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BC812FD8-0B8C-4439-8791-DA94984E5116}" type="datetimeFigureOut">
              <a:rPr lang="ru-RU" smtClean="0"/>
              <a:t>20.03.2018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76F4769-8F10-43E9-8DBB-3171BB27A88B}" type="slidenum">
              <a:rPr lang="ru-RU" smtClean="0"/>
              <a:t>‹#›</a:t>
            </a:fld>
            <a:endParaRPr lang="ru-RU"/>
          </a:p>
        </p:txBody>
      </p:sp>
    </p:spTree>
    <p:extLst>
      <p:ext uri="{BB962C8B-B14F-4D97-AF65-F5344CB8AC3E}">
        <p14:creationId xmlns:p14="http://schemas.microsoft.com/office/powerpoint/2010/main" val="201947904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39843" y="275185"/>
            <a:ext cx="10972801" cy="1325563"/>
          </a:xfrm>
          <a:prstGeom prst="rect">
            <a:avLst/>
          </a:prstGeom>
        </p:spPr>
        <p:txBody>
          <a:bodyPr vert="horz" lIns="91440" tIns="45720" rIns="91440" bIns="45720" rtlCol="0" anchor="ctr">
            <a:normAutofit/>
            <a:scene3d>
              <a:camera prst="orthographicFront"/>
              <a:lightRig rig="flood" dir="t"/>
            </a:scene3d>
            <a:sp3d extrusionH="57150" contourW="12700" prstMaterial="softEdge">
              <a:bevelT w="38100" h="38100"/>
              <a:contourClr>
                <a:schemeClr val="accent5">
                  <a:lumMod val="75000"/>
                </a:schemeClr>
              </a:contourClr>
            </a:sp3d>
          </a:bodyPr>
          <a:lstStyle/>
          <a:p>
            <a:r>
              <a:rPr lang="ru-RU" smtClean="0"/>
              <a:t>Образец заголовка</a:t>
            </a:r>
            <a:endParaRPr lang="ru-RU"/>
          </a:p>
        </p:txBody>
      </p:sp>
      <p:sp>
        <p:nvSpPr>
          <p:cNvPr id="3" name="Текст 2"/>
          <p:cNvSpPr>
            <a:spLocks noGrp="1"/>
          </p:cNvSpPr>
          <p:nvPr>
            <p:ph type="body" idx="1"/>
          </p:nvPr>
        </p:nvSpPr>
        <p:spPr>
          <a:xfrm>
            <a:off x="239843" y="1753849"/>
            <a:ext cx="10972801" cy="4423114"/>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C812FD8-0B8C-4439-8791-DA94984E5116}" type="datetimeFigureOut">
              <a:rPr lang="ru-RU" smtClean="0"/>
              <a:t>20.03.2018</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6F4769-8F10-43E9-8DBB-3171BB27A88B}" type="slidenum">
              <a:rPr lang="ru-RU" smtClean="0"/>
              <a:t>‹#›</a:t>
            </a:fld>
            <a:endParaRPr lang="ru-RU"/>
          </a:p>
        </p:txBody>
      </p:sp>
    </p:spTree>
    <p:extLst>
      <p:ext uri="{BB962C8B-B14F-4D97-AF65-F5344CB8AC3E}">
        <p14:creationId xmlns:p14="http://schemas.microsoft.com/office/powerpoint/2010/main" val="499016051"/>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xStyles>
    <p:titleStyle>
      <a:lvl1pPr algn="ctr" defTabSz="914400" rtl="0" eaLnBrk="1" latinLnBrk="0" hangingPunct="1">
        <a:lnSpc>
          <a:spcPct val="90000"/>
        </a:lnSpc>
        <a:spcBef>
          <a:spcPct val="0"/>
        </a:spcBef>
        <a:buNone/>
        <a:defRPr sz="4400" b="1" kern="1200">
          <a:solidFill>
            <a:schemeClr val="accent1">
              <a:lumMod val="75000"/>
            </a:schemeClr>
          </a:solidFill>
          <a:latin typeface="Georgia" panose="02040502050405020303" pitchFamily="18"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Georgia" panose="02040502050405020303" pitchFamily="18"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Georgia" panose="02040502050405020303" pitchFamily="18"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Georgia" panose="02040502050405020303" pitchFamily="18"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rgia" panose="02040502050405020303" pitchFamily="18"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Georgia" panose="02040502050405020303" pitchFamily="18"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www.metapower.tv/Portals/0/xBlog/uploads/2014/12/29/%D0%B4%D0%B5%D1%82%D1%81%D0%BA%D0%B8%D0%B5%20%D1%81%D1%82%D1%80%D0%B0%D1%85%D0%B8.jpg" TargetMode="Externa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30454" y="383149"/>
            <a:ext cx="9713627" cy="1933331"/>
          </a:xfrm>
        </p:spPr>
        <p:txBody>
          <a:bodyPr>
            <a:normAutofit/>
          </a:bodyPr>
          <a:lstStyle/>
          <a:p>
            <a:r>
              <a:rPr lang="ru-RU" sz="4400" dirty="0" smtClean="0"/>
              <a:t>Повышение психологической компетентности родителей и педагогов</a:t>
            </a:r>
            <a:endParaRPr lang="ru-RU" sz="4400" dirty="0"/>
          </a:p>
        </p:txBody>
      </p:sp>
      <p:pic>
        <p:nvPicPr>
          <p:cNvPr id="27650" name="Picture 2" descr="Картинки по запросу мама и ребенок"/>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19072" y="2718816"/>
            <a:ext cx="7339584" cy="36941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708069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4800" y="232462"/>
            <a:ext cx="10948416" cy="6509474"/>
          </a:xfrm>
          <a:prstGeom prst="rect">
            <a:avLst/>
          </a:prstGeom>
          <a:noFill/>
        </p:spPr>
        <p:txBody>
          <a:bodyPr wrap="square" rtlCol="0">
            <a:spAutoFit/>
          </a:bodyPr>
          <a:lstStyle/>
          <a:p>
            <a:pPr algn="ctr"/>
            <a:r>
              <a:rPr lang="ru-RU" sz="2800" b="1" dirty="0" smtClean="0">
                <a:solidFill>
                  <a:srgbClr val="002060"/>
                </a:solidFill>
                <a:latin typeface="Times New Roman" pitchFamily="18" charset="0"/>
                <a:cs typeface="Times New Roman" pitchFamily="18" charset="0"/>
              </a:rPr>
              <a:t>Рекомендации</a:t>
            </a:r>
          </a:p>
          <a:p>
            <a:pPr algn="ctr"/>
            <a:endParaRPr lang="ru-RU" sz="900" b="1" dirty="0" smtClean="0">
              <a:solidFill>
                <a:srgbClr val="002060"/>
              </a:solidFill>
              <a:latin typeface="Times New Roman" pitchFamily="18" charset="0"/>
              <a:cs typeface="Times New Roman" pitchFamily="18" charset="0"/>
            </a:endParaRPr>
          </a:p>
          <a:p>
            <a:pPr indent="457200" algn="just">
              <a:buClr>
                <a:srgbClr val="FF0000"/>
              </a:buClr>
              <a:buSzPct val="120000"/>
              <a:buFont typeface="+mj-lt"/>
              <a:buAutoNum type="arabicPeriod"/>
            </a:pPr>
            <a:r>
              <a:rPr lang="ru-RU" sz="2000" dirty="0">
                <a:latin typeface="Times New Roman" pitchFamily="18" charset="0"/>
                <a:cs typeface="Times New Roman" pitchFamily="18" charset="0"/>
              </a:rPr>
              <a:t>Определите, в чем проявляется медлительность вашего ребенка. Наверняка, во множестве ситуаций - выберите одну, для начала - простую. Например, мой сын делает уроки очень медленно. Не спеша садится за стол, постепенно вытаскивает дневник из портфеля, затем задумчиво листает его до нужной страницы, тщательно выбирает подходящее место для дневника на просторах своего стола... Потом начинает вытаскивать учебник... Когда дневник, учебник и тетрадь открыты на нужных страницах, дело доходит до пенала и поиска в нем ручки... Через 15 минут он готов начать делать уроки.</a:t>
            </a:r>
          </a:p>
          <a:p>
            <a:pPr indent="457200" algn="just">
              <a:buClr>
                <a:srgbClr val="FF0000"/>
              </a:buClr>
              <a:buSzPct val="120000"/>
              <a:buFont typeface="+mj-lt"/>
              <a:buAutoNum type="arabicPeriod"/>
            </a:pPr>
            <a:r>
              <a:rPr lang="ru-RU" sz="2000" dirty="0" smtClean="0">
                <a:latin typeface="Times New Roman" pitchFamily="18" charset="0"/>
                <a:cs typeface="Times New Roman" pitchFamily="18" charset="0"/>
              </a:rPr>
              <a:t>Разложите </a:t>
            </a:r>
            <a:r>
              <a:rPr lang="ru-RU" sz="2000" dirty="0">
                <a:latin typeface="Times New Roman" pitchFamily="18" charset="0"/>
                <a:cs typeface="Times New Roman" pitchFamily="18" charset="0"/>
              </a:rPr>
              <a:t>ситуацию на простые действия и объясните ребенку, что вы под ними понимаете. Достать дневник из портфеля - т.е. открыть портфель, засунуть руку, нащупать дневник, вытащить его, положить на стол лицом к себе. Взять ручку и приготовиться писать - т.е. взять ручку со стола, расположить ее в руке правильно, положить руку на тетрадь так, чтобы ручка указывала на то место, где нужно начать писать, взгляд направить на тетрадь.</a:t>
            </a:r>
          </a:p>
          <a:p>
            <a:pPr indent="457200" algn="just">
              <a:buClr>
                <a:srgbClr val="FF0000"/>
              </a:buClr>
              <a:buSzPct val="120000"/>
              <a:buFont typeface="+mj-lt"/>
              <a:buAutoNum type="arabicPeriod"/>
            </a:pPr>
            <a:r>
              <a:rPr lang="ru-RU" sz="2000" dirty="0" smtClean="0">
                <a:latin typeface="Times New Roman" pitchFamily="18" charset="0"/>
                <a:cs typeface="Times New Roman" pitchFamily="18" charset="0"/>
              </a:rPr>
              <a:t>Попросите </a:t>
            </a:r>
            <a:r>
              <a:rPr lang="ru-RU" sz="2000" dirty="0">
                <a:latin typeface="Times New Roman" pitchFamily="18" charset="0"/>
                <a:cs typeface="Times New Roman" pitchFamily="18" charset="0"/>
              </a:rPr>
              <a:t>ребенка сделать это простое действие правильно. Затем попросите сделать его правильно и быстро. Потренируйте его 10-15 раз, чтобы это действие получалось у него легко и непринужденно. "Тренируемся? По моей команде - раз, два, три, возьми ручку!"</a:t>
            </a:r>
          </a:p>
          <a:p>
            <a:pPr indent="457200" algn="just">
              <a:buClr>
                <a:srgbClr val="FF0000"/>
              </a:buClr>
              <a:buSzPct val="120000"/>
              <a:buFont typeface="+mj-lt"/>
              <a:buAutoNum type="arabicPeriod"/>
            </a:pPr>
            <a:r>
              <a:rPr lang="ru-RU" sz="2000" dirty="0" smtClean="0">
                <a:latin typeface="Times New Roman" pitchFamily="18" charset="0"/>
                <a:cs typeface="Times New Roman" pitchFamily="18" charset="0"/>
              </a:rPr>
              <a:t>Переходите </a:t>
            </a:r>
            <a:r>
              <a:rPr lang="ru-RU" sz="2000" dirty="0">
                <a:latin typeface="Times New Roman" pitchFamily="18" charset="0"/>
                <a:cs typeface="Times New Roman" pitchFamily="18" charset="0"/>
              </a:rPr>
              <a:t>к следующему простому действию. Если у ребенка все равно не получается сделать что-то быстро, то понаблюдайте в чем </a:t>
            </a:r>
            <a:r>
              <a:rPr lang="ru-RU" sz="2000" dirty="0" err="1">
                <a:latin typeface="Times New Roman" pitchFamily="18" charset="0"/>
                <a:cs typeface="Times New Roman" pitchFamily="18" charset="0"/>
              </a:rPr>
              <a:t>затык</a:t>
            </a:r>
            <a:r>
              <a:rPr lang="ru-RU" sz="2000" dirty="0">
                <a:latin typeface="Times New Roman" pitchFamily="18" charset="0"/>
                <a:cs typeface="Times New Roman" pitchFamily="18" charset="0"/>
              </a:rPr>
              <a:t>, а затем... разложите действие на более простые, элементарные действия. Дневник не вытаскивается из-за </a:t>
            </a:r>
            <a:r>
              <a:rPr lang="ru-RU" sz="2000" dirty="0" err="1">
                <a:latin typeface="Times New Roman" pitchFamily="18" charset="0"/>
                <a:cs typeface="Times New Roman" pitchFamily="18" charset="0"/>
              </a:rPr>
              <a:t>полурастегнутой</a:t>
            </a:r>
            <a:r>
              <a:rPr lang="ru-RU" sz="2000" dirty="0">
                <a:latin typeface="Times New Roman" pitchFamily="18" charset="0"/>
                <a:cs typeface="Times New Roman" pitchFamily="18" charset="0"/>
              </a:rPr>
              <a:t> молнии на портфеле? Научитесь хорошо расстегивать молнию</a:t>
            </a:r>
            <a:r>
              <a:rPr lang="ru-RU" sz="2000" dirty="0" smtClean="0">
                <a:latin typeface="Times New Roman" pitchFamily="18" charset="0"/>
                <a:cs typeface="Times New Roman" pitchFamily="18" charset="0"/>
              </a:rPr>
              <a:t>.</a:t>
            </a:r>
            <a:endParaRPr lang="ru-RU"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25178591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264666" y="475488"/>
            <a:ext cx="8266176" cy="926592"/>
          </a:xfrm>
        </p:spPr>
        <p:txBody>
          <a:bodyPr>
            <a:normAutofit/>
          </a:bodyPr>
          <a:lstStyle/>
          <a:p>
            <a:r>
              <a:rPr lang="ru-RU" sz="5400" dirty="0" smtClean="0"/>
              <a:t>Агрессивные дети</a:t>
            </a:r>
            <a:endParaRPr lang="ru-RU" sz="5400" dirty="0"/>
          </a:p>
        </p:txBody>
      </p:sp>
      <p:pic>
        <p:nvPicPr>
          <p:cNvPr id="9218" name="Picture 2" descr="Картинки по запросу агрессивные дети"/>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5088" y="1780032"/>
            <a:ext cx="8253983" cy="4608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201246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4800" y="232462"/>
            <a:ext cx="10948416" cy="6509474"/>
          </a:xfrm>
          <a:prstGeom prst="rect">
            <a:avLst/>
          </a:prstGeom>
          <a:noFill/>
        </p:spPr>
        <p:txBody>
          <a:bodyPr wrap="square" rtlCol="0">
            <a:spAutoFit/>
          </a:bodyPr>
          <a:lstStyle/>
          <a:p>
            <a:pPr algn="ctr"/>
            <a:r>
              <a:rPr lang="ru-RU" sz="2800" b="1" dirty="0" smtClean="0">
                <a:solidFill>
                  <a:srgbClr val="002060"/>
                </a:solidFill>
                <a:latin typeface="Times New Roman" pitchFamily="18" charset="0"/>
                <a:cs typeface="Times New Roman" pitchFamily="18" charset="0"/>
              </a:rPr>
              <a:t>Проявление</a:t>
            </a:r>
            <a:r>
              <a:rPr lang="ru-RU" sz="2800" dirty="0" smtClean="0">
                <a:latin typeface="Times New Roman" pitchFamily="18" charset="0"/>
                <a:cs typeface="Times New Roman" pitchFamily="18" charset="0"/>
              </a:rPr>
              <a:t> </a:t>
            </a:r>
          </a:p>
          <a:p>
            <a:pPr algn="ctr"/>
            <a:endParaRPr lang="ru-RU" sz="900" dirty="0" smtClean="0">
              <a:latin typeface="Times New Roman" pitchFamily="18" charset="0"/>
              <a:cs typeface="Times New Roman" pitchFamily="18" charset="0"/>
            </a:endParaRPr>
          </a:p>
          <a:p>
            <a:pPr algn="just"/>
            <a:r>
              <a:rPr lang="ru-RU" sz="2000" dirty="0" smtClean="0">
                <a:latin typeface="Times New Roman" pitchFamily="18" charset="0"/>
                <a:cs typeface="Times New Roman" pitchFamily="18" charset="0"/>
              </a:rPr>
              <a:t>Ребенок не может найти положительных способов получить желаемое, поэтому использует агрессию. Постоянно задирает других детей, лезет в драки, обзывает, пинает, в общем делает все, чтобы спровоцировать других детей на ответную агрессию. Обычно находится в истерическом состоянии, зачатую напоказ. Получает моральное удовольствие от возможности вывести другого человека из себя. </a:t>
            </a:r>
          </a:p>
          <a:p>
            <a:pPr algn="just"/>
            <a:endParaRPr lang="ru-RU" sz="300" dirty="0">
              <a:latin typeface="Times New Roman" pitchFamily="18" charset="0"/>
              <a:cs typeface="Times New Roman" pitchFamily="18" charset="0"/>
            </a:endParaRPr>
          </a:p>
          <a:p>
            <a:pPr algn="ctr"/>
            <a:r>
              <a:rPr lang="ru-RU" sz="2800" b="1" dirty="0" smtClean="0">
                <a:solidFill>
                  <a:srgbClr val="002060"/>
                </a:solidFill>
                <a:latin typeface="Times New Roman" pitchFamily="18" charset="0"/>
                <a:cs typeface="Times New Roman" pitchFamily="18" charset="0"/>
              </a:rPr>
              <a:t>Причины</a:t>
            </a:r>
          </a:p>
          <a:p>
            <a:pPr algn="ctr"/>
            <a:endParaRPr lang="ru-RU" sz="900" b="1" dirty="0" smtClean="0">
              <a:solidFill>
                <a:srgbClr val="002060"/>
              </a:solidFill>
              <a:latin typeface="Times New Roman" pitchFamily="18" charset="0"/>
              <a:cs typeface="Times New Roman" pitchFamily="18" charset="0"/>
            </a:endParaRPr>
          </a:p>
          <a:p>
            <a:pPr indent="457200" algn="just">
              <a:buClr>
                <a:srgbClr val="FF0000"/>
              </a:buClr>
              <a:buSzPct val="120000"/>
              <a:buFont typeface="+mj-lt"/>
              <a:buAutoNum type="arabicPeriod"/>
            </a:pPr>
            <a:r>
              <a:rPr lang="ru-RU" sz="2000" dirty="0" smtClean="0">
                <a:latin typeface="Times New Roman" pitchFamily="18" charset="0"/>
                <a:cs typeface="Times New Roman" pitchFamily="18" charset="0"/>
              </a:rPr>
              <a:t>Соматические </a:t>
            </a:r>
            <a:r>
              <a:rPr lang="ru-RU" sz="2000" dirty="0">
                <a:latin typeface="Times New Roman" pitchFamily="18" charset="0"/>
                <a:cs typeface="Times New Roman" pitchFamily="18" charset="0"/>
              </a:rPr>
              <a:t>заболевания, нарушение работы отделов головного мозга</a:t>
            </a:r>
            <a:r>
              <a:rPr lang="ru-RU" sz="2000" dirty="0" smtClean="0">
                <a:latin typeface="Times New Roman" pitchFamily="18" charset="0"/>
                <a:cs typeface="Times New Roman" pitchFamily="18" charset="0"/>
              </a:rPr>
              <a:t>.</a:t>
            </a:r>
          </a:p>
          <a:p>
            <a:pPr indent="457200" algn="just">
              <a:buClr>
                <a:srgbClr val="FF0000"/>
              </a:buClr>
              <a:buSzPct val="120000"/>
              <a:buFont typeface="+mj-lt"/>
              <a:buAutoNum type="arabicPeriod"/>
            </a:pPr>
            <a:r>
              <a:rPr lang="ru-RU" sz="2000" dirty="0" smtClean="0">
                <a:latin typeface="Times New Roman" pitchFamily="18" charset="0"/>
                <a:cs typeface="Times New Roman" pitchFamily="18" charset="0"/>
              </a:rPr>
              <a:t>Конфликтные </a:t>
            </a:r>
            <a:r>
              <a:rPr lang="ru-RU" sz="2000" dirty="0">
                <a:latin typeface="Times New Roman" pitchFamily="18" charset="0"/>
                <a:cs typeface="Times New Roman" pitchFamily="18" charset="0"/>
              </a:rPr>
              <a:t>отношения с родителями, которые не уделяют внимания, не интересуются ребенком, не проводят с ним время</a:t>
            </a:r>
            <a:r>
              <a:rPr lang="ru-RU" sz="2000" dirty="0" smtClean="0">
                <a:latin typeface="Times New Roman" pitchFamily="18" charset="0"/>
                <a:cs typeface="Times New Roman" pitchFamily="18" charset="0"/>
              </a:rPr>
              <a:t>.</a:t>
            </a:r>
          </a:p>
          <a:p>
            <a:pPr indent="457200" algn="just">
              <a:buClr>
                <a:srgbClr val="FF0000"/>
              </a:buClr>
              <a:buSzPct val="120000"/>
              <a:buFont typeface="+mj-lt"/>
              <a:buAutoNum type="arabicPeriod"/>
            </a:pPr>
            <a:r>
              <a:rPr lang="ru-RU" sz="2000" dirty="0" smtClean="0">
                <a:latin typeface="Times New Roman" pitchFamily="18" charset="0"/>
                <a:cs typeface="Times New Roman" pitchFamily="18" charset="0"/>
              </a:rPr>
              <a:t>Копирование </a:t>
            </a:r>
            <a:r>
              <a:rPr lang="ru-RU" sz="2000" dirty="0">
                <a:latin typeface="Times New Roman" pitchFamily="18" charset="0"/>
                <a:cs typeface="Times New Roman" pitchFamily="18" charset="0"/>
              </a:rPr>
              <a:t>моделей поведения родителей, которые сами являются агрессивными как дома, так и в социуме</a:t>
            </a:r>
            <a:r>
              <a:rPr lang="ru-RU" sz="2000" dirty="0" smtClean="0">
                <a:latin typeface="Times New Roman" pitchFamily="18" charset="0"/>
                <a:cs typeface="Times New Roman" pitchFamily="18" charset="0"/>
              </a:rPr>
              <a:t>.</a:t>
            </a:r>
          </a:p>
          <a:p>
            <a:pPr indent="457200" algn="just">
              <a:buClr>
                <a:srgbClr val="FF0000"/>
              </a:buClr>
              <a:buSzPct val="120000"/>
              <a:buFont typeface="+mj-lt"/>
              <a:buAutoNum type="arabicPeriod"/>
            </a:pPr>
            <a:r>
              <a:rPr lang="ru-RU" sz="2000" dirty="0" smtClean="0">
                <a:latin typeface="Times New Roman" pitchFamily="18" charset="0"/>
                <a:cs typeface="Times New Roman" pitchFamily="18" charset="0"/>
              </a:rPr>
              <a:t>Эмоциональная </a:t>
            </a:r>
            <a:r>
              <a:rPr lang="ru-RU" sz="2000" dirty="0">
                <a:latin typeface="Times New Roman" pitchFamily="18" charset="0"/>
                <a:cs typeface="Times New Roman" pitchFamily="18" charset="0"/>
              </a:rPr>
              <a:t>привязанность к одному родителю, где второй выступает в роли объекта агрессии</a:t>
            </a:r>
            <a:r>
              <a:rPr lang="ru-RU" sz="2000" dirty="0" smtClean="0">
                <a:latin typeface="Times New Roman" pitchFamily="18" charset="0"/>
                <a:cs typeface="Times New Roman" pitchFamily="18" charset="0"/>
              </a:rPr>
              <a:t>.</a:t>
            </a:r>
          </a:p>
          <a:p>
            <a:pPr indent="457200" algn="just">
              <a:buClr>
                <a:srgbClr val="FF0000"/>
              </a:buClr>
              <a:buSzPct val="120000"/>
              <a:buFont typeface="+mj-lt"/>
              <a:buAutoNum type="arabicPeriod"/>
            </a:pPr>
            <a:r>
              <a:rPr lang="ru-RU" sz="2000" dirty="0" smtClean="0">
                <a:latin typeface="Times New Roman" pitchFamily="18" charset="0"/>
                <a:cs typeface="Times New Roman" pitchFamily="18" charset="0"/>
              </a:rPr>
              <a:t>Низкая </a:t>
            </a:r>
            <a:r>
              <a:rPr lang="ru-RU" sz="2000" dirty="0">
                <a:latin typeface="Times New Roman" pitchFamily="18" charset="0"/>
                <a:cs typeface="Times New Roman" pitchFamily="18" charset="0"/>
              </a:rPr>
              <a:t>самооценка, неумение ребенка управлять собственными переживаниями</a:t>
            </a:r>
            <a:r>
              <a:rPr lang="ru-RU" sz="2000" dirty="0" smtClean="0">
                <a:latin typeface="Times New Roman" pitchFamily="18" charset="0"/>
                <a:cs typeface="Times New Roman" pitchFamily="18" charset="0"/>
              </a:rPr>
              <a:t>.</a:t>
            </a:r>
          </a:p>
          <a:p>
            <a:pPr indent="457200" algn="just">
              <a:buClr>
                <a:srgbClr val="FF0000"/>
              </a:buClr>
              <a:buSzPct val="120000"/>
              <a:buFont typeface="+mj-lt"/>
              <a:buAutoNum type="arabicPeriod"/>
            </a:pPr>
            <a:r>
              <a:rPr lang="ru-RU" sz="2000" dirty="0" smtClean="0">
                <a:latin typeface="Times New Roman" pitchFamily="18" charset="0"/>
                <a:cs typeface="Times New Roman" pitchFamily="18" charset="0"/>
              </a:rPr>
              <a:t>Копирование </a:t>
            </a:r>
            <a:r>
              <a:rPr lang="ru-RU" sz="2000" dirty="0">
                <a:latin typeface="Times New Roman" pitchFamily="18" charset="0"/>
                <a:cs typeface="Times New Roman" pitchFamily="18" charset="0"/>
              </a:rPr>
              <a:t>поведения героев из компьютерных игр или наблюдение за насилием из экранов телевизоров</a:t>
            </a:r>
            <a:r>
              <a:rPr lang="ru-RU" sz="2000" dirty="0" smtClean="0">
                <a:latin typeface="Times New Roman" pitchFamily="18" charset="0"/>
                <a:cs typeface="Times New Roman" pitchFamily="18" charset="0"/>
              </a:rPr>
              <a:t>.</a:t>
            </a:r>
          </a:p>
          <a:p>
            <a:pPr indent="457200" algn="just">
              <a:buClr>
                <a:srgbClr val="FF0000"/>
              </a:buClr>
              <a:buSzPct val="120000"/>
              <a:buFont typeface="+mj-lt"/>
              <a:buAutoNum type="arabicPeriod"/>
            </a:pPr>
            <a:r>
              <a:rPr lang="ru-RU" sz="2000" dirty="0" smtClean="0">
                <a:latin typeface="Times New Roman" pitchFamily="18" charset="0"/>
                <a:cs typeface="Times New Roman" pitchFamily="18" charset="0"/>
              </a:rPr>
              <a:t>Жестокое </a:t>
            </a:r>
            <a:r>
              <a:rPr lang="ru-RU" sz="2000" dirty="0">
                <a:latin typeface="Times New Roman" pitchFamily="18" charset="0"/>
                <a:cs typeface="Times New Roman" pitchFamily="18" charset="0"/>
              </a:rPr>
              <a:t>отношение родителей по отношению к ребенку</a:t>
            </a:r>
            <a:r>
              <a:rPr lang="ru-RU" sz="2000" dirty="0" smtClean="0">
                <a:latin typeface="Times New Roman" pitchFamily="18" charset="0"/>
                <a:cs typeface="Times New Roman" pitchFamily="18" charset="0"/>
              </a:rPr>
              <a:t>.</a:t>
            </a:r>
          </a:p>
          <a:p>
            <a:pPr indent="457200" algn="just">
              <a:buClr>
                <a:srgbClr val="FF0000"/>
              </a:buClr>
              <a:buSzPct val="120000"/>
              <a:buFont typeface="+mj-lt"/>
              <a:buAutoNum type="arabicPeriod"/>
            </a:pPr>
            <a:r>
              <a:rPr lang="ru-RU" sz="2000" dirty="0" smtClean="0">
                <a:latin typeface="Times New Roman" pitchFamily="18" charset="0"/>
                <a:cs typeface="Times New Roman" pitchFamily="18" charset="0"/>
              </a:rPr>
              <a:t>Ревность по отношению к младшим братьям или сестрам.</a:t>
            </a:r>
            <a:endParaRPr lang="ru-RU" sz="2000" dirty="0">
              <a:latin typeface="Times New Roman" pitchFamily="18" charset="0"/>
              <a:cs typeface="Times New Roman" pitchFamily="18" charset="0"/>
            </a:endParaRPr>
          </a:p>
        </p:txBody>
      </p:sp>
    </p:spTree>
    <p:extLst>
      <p:ext uri="{BB962C8B-B14F-4D97-AF65-F5344CB8AC3E}">
        <p14:creationId xmlns:p14="http://schemas.microsoft.com/office/powerpoint/2010/main" val="374686428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4800" y="549454"/>
            <a:ext cx="10948416" cy="4662815"/>
          </a:xfrm>
          <a:prstGeom prst="rect">
            <a:avLst/>
          </a:prstGeom>
          <a:noFill/>
        </p:spPr>
        <p:txBody>
          <a:bodyPr wrap="square" rtlCol="0">
            <a:spAutoFit/>
          </a:bodyPr>
          <a:lstStyle/>
          <a:p>
            <a:pPr algn="ctr"/>
            <a:r>
              <a:rPr lang="ru-RU" sz="2800" b="1" dirty="0" smtClean="0">
                <a:solidFill>
                  <a:srgbClr val="002060"/>
                </a:solidFill>
                <a:latin typeface="Times New Roman" pitchFamily="18" charset="0"/>
                <a:cs typeface="Times New Roman" pitchFamily="18" charset="0"/>
              </a:rPr>
              <a:t>Рекомендации</a:t>
            </a:r>
          </a:p>
          <a:p>
            <a:pPr algn="ctr"/>
            <a:endParaRPr lang="ru-RU" sz="900" b="1" dirty="0" smtClean="0">
              <a:solidFill>
                <a:srgbClr val="002060"/>
              </a:solidFill>
              <a:latin typeface="Times New Roman" pitchFamily="18" charset="0"/>
              <a:cs typeface="Times New Roman" pitchFamily="18" charset="0"/>
            </a:endParaRPr>
          </a:p>
          <a:p>
            <a:pPr indent="457200" algn="just">
              <a:buClr>
                <a:srgbClr val="FF0000"/>
              </a:buClr>
              <a:buSzPct val="120000"/>
              <a:buFont typeface="+mj-lt"/>
              <a:buAutoNum type="arabicPeriod"/>
            </a:pPr>
            <a:r>
              <a:rPr lang="ru-RU" sz="2000" dirty="0">
                <a:latin typeface="Times New Roman" pitchFamily="18" charset="0"/>
                <a:cs typeface="Times New Roman" pitchFamily="18" charset="0"/>
              </a:rPr>
              <a:t>Самым эффективным способом устранения агрессии является исправление той проблемы, из-за которой ребенок негодует. Если малыш просто капризничает, тогда не следует реагировать на его истерику. Если же речь идет о недостатке внимания, любви, общего досуга, тогда следует изменить свои отношения с ребенком. Пока причину агрессии не устранить, сама по себе она не исчезнет. Любые попытки уговорить ребенка больше не быть злым приведут лишь к тому, что он просто научится скрывать собственные чувства, однако агрессия при этом никуда не исчезнет</a:t>
            </a:r>
            <a:r>
              <a:rPr lang="ru-RU" sz="2000" dirty="0" smtClean="0">
                <a:latin typeface="Times New Roman" pitchFamily="18" charset="0"/>
                <a:cs typeface="Times New Roman" pitchFamily="18" charset="0"/>
              </a:rPr>
              <a:t>.</a:t>
            </a:r>
          </a:p>
          <a:p>
            <a:pPr indent="457200" algn="just">
              <a:buClr>
                <a:srgbClr val="FF0000"/>
              </a:buClr>
              <a:buSzPct val="120000"/>
              <a:buFont typeface="+mj-lt"/>
              <a:buAutoNum type="arabicPeriod"/>
            </a:pPr>
            <a:r>
              <a:rPr lang="ru-RU" sz="2000" dirty="0">
                <a:latin typeface="Times New Roman" pitchFamily="18" charset="0"/>
                <a:cs typeface="Times New Roman" pitchFamily="18" charset="0"/>
              </a:rPr>
              <a:t>В момент, когда ребенок проявляет агрессию, следует разобраться с факторами, которые ее вызывают. Какие </a:t>
            </a:r>
            <a:r>
              <a:rPr lang="ru-RU" sz="2000" dirty="0" err="1" smtClean="0">
                <a:latin typeface="Times New Roman" pitchFamily="18" charset="0"/>
                <a:cs typeface="Times New Roman" pitchFamily="18" charset="0"/>
              </a:rPr>
              <a:t>мотиваторы</a:t>
            </a:r>
            <a:r>
              <a:rPr lang="ru-RU" sz="2000" dirty="0" smtClean="0">
                <a:latin typeface="Times New Roman" pitchFamily="18" charset="0"/>
                <a:cs typeface="Times New Roman" pitchFamily="18" charset="0"/>
              </a:rPr>
              <a:t> </a:t>
            </a:r>
            <a:r>
              <a:rPr lang="ru-RU" sz="2000" dirty="0">
                <a:latin typeface="Times New Roman" pitchFamily="18" charset="0"/>
                <a:cs typeface="Times New Roman" pitchFamily="18" charset="0"/>
              </a:rPr>
              <a:t>запускают механизм агрессивности? Зачастую родители своими поступками вызывают злость у ребенка и негодование. Изменение поведения родителей влечет изменения в поступках ребенка</a:t>
            </a:r>
            <a:r>
              <a:rPr lang="ru-RU" sz="2000" dirty="0" smtClean="0">
                <a:latin typeface="Times New Roman" pitchFamily="18" charset="0"/>
                <a:cs typeface="Times New Roman" pitchFamily="18" charset="0"/>
              </a:rPr>
              <a:t>.</a:t>
            </a:r>
          </a:p>
          <a:p>
            <a:pPr indent="457200" algn="just">
              <a:buClr>
                <a:srgbClr val="FF0000"/>
              </a:buClr>
              <a:buSzPct val="120000"/>
              <a:buFont typeface="+mj-lt"/>
              <a:buAutoNum type="arabicPeriod"/>
            </a:pPr>
            <a:r>
              <a:rPr lang="ru-RU" sz="2000" dirty="0">
                <a:latin typeface="Times New Roman" pitchFamily="18" charset="0"/>
                <a:cs typeface="Times New Roman" pitchFamily="18" charset="0"/>
              </a:rPr>
              <a:t>Не следует уповать на то, что с возрастом ребенок станет добрее. Если упустить момент зарождения агрессии, это может привести к формированию данного явления как качества характера.</a:t>
            </a:r>
            <a:endParaRPr lang="ru-RU" sz="2000"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7867632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264666" y="475488"/>
            <a:ext cx="8266176" cy="926592"/>
          </a:xfrm>
        </p:spPr>
        <p:txBody>
          <a:bodyPr>
            <a:normAutofit/>
          </a:bodyPr>
          <a:lstStyle/>
          <a:p>
            <a:r>
              <a:rPr lang="ru-RU" sz="5400" dirty="0" smtClean="0"/>
              <a:t>Застенчивые дети</a:t>
            </a:r>
            <a:endParaRPr lang="ru-RU" sz="5400" dirty="0"/>
          </a:p>
        </p:txBody>
      </p:sp>
      <p:pic>
        <p:nvPicPr>
          <p:cNvPr id="12290" name="Picture 2" descr="Картинки по запросу застенчивые дети"/>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08374" y="1450848"/>
            <a:ext cx="4196969" cy="48036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800498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4800" y="232462"/>
            <a:ext cx="10948416" cy="5847755"/>
          </a:xfrm>
          <a:prstGeom prst="rect">
            <a:avLst/>
          </a:prstGeom>
          <a:noFill/>
        </p:spPr>
        <p:txBody>
          <a:bodyPr wrap="square" rtlCol="0">
            <a:spAutoFit/>
          </a:bodyPr>
          <a:lstStyle/>
          <a:p>
            <a:pPr algn="ctr"/>
            <a:r>
              <a:rPr lang="ru-RU" sz="2800" b="1" dirty="0" smtClean="0">
                <a:solidFill>
                  <a:srgbClr val="002060"/>
                </a:solidFill>
                <a:latin typeface="Times New Roman" pitchFamily="18" charset="0"/>
                <a:cs typeface="Times New Roman" pitchFamily="18" charset="0"/>
              </a:rPr>
              <a:t>Проявление</a:t>
            </a:r>
            <a:r>
              <a:rPr lang="ru-RU" sz="2800" dirty="0" smtClean="0">
                <a:latin typeface="Times New Roman" pitchFamily="18" charset="0"/>
                <a:cs typeface="Times New Roman" pitchFamily="18" charset="0"/>
              </a:rPr>
              <a:t> </a:t>
            </a:r>
          </a:p>
          <a:p>
            <a:pPr algn="ctr"/>
            <a:endParaRPr lang="ru-RU" sz="900" dirty="0" smtClean="0">
              <a:latin typeface="Times New Roman" pitchFamily="18" charset="0"/>
              <a:cs typeface="Times New Roman" pitchFamily="18" charset="0"/>
            </a:endParaRPr>
          </a:p>
          <a:p>
            <a:pPr algn="just"/>
            <a:r>
              <a:rPr lang="ru-RU" sz="2000" dirty="0" smtClean="0">
                <a:latin typeface="Times New Roman" pitchFamily="18" charset="0"/>
                <a:cs typeface="Times New Roman" pitchFamily="18" charset="0"/>
              </a:rPr>
              <a:t>Застенчивый ребенок считает себя хуже других. Зациклен на своих проблемах и ощущениях. Не интересуется и не стремится понимать других, что еще больше отдаляет его от людей.</a:t>
            </a:r>
          </a:p>
          <a:p>
            <a:pPr algn="just"/>
            <a:endParaRPr lang="ru-RU" sz="2000" dirty="0">
              <a:latin typeface="Times New Roman" pitchFamily="18" charset="0"/>
              <a:cs typeface="Times New Roman" pitchFamily="18" charset="0"/>
            </a:endParaRPr>
          </a:p>
          <a:p>
            <a:pPr algn="ctr"/>
            <a:r>
              <a:rPr lang="ru-RU" sz="2800" b="1" dirty="0" smtClean="0">
                <a:solidFill>
                  <a:srgbClr val="002060"/>
                </a:solidFill>
                <a:latin typeface="Times New Roman" pitchFamily="18" charset="0"/>
                <a:cs typeface="Times New Roman" pitchFamily="18" charset="0"/>
              </a:rPr>
              <a:t>Причины</a:t>
            </a:r>
          </a:p>
          <a:p>
            <a:pPr algn="ctr"/>
            <a:endParaRPr lang="ru-RU" sz="900" b="1" dirty="0" smtClean="0">
              <a:solidFill>
                <a:srgbClr val="002060"/>
              </a:solidFill>
              <a:latin typeface="Times New Roman" pitchFamily="18" charset="0"/>
              <a:cs typeface="Times New Roman" pitchFamily="18" charset="0"/>
            </a:endParaRPr>
          </a:p>
          <a:p>
            <a:pPr indent="457200" algn="just">
              <a:buClr>
                <a:srgbClr val="FF0000"/>
              </a:buClr>
              <a:buSzPct val="120000"/>
              <a:buFont typeface="+mj-lt"/>
              <a:buAutoNum type="arabicPeriod"/>
            </a:pPr>
            <a:r>
              <a:rPr lang="ru-RU" sz="2000" dirty="0" smtClean="0">
                <a:latin typeface="Times New Roman" pitchFamily="18" charset="0"/>
                <a:cs typeface="Times New Roman" pitchFamily="18" charset="0"/>
              </a:rPr>
              <a:t>Не выносливость нервной системы: психика ребенка настолько хрупкая и нежная, что бесконечный поток лиц дома, на улице, в детском саду, школе, в телевизоре ложится на него непосильным грузом, вынуждая «прятаться за стену».</a:t>
            </a:r>
          </a:p>
          <a:p>
            <a:pPr indent="457200" algn="just">
              <a:buClr>
                <a:srgbClr val="FF0000"/>
              </a:buClr>
              <a:buSzPct val="120000"/>
              <a:buFont typeface="+mj-lt"/>
              <a:buAutoNum type="arabicPeriod"/>
            </a:pPr>
            <a:r>
              <a:rPr lang="ru-RU" sz="2000" dirty="0" smtClean="0">
                <a:latin typeface="Times New Roman" pitchFamily="18" charset="0"/>
                <a:cs typeface="Times New Roman" pitchFamily="18" charset="0"/>
              </a:rPr>
              <a:t>Ребенок не ощущает своей самооценки, у него низкая самооценка, он не может или боится быть самим собой. Так происходит в том случае, если желания ребенка в проявлении каких-то эмоций постоянно подавляются. Когда родители чрезвычайно заботятся о мнении окружающих, что приносят чувства своего ребенка в жертву, приучая его быть «удобным» для всех. В результате в ребенке формируется скованность, вызванная чрезмерными запретами и контролем.</a:t>
            </a:r>
          </a:p>
          <a:p>
            <a:pPr indent="457200" algn="just">
              <a:buClr>
                <a:srgbClr val="FF0000"/>
              </a:buClr>
              <a:buSzPct val="120000"/>
              <a:buFont typeface="+mj-lt"/>
              <a:buAutoNum type="arabicPeriod"/>
            </a:pPr>
            <a:r>
              <a:rPr lang="ru-RU" sz="2000" dirty="0" smtClean="0">
                <a:latin typeface="Times New Roman" pitchFamily="18" charset="0"/>
                <a:cs typeface="Times New Roman" pitchFamily="18" charset="0"/>
              </a:rPr>
              <a:t>Ребенок может стать застенчивым в результате неуверенности в нем со стороны родителей. Особенно, если он постоянно слышит: «Ты не сможешь!», «У тебя не получится!». Или когда ребенок наблюдал сильные родительские порицания за его неудачи в прошлом.</a:t>
            </a:r>
          </a:p>
          <a:p>
            <a:pPr indent="457200" algn="just">
              <a:buClr>
                <a:srgbClr val="FF0000"/>
              </a:buClr>
              <a:buSzPct val="120000"/>
              <a:buFont typeface="+mj-lt"/>
              <a:buAutoNum type="arabicPeriod"/>
            </a:pPr>
            <a:r>
              <a:rPr lang="ru-RU" sz="2000" dirty="0" smtClean="0">
                <a:latin typeface="Times New Roman" pitchFamily="18" charset="0"/>
                <a:cs typeface="Times New Roman" pitchFamily="18" charset="0"/>
              </a:rPr>
              <a:t>Ребенок может подражать неуверенным в себе и скрытным родителям. </a:t>
            </a:r>
            <a:endParaRPr lang="ru-RU" sz="2000" dirty="0">
              <a:latin typeface="Times New Roman" pitchFamily="18" charset="0"/>
              <a:cs typeface="Times New Roman" pitchFamily="18" charset="0"/>
            </a:endParaRPr>
          </a:p>
        </p:txBody>
      </p:sp>
    </p:spTree>
    <p:extLst>
      <p:ext uri="{BB962C8B-B14F-4D97-AF65-F5344CB8AC3E}">
        <p14:creationId xmlns:p14="http://schemas.microsoft.com/office/powerpoint/2010/main" val="278892597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4800" y="183694"/>
            <a:ext cx="10948416" cy="6509474"/>
          </a:xfrm>
          <a:prstGeom prst="rect">
            <a:avLst/>
          </a:prstGeom>
          <a:noFill/>
        </p:spPr>
        <p:txBody>
          <a:bodyPr wrap="square" rtlCol="0">
            <a:spAutoFit/>
          </a:bodyPr>
          <a:lstStyle/>
          <a:p>
            <a:pPr algn="ctr"/>
            <a:r>
              <a:rPr lang="ru-RU" sz="2800" b="1" dirty="0" smtClean="0">
                <a:solidFill>
                  <a:srgbClr val="002060"/>
                </a:solidFill>
                <a:latin typeface="Times New Roman" pitchFamily="18" charset="0"/>
                <a:cs typeface="Times New Roman" pitchFamily="18" charset="0"/>
              </a:rPr>
              <a:t>Рекомендации</a:t>
            </a:r>
          </a:p>
          <a:p>
            <a:pPr algn="ctr"/>
            <a:endParaRPr lang="ru-RU" sz="900" b="1" dirty="0" smtClean="0">
              <a:solidFill>
                <a:srgbClr val="002060"/>
              </a:solidFill>
              <a:latin typeface="Times New Roman" pitchFamily="18" charset="0"/>
              <a:cs typeface="Times New Roman" pitchFamily="18" charset="0"/>
            </a:endParaRPr>
          </a:p>
          <a:p>
            <a:pPr indent="457200" algn="just">
              <a:buClr>
                <a:srgbClr val="FF0000"/>
              </a:buClr>
              <a:buSzPct val="120000"/>
              <a:buFont typeface="+mj-lt"/>
              <a:buAutoNum type="arabicPeriod"/>
            </a:pPr>
            <a:r>
              <a:rPr lang="ru-RU" sz="2000" dirty="0" smtClean="0">
                <a:latin typeface="Times New Roman" pitchFamily="18" charset="0"/>
                <a:cs typeface="Times New Roman" pitchFamily="18" charset="0"/>
              </a:rPr>
              <a:t>Для уверенности в себе, </a:t>
            </a:r>
            <a:r>
              <a:rPr lang="ru-RU" sz="2000" dirty="0">
                <a:latin typeface="Times New Roman" pitchFamily="18" charset="0"/>
                <a:cs typeface="Times New Roman" pitchFamily="18" charset="0"/>
              </a:rPr>
              <a:t>для ощущения </a:t>
            </a:r>
            <a:r>
              <a:rPr lang="ru-RU" sz="2000" dirty="0" err="1">
                <a:latin typeface="Times New Roman" pitchFamily="18" charset="0"/>
                <a:cs typeface="Times New Roman" pitchFamily="18" charset="0"/>
              </a:rPr>
              <a:t>самоценности</a:t>
            </a:r>
            <a:r>
              <a:rPr lang="ru-RU" sz="2000" dirty="0">
                <a:latin typeface="Times New Roman" pitchFamily="18" charset="0"/>
                <a:cs typeface="Times New Roman" pitchFamily="18" charset="0"/>
              </a:rPr>
              <a:t> </a:t>
            </a:r>
            <a:r>
              <a:rPr lang="ru-RU" sz="2000" dirty="0" smtClean="0">
                <a:latin typeface="Times New Roman" pitchFamily="18" charset="0"/>
                <a:cs typeface="Times New Roman" pitchFamily="18" charset="0"/>
              </a:rPr>
              <a:t>ребенку </a:t>
            </a:r>
            <a:r>
              <a:rPr lang="ru-RU" sz="2000" dirty="0">
                <a:latin typeface="Times New Roman" pitchFamily="18" charset="0"/>
                <a:cs typeface="Times New Roman" pitchFamily="18" charset="0"/>
              </a:rPr>
              <a:t>обязательно нужна безусловная любовь. Любовь, признающая в </a:t>
            </a:r>
            <a:r>
              <a:rPr lang="ru-RU" sz="2000" dirty="0" smtClean="0">
                <a:latin typeface="Times New Roman" pitchFamily="18" charset="0"/>
                <a:cs typeface="Times New Roman" pitchFamily="18" charset="0"/>
              </a:rPr>
              <a:t>нем </a:t>
            </a:r>
            <a:r>
              <a:rPr lang="ru-RU" sz="2000" dirty="0">
                <a:latin typeface="Times New Roman" pitchFamily="18" charset="0"/>
                <a:cs typeface="Times New Roman" pitchFamily="18" charset="0"/>
              </a:rPr>
              <a:t>Личность, право на любые желания, мысли, чувства, поступки. Дающая возможность быть самим собой без страха остаться нелюбимым, ненужным. Любимый </a:t>
            </a:r>
            <a:r>
              <a:rPr lang="ru-RU" sz="2000" dirty="0" smtClean="0">
                <a:latin typeface="Times New Roman" pitchFamily="18" charset="0"/>
                <a:cs typeface="Times New Roman" pitchFamily="18" charset="0"/>
              </a:rPr>
              <a:t>ребенок </a:t>
            </a:r>
            <a:r>
              <a:rPr lang="ru-RU" sz="2000" dirty="0">
                <a:latin typeface="Times New Roman" pitchFamily="18" charset="0"/>
                <a:cs typeface="Times New Roman" pitchFamily="18" charset="0"/>
              </a:rPr>
              <a:t>знает: что бы с ним не случилось – неприятность, обида, ошибка, неудача – это внешне, временно.</a:t>
            </a:r>
          </a:p>
          <a:p>
            <a:pPr indent="457200" algn="just">
              <a:buClr>
                <a:srgbClr val="FF0000"/>
              </a:buClr>
              <a:buSzPct val="120000"/>
              <a:buFont typeface="+mj-lt"/>
              <a:buAutoNum type="arabicPeriod"/>
            </a:pPr>
            <a:r>
              <a:rPr lang="ru-RU" sz="2000" dirty="0">
                <a:latin typeface="Times New Roman" pitchFamily="18" charset="0"/>
                <a:cs typeface="Times New Roman" pitchFamily="18" charset="0"/>
              </a:rPr>
              <a:t>Убедитесь, что </a:t>
            </a:r>
            <a:r>
              <a:rPr lang="ru-RU" sz="2000" dirty="0" smtClean="0">
                <a:latin typeface="Times New Roman" pitchFamily="18" charset="0"/>
                <a:cs typeface="Times New Roman" pitchFamily="18" charset="0"/>
              </a:rPr>
              <a:t>ребенок </a:t>
            </a:r>
            <a:r>
              <a:rPr lang="ru-RU" sz="2000" dirty="0">
                <a:latin typeface="Times New Roman" pitchFamily="18" charset="0"/>
                <a:cs typeface="Times New Roman" pitchFamily="18" charset="0"/>
              </a:rPr>
              <a:t>внутри семьи имеет право на собственную позицию в любой ситуации - уважаемую и принимаемую во внимание. </a:t>
            </a:r>
            <a:endParaRPr lang="ru-RU" sz="2000" dirty="0" smtClean="0">
              <a:latin typeface="Times New Roman" pitchFamily="18" charset="0"/>
              <a:cs typeface="Times New Roman" pitchFamily="18" charset="0"/>
            </a:endParaRPr>
          </a:p>
          <a:p>
            <a:pPr indent="457200" algn="just">
              <a:buClr>
                <a:srgbClr val="FF0000"/>
              </a:buClr>
              <a:buSzPct val="120000"/>
              <a:buFont typeface="+mj-lt"/>
              <a:buAutoNum type="arabicPeriod"/>
            </a:pPr>
            <a:r>
              <a:rPr lang="ru-RU" sz="2000" dirty="0">
                <a:latin typeface="Times New Roman" pitchFamily="18" charset="0"/>
                <a:cs typeface="Times New Roman" pitchFamily="18" charset="0"/>
              </a:rPr>
              <a:t>Постепенно, но неуклонно </a:t>
            </a:r>
            <a:r>
              <a:rPr lang="ru-RU" sz="2000" dirty="0" smtClean="0">
                <a:latin typeface="Times New Roman" pitchFamily="18" charset="0"/>
                <a:cs typeface="Times New Roman" pitchFamily="18" charset="0"/>
              </a:rPr>
              <a:t>передаем ребенку </a:t>
            </a:r>
            <a:r>
              <a:rPr lang="ru-RU" sz="2000" dirty="0">
                <a:latin typeface="Times New Roman" pitchFamily="18" charset="0"/>
                <a:cs typeface="Times New Roman" pitchFamily="18" charset="0"/>
              </a:rPr>
              <a:t>ответственность за те дела и поступки, с которыми он уже справляется самостоятельно. Но форсировать процесс, нагружать ответственностью, к которой </a:t>
            </a:r>
            <a:r>
              <a:rPr lang="ru-RU" sz="2000" dirty="0" smtClean="0">
                <a:latin typeface="Times New Roman" pitchFamily="18" charset="0"/>
                <a:cs typeface="Times New Roman" pitchFamily="18" charset="0"/>
              </a:rPr>
              <a:t>ребенок </a:t>
            </a:r>
            <a:r>
              <a:rPr lang="ru-RU" sz="2000" dirty="0">
                <a:latin typeface="Times New Roman" pitchFamily="18" charset="0"/>
                <a:cs typeface="Times New Roman" pitchFamily="18" charset="0"/>
              </a:rPr>
              <a:t>не готов, тоже </a:t>
            </a:r>
            <a:r>
              <a:rPr lang="ru-RU" sz="2000" dirty="0" smtClean="0">
                <a:latin typeface="Times New Roman" pitchFamily="18" charset="0"/>
                <a:cs typeface="Times New Roman" pitchFamily="18" charset="0"/>
              </a:rPr>
              <a:t>нельзя.</a:t>
            </a:r>
          </a:p>
          <a:p>
            <a:pPr indent="457200" algn="just">
              <a:buClr>
                <a:srgbClr val="FF0000"/>
              </a:buClr>
              <a:buSzPct val="120000"/>
              <a:buFont typeface="+mj-lt"/>
              <a:buAutoNum type="arabicPeriod"/>
            </a:pPr>
            <a:r>
              <a:rPr lang="ru-RU" sz="2000" dirty="0">
                <a:latin typeface="Times New Roman" pitchFamily="18" charset="0"/>
                <a:cs typeface="Times New Roman" pitchFamily="18" charset="0"/>
              </a:rPr>
              <a:t>Развитие умственных способностей, внимательности, сообразительности, памяти, сноровки, постоянная поддержка и эмоциональное поощрение при даже самых небольших достижениях прибавит уверенности</a:t>
            </a:r>
            <a:r>
              <a:rPr lang="ru-RU" sz="2000" dirty="0" smtClean="0">
                <a:latin typeface="Times New Roman" pitchFamily="18" charset="0"/>
                <a:cs typeface="Times New Roman" pitchFamily="18" charset="0"/>
              </a:rPr>
              <a:t>.</a:t>
            </a:r>
          </a:p>
          <a:p>
            <a:pPr indent="457200" algn="just">
              <a:buClr>
                <a:srgbClr val="FF0000"/>
              </a:buClr>
              <a:buSzPct val="120000"/>
              <a:buFont typeface="+mj-lt"/>
              <a:buAutoNum type="arabicPeriod"/>
            </a:pPr>
            <a:r>
              <a:rPr lang="ru-RU" sz="2000" dirty="0">
                <a:latin typeface="Times New Roman" pitchFamily="18" charset="0"/>
                <a:cs typeface="Times New Roman" pitchFamily="18" charset="0"/>
              </a:rPr>
              <a:t>Подобрать увлекающее и захватывающее </a:t>
            </a:r>
            <a:r>
              <a:rPr lang="ru-RU" sz="2000" dirty="0" smtClean="0">
                <a:latin typeface="Times New Roman" pitchFamily="18" charset="0"/>
                <a:cs typeface="Times New Roman" pitchFamily="18" charset="0"/>
              </a:rPr>
              <a:t>ребенка </a:t>
            </a:r>
            <a:r>
              <a:rPr lang="ru-RU" sz="2000" dirty="0">
                <a:latin typeface="Times New Roman" pitchFamily="18" charset="0"/>
                <a:cs typeface="Times New Roman" pitchFamily="18" charset="0"/>
              </a:rPr>
              <a:t>дело надо обязательно. И, наоборот, по возможности избавить от занятий, приносящих неудачи и </a:t>
            </a:r>
            <a:r>
              <a:rPr lang="ru-RU" sz="2000" dirty="0" smtClean="0">
                <a:latin typeface="Times New Roman" pitchFamily="18" charset="0"/>
                <a:cs typeface="Times New Roman" pitchFamily="18" charset="0"/>
              </a:rPr>
              <a:t>огорчения.</a:t>
            </a:r>
          </a:p>
          <a:p>
            <a:pPr indent="457200" algn="just">
              <a:buClr>
                <a:srgbClr val="FF0000"/>
              </a:buClr>
              <a:buSzPct val="120000"/>
              <a:buFont typeface="+mj-lt"/>
              <a:buAutoNum type="arabicPeriod"/>
            </a:pPr>
            <a:r>
              <a:rPr lang="ru-RU" sz="2000" dirty="0">
                <a:latin typeface="Times New Roman" pitchFamily="18" charset="0"/>
                <a:cs typeface="Times New Roman" pitchFamily="18" charset="0"/>
              </a:rPr>
              <a:t>Почаще советуйтесь с </a:t>
            </a:r>
            <a:r>
              <a:rPr lang="ru-RU" sz="2000" dirty="0" smtClean="0">
                <a:latin typeface="Times New Roman" pitchFamily="18" charset="0"/>
                <a:cs typeface="Times New Roman" pitchFamily="18" charset="0"/>
              </a:rPr>
              <a:t>ребенком </a:t>
            </a:r>
            <a:r>
              <a:rPr lang="ru-RU" sz="2000" dirty="0">
                <a:latin typeface="Times New Roman" pitchFamily="18" charset="0"/>
                <a:cs typeface="Times New Roman" pitchFamily="18" charset="0"/>
              </a:rPr>
              <a:t>относительно всех семейных дел, поощряйте высказывать свою точку зрения и предлагать </a:t>
            </a:r>
            <a:r>
              <a:rPr lang="ru-RU" sz="2000" dirty="0" smtClean="0">
                <a:latin typeface="Times New Roman" pitchFamily="18" charset="0"/>
                <a:cs typeface="Times New Roman" pitchFamily="18" charset="0"/>
              </a:rPr>
              <a:t>решения.</a:t>
            </a:r>
          </a:p>
          <a:p>
            <a:pPr indent="457200" algn="just">
              <a:buClr>
                <a:srgbClr val="FF0000"/>
              </a:buClr>
              <a:buSzPct val="120000"/>
              <a:buFont typeface="+mj-lt"/>
              <a:buAutoNum type="arabicPeriod"/>
            </a:pPr>
            <a:r>
              <a:rPr lang="ru-RU" sz="2000" dirty="0">
                <a:latin typeface="Times New Roman" pitchFamily="18" charset="0"/>
                <a:cs typeface="Times New Roman" pitchFamily="18" charset="0"/>
              </a:rPr>
              <a:t>Особенно важно помогать </a:t>
            </a:r>
            <a:r>
              <a:rPr lang="ru-RU" sz="2000" dirty="0" smtClean="0">
                <a:latin typeface="Times New Roman" pitchFamily="18" charset="0"/>
                <a:cs typeface="Times New Roman" pitchFamily="18" charset="0"/>
              </a:rPr>
              <a:t>ребенку </a:t>
            </a:r>
            <a:r>
              <a:rPr lang="ru-RU" sz="2000" dirty="0">
                <a:latin typeface="Times New Roman" pitchFamily="18" charset="0"/>
                <a:cs typeface="Times New Roman" pitchFamily="18" charset="0"/>
              </a:rPr>
              <a:t>обрести уверенность в себе в тех случаях, когда причиной его застенчивости являются особенности нервной системы (</a:t>
            </a:r>
            <a:r>
              <a:rPr lang="ru-RU" sz="2000" dirty="0" smtClean="0">
                <a:latin typeface="Times New Roman" pitchFamily="18" charset="0"/>
                <a:cs typeface="Times New Roman" pitchFamily="18" charset="0"/>
              </a:rPr>
              <a:t>не выносливость</a:t>
            </a:r>
            <a:r>
              <a:rPr lang="ru-RU" sz="2000" dirty="0">
                <a:latin typeface="Times New Roman" pitchFamily="18" charset="0"/>
                <a:cs typeface="Times New Roman" pitchFamily="18" charset="0"/>
              </a:rPr>
              <a:t>, ранимость).</a:t>
            </a:r>
            <a:endParaRPr lang="ru-RU" sz="2000"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384044236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264666" y="475488"/>
            <a:ext cx="8266176" cy="926592"/>
          </a:xfrm>
        </p:spPr>
        <p:txBody>
          <a:bodyPr>
            <a:normAutofit/>
          </a:bodyPr>
          <a:lstStyle/>
          <a:p>
            <a:r>
              <a:rPr lang="ru-RU" sz="5400" dirty="0" smtClean="0"/>
              <a:t>Дети-Фантазеры</a:t>
            </a:r>
            <a:endParaRPr lang="ru-RU" sz="5400" dirty="0"/>
          </a:p>
        </p:txBody>
      </p:sp>
      <p:pic>
        <p:nvPicPr>
          <p:cNvPr id="16386" name="Picture 2" descr="Похожее изображение"/>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18230" y="1706880"/>
            <a:ext cx="4026281" cy="45598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7055024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53568" y="440540"/>
            <a:ext cx="10948416" cy="5186035"/>
          </a:xfrm>
          <a:prstGeom prst="rect">
            <a:avLst/>
          </a:prstGeom>
          <a:noFill/>
        </p:spPr>
        <p:txBody>
          <a:bodyPr wrap="square" rtlCol="0">
            <a:spAutoFit/>
          </a:bodyPr>
          <a:lstStyle/>
          <a:p>
            <a:pPr algn="ctr"/>
            <a:r>
              <a:rPr lang="ru-RU" sz="2800" b="1" dirty="0" smtClean="0">
                <a:solidFill>
                  <a:srgbClr val="002060"/>
                </a:solidFill>
                <a:latin typeface="Times New Roman" pitchFamily="18" charset="0"/>
                <a:cs typeface="Times New Roman" pitchFamily="18" charset="0"/>
              </a:rPr>
              <a:t>Проявление</a:t>
            </a:r>
          </a:p>
          <a:p>
            <a:pPr algn="ctr"/>
            <a:endParaRPr lang="ru-RU" sz="900" b="1" dirty="0" smtClean="0">
              <a:solidFill>
                <a:srgbClr val="002060"/>
              </a:solidFill>
              <a:latin typeface="Times New Roman" pitchFamily="18" charset="0"/>
              <a:cs typeface="Times New Roman" pitchFamily="18" charset="0"/>
            </a:endParaRPr>
          </a:p>
          <a:p>
            <a:pPr algn="just"/>
            <a:r>
              <a:rPr lang="ru-RU" sz="2000" dirty="0" smtClean="0">
                <a:latin typeface="Times New Roman" pitchFamily="18" charset="0"/>
                <a:cs typeface="Times New Roman" pitchFamily="18" charset="0"/>
              </a:rPr>
              <a:t>Дети-дошкольники </a:t>
            </a:r>
            <a:r>
              <a:rPr lang="ru-RU" sz="2000" dirty="0">
                <a:latin typeface="Times New Roman" pitchFamily="18" charset="0"/>
                <a:cs typeface="Times New Roman" pitchFamily="18" charset="0"/>
              </a:rPr>
              <a:t>во многом живут в мире сказки, фантазий, волшебства, магии, чуда. Мир фантазий совершенно необходим для здорового развития дошколят. В этом волшебном мире дети получают защиту, поддержку и возможность познавать окружающий мир через веками накопленную мудрость. Способность к фантазированию говорит об активно развивающейся у ребенка функции воображения, которая необходима для здорового и гармоничного развития.</a:t>
            </a:r>
          </a:p>
          <a:p>
            <a:pPr algn="ctr"/>
            <a:endParaRPr lang="ru-RU" sz="1200" b="1" dirty="0" smtClean="0">
              <a:solidFill>
                <a:srgbClr val="002060"/>
              </a:solidFill>
              <a:latin typeface="Times New Roman" pitchFamily="18" charset="0"/>
              <a:cs typeface="Times New Roman" pitchFamily="18" charset="0"/>
            </a:endParaRPr>
          </a:p>
          <a:p>
            <a:pPr algn="ctr"/>
            <a:r>
              <a:rPr lang="ru-RU" sz="2800" b="1" dirty="0" smtClean="0">
                <a:solidFill>
                  <a:srgbClr val="002060"/>
                </a:solidFill>
                <a:latin typeface="Times New Roman" pitchFamily="18" charset="0"/>
                <a:cs typeface="Times New Roman" pitchFamily="18" charset="0"/>
              </a:rPr>
              <a:t>Причины</a:t>
            </a:r>
          </a:p>
          <a:p>
            <a:pPr algn="ctr"/>
            <a:endParaRPr lang="ru-RU" sz="900" b="1" dirty="0" smtClean="0">
              <a:solidFill>
                <a:srgbClr val="002060"/>
              </a:solidFill>
              <a:latin typeface="Times New Roman" pitchFamily="18" charset="0"/>
              <a:cs typeface="Times New Roman" pitchFamily="18" charset="0"/>
            </a:endParaRPr>
          </a:p>
          <a:p>
            <a:pPr indent="457200" algn="just">
              <a:buClr>
                <a:srgbClr val="FF0000"/>
              </a:buClr>
              <a:buSzPct val="120000"/>
              <a:buFont typeface="+mj-lt"/>
              <a:buAutoNum type="arabicPeriod"/>
            </a:pPr>
            <a:r>
              <a:rPr lang="ru-RU" sz="2000" dirty="0">
                <a:latin typeface="Times New Roman" pitchFamily="18" charset="0"/>
                <a:cs typeface="Times New Roman" pitchFamily="18" charset="0"/>
              </a:rPr>
              <a:t>Я</a:t>
            </a:r>
            <a:r>
              <a:rPr lang="ru-RU" sz="2000" dirty="0" smtClean="0">
                <a:latin typeface="Times New Roman" pitchFamily="18" charset="0"/>
                <a:cs typeface="Times New Roman" pitchFamily="18" charset="0"/>
              </a:rPr>
              <a:t>ркий </a:t>
            </a:r>
            <a:r>
              <a:rPr lang="ru-RU" sz="2000" dirty="0">
                <a:latin typeface="Times New Roman" pitchFamily="18" charset="0"/>
                <a:cs typeface="Times New Roman" pitchFamily="18" charset="0"/>
              </a:rPr>
              <a:t>сон, который ребенок принял за </a:t>
            </a:r>
            <a:r>
              <a:rPr lang="ru-RU" sz="2000" dirty="0" smtClean="0">
                <a:latin typeface="Times New Roman" pitchFamily="18" charset="0"/>
                <a:cs typeface="Times New Roman" pitchFamily="18" charset="0"/>
              </a:rPr>
              <a:t>действительность.</a:t>
            </a:r>
          </a:p>
          <a:p>
            <a:pPr indent="457200" algn="just">
              <a:buClr>
                <a:srgbClr val="FF0000"/>
              </a:buClr>
              <a:buSzPct val="120000"/>
              <a:buFont typeface="+mj-lt"/>
              <a:buAutoNum type="arabicPeriod"/>
            </a:pPr>
            <a:r>
              <a:rPr lang="ru-RU" sz="2000" dirty="0">
                <a:latin typeface="Times New Roman" pitchFamily="18" charset="0"/>
                <a:cs typeface="Times New Roman" pitchFamily="18" charset="0"/>
              </a:rPr>
              <a:t>В</a:t>
            </a:r>
            <a:r>
              <a:rPr lang="ru-RU" sz="2000" dirty="0" smtClean="0">
                <a:latin typeface="Times New Roman" pitchFamily="18" charset="0"/>
                <a:cs typeface="Times New Roman" pitchFamily="18" charset="0"/>
              </a:rPr>
              <a:t>ыражение затаенных желаний ребенка: </a:t>
            </a:r>
            <a:r>
              <a:rPr lang="ru-RU" sz="2000" dirty="0">
                <a:latin typeface="Times New Roman" pitchFamily="18" charset="0"/>
                <a:cs typeface="Times New Roman" pitchFamily="18" charset="0"/>
              </a:rPr>
              <a:t>«А мне папа купил щенка</a:t>
            </a:r>
            <a:r>
              <a:rPr lang="ru-RU" sz="2000" dirty="0" smtClean="0">
                <a:latin typeface="Times New Roman" pitchFamily="18" charset="0"/>
                <a:cs typeface="Times New Roman" pitchFamily="18" charset="0"/>
              </a:rPr>
              <a:t>».</a:t>
            </a:r>
          </a:p>
          <a:p>
            <a:pPr indent="457200" algn="just">
              <a:buClr>
                <a:srgbClr val="FF0000"/>
              </a:buClr>
              <a:buSzPct val="120000"/>
              <a:buFont typeface="+mj-lt"/>
              <a:buAutoNum type="arabicPeriod"/>
            </a:pPr>
            <a:r>
              <a:rPr lang="ru-RU" sz="2000" dirty="0" smtClean="0">
                <a:latin typeface="Times New Roman" pitchFamily="18" charset="0"/>
                <a:cs typeface="Times New Roman" pitchFamily="18" charset="0"/>
              </a:rPr>
              <a:t>Безотчетное </a:t>
            </a:r>
            <a:r>
              <a:rPr lang="ru-RU" sz="2000" dirty="0">
                <a:latin typeface="Times New Roman" pitchFamily="18" charset="0"/>
                <a:cs typeface="Times New Roman" pitchFamily="18" charset="0"/>
              </a:rPr>
              <a:t>стремление поднять свой авторитет среди сверстников</a:t>
            </a:r>
            <a:r>
              <a:rPr lang="ru-RU" sz="2000" dirty="0" smtClean="0">
                <a:latin typeface="Times New Roman" pitchFamily="18" charset="0"/>
                <a:cs typeface="Times New Roman" pitchFamily="18" charset="0"/>
              </a:rPr>
              <a:t>.</a:t>
            </a:r>
          </a:p>
          <a:p>
            <a:pPr indent="457200" algn="just">
              <a:buClr>
                <a:srgbClr val="FF0000"/>
              </a:buClr>
              <a:buSzPct val="120000"/>
              <a:buFont typeface="+mj-lt"/>
              <a:buAutoNum type="arabicPeriod"/>
            </a:pPr>
            <a:r>
              <a:rPr lang="ru-RU" sz="2000" dirty="0" smtClean="0">
                <a:latin typeface="Times New Roman" pitchFamily="18" charset="0"/>
                <a:cs typeface="Times New Roman" pitchFamily="18" charset="0"/>
              </a:rPr>
              <a:t>Желание </a:t>
            </a:r>
            <a:r>
              <a:rPr lang="ru-RU" sz="2000" dirty="0">
                <a:latin typeface="Times New Roman" pitchFamily="18" charset="0"/>
                <a:cs typeface="Times New Roman" pitchFamily="18" charset="0"/>
              </a:rPr>
              <a:t>справиться с какими-то страхами</a:t>
            </a:r>
            <a:r>
              <a:rPr lang="ru-RU" sz="2000" dirty="0" smtClean="0">
                <a:latin typeface="Times New Roman" pitchFamily="18" charset="0"/>
                <a:cs typeface="Times New Roman" pitchFamily="18" charset="0"/>
              </a:rPr>
              <a:t>.</a:t>
            </a:r>
          </a:p>
          <a:p>
            <a:pPr indent="457200" algn="just">
              <a:buClr>
                <a:srgbClr val="FF0000"/>
              </a:buClr>
              <a:buSzPct val="120000"/>
              <a:buFont typeface="+mj-lt"/>
              <a:buAutoNum type="arabicPeriod"/>
            </a:pPr>
            <a:r>
              <a:rPr lang="ru-RU" sz="2000" dirty="0">
                <a:latin typeface="Times New Roman" pitchFamily="18" charset="0"/>
                <a:cs typeface="Times New Roman" pitchFamily="18" charset="0"/>
              </a:rPr>
              <a:t>Вымыслы могут возникать и вследствие частых запретов взрослых: любознательный малыш пытается с помощью фантазий обойти ограничения, налагаемые взрослыми. </a:t>
            </a:r>
            <a:endParaRPr lang="ru-RU" sz="2000" dirty="0" smtClean="0">
              <a:latin typeface="Times New Roman" pitchFamily="18" charset="0"/>
              <a:cs typeface="Times New Roman" pitchFamily="18" charset="0"/>
            </a:endParaRPr>
          </a:p>
          <a:p>
            <a:pPr indent="457200" algn="just">
              <a:buClr>
                <a:srgbClr val="FF0000"/>
              </a:buClr>
              <a:buSzPct val="120000"/>
              <a:buFont typeface="+mj-lt"/>
              <a:buAutoNum type="arabicPeriod"/>
            </a:pPr>
            <a:r>
              <a:rPr lang="ru-RU" sz="2000" dirty="0" smtClean="0">
                <a:latin typeface="Times New Roman" pitchFamily="18" charset="0"/>
                <a:cs typeface="Times New Roman" pitchFamily="18" charset="0"/>
              </a:rPr>
              <a:t>Простое </a:t>
            </a:r>
            <a:r>
              <a:rPr lang="ru-RU" sz="2000" dirty="0">
                <a:latin typeface="Times New Roman" pitchFamily="18" charset="0"/>
                <a:cs typeface="Times New Roman" pitchFamily="18" charset="0"/>
              </a:rPr>
              <a:t>свободное фантазирование в игре.</a:t>
            </a:r>
          </a:p>
        </p:txBody>
      </p:sp>
    </p:spTree>
    <p:extLst>
      <p:ext uri="{BB962C8B-B14F-4D97-AF65-F5344CB8AC3E}">
        <p14:creationId xmlns:p14="http://schemas.microsoft.com/office/powerpoint/2010/main" val="152759633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56032" y="1233832"/>
            <a:ext cx="10948416" cy="4231928"/>
          </a:xfrm>
          <a:prstGeom prst="rect">
            <a:avLst/>
          </a:prstGeom>
          <a:noFill/>
        </p:spPr>
        <p:txBody>
          <a:bodyPr wrap="square" rtlCol="0">
            <a:spAutoFit/>
          </a:bodyPr>
          <a:lstStyle/>
          <a:p>
            <a:pPr algn="just"/>
            <a:r>
              <a:rPr lang="ru-RU" sz="2400" b="1" u="sng" dirty="0" smtClean="0">
                <a:solidFill>
                  <a:srgbClr val="FF0000"/>
                </a:solidFill>
                <a:latin typeface="Times New Roman" pitchFamily="18" charset="0"/>
                <a:cs typeface="Times New Roman" pitchFamily="18" charset="0"/>
              </a:rPr>
              <a:t>Нормальное фантазирование</a:t>
            </a:r>
          </a:p>
          <a:p>
            <a:pPr algn="just"/>
            <a:endParaRPr lang="ru-RU" sz="900" b="1" u="sng" dirty="0" smtClean="0">
              <a:solidFill>
                <a:srgbClr val="FF0000"/>
              </a:solidFill>
              <a:latin typeface="Times New Roman" pitchFamily="18" charset="0"/>
              <a:cs typeface="Times New Roman" pitchFamily="18" charset="0"/>
            </a:endParaRPr>
          </a:p>
          <a:p>
            <a:pPr algn="just"/>
            <a:r>
              <a:rPr lang="ru-RU" sz="2000" dirty="0" smtClean="0">
                <a:latin typeface="Times New Roman" pitchFamily="18" charset="0"/>
                <a:cs typeface="Times New Roman" pitchFamily="18" charset="0"/>
              </a:rPr>
              <a:t>Дети </a:t>
            </a:r>
            <a:r>
              <a:rPr lang="ru-RU" sz="2000" dirty="0">
                <a:latin typeface="Times New Roman" pitchFamily="18" charset="0"/>
                <a:cs typeface="Times New Roman" pitchFamily="18" charset="0"/>
              </a:rPr>
              <a:t>воображают себя героями сказок, играют в любимых персонажей, могут в процессе игры перевоплощаться даже в неодушевленные предметы, оживляют в своих фантазиях игрушки, придумывают сами сказки, картины, сюжеты, борются со своими страхами, фантазируя о приведениях, скелетах и прочих пугающих персонажах</a:t>
            </a:r>
            <a:r>
              <a:rPr lang="ru-RU" sz="2000" dirty="0" smtClean="0">
                <a:latin typeface="Times New Roman" pitchFamily="18" charset="0"/>
                <a:cs typeface="Times New Roman" pitchFamily="18" charset="0"/>
              </a:rPr>
              <a:t>.</a:t>
            </a:r>
          </a:p>
          <a:p>
            <a:pPr algn="just"/>
            <a:endParaRPr lang="ru-RU" sz="2000" dirty="0">
              <a:latin typeface="Times New Roman" pitchFamily="18" charset="0"/>
              <a:cs typeface="Times New Roman" pitchFamily="18" charset="0"/>
            </a:endParaRPr>
          </a:p>
          <a:p>
            <a:pPr algn="just"/>
            <a:r>
              <a:rPr lang="ru-RU" sz="2400" b="1" u="sng" dirty="0" smtClean="0">
                <a:solidFill>
                  <a:srgbClr val="FF0000"/>
                </a:solidFill>
                <a:latin typeface="Times New Roman" pitchFamily="18" charset="0"/>
                <a:cs typeface="Times New Roman" pitchFamily="18" charset="0"/>
              </a:rPr>
              <a:t>Защитное фантазирование</a:t>
            </a:r>
          </a:p>
          <a:p>
            <a:pPr algn="just"/>
            <a:endParaRPr lang="ru-RU" sz="900" b="1" u="sng" dirty="0" smtClean="0">
              <a:solidFill>
                <a:srgbClr val="FF0000"/>
              </a:solidFill>
              <a:latin typeface="Times New Roman" pitchFamily="18" charset="0"/>
              <a:cs typeface="Times New Roman" pitchFamily="18" charset="0"/>
            </a:endParaRPr>
          </a:p>
          <a:p>
            <a:pPr algn="just"/>
            <a:r>
              <a:rPr lang="ru-RU" sz="2000" dirty="0" smtClean="0">
                <a:latin typeface="Times New Roman" pitchFamily="18" charset="0"/>
                <a:cs typeface="Times New Roman" pitchFamily="18" charset="0"/>
              </a:rPr>
              <a:t>Дети </a:t>
            </a:r>
            <a:r>
              <a:rPr lang="ru-RU" sz="2000" dirty="0">
                <a:latin typeface="Times New Roman" pitchFamily="18" charset="0"/>
                <a:cs typeface="Times New Roman" pitchFamily="18" charset="0"/>
              </a:rPr>
              <a:t>придумывают себе другую реальность: другого папу или маму, другую семью, иное материальное положение. Иногда ребенок может придумать друга, которого у него на самом деле нет. Защитное фантазирование, как правило, указывает на определенную проблему, с которой ребенку трудно справиться, и он делает это с помощью создания другой, более помогающей ему реальности.</a:t>
            </a:r>
            <a:endParaRPr lang="ru-RU" sz="2000"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31267103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0415" y="141073"/>
            <a:ext cx="10972801" cy="1325563"/>
          </a:xfrm>
        </p:spPr>
        <p:txBody>
          <a:bodyPr>
            <a:normAutofit/>
          </a:bodyPr>
          <a:lstStyle/>
          <a:p>
            <a:r>
              <a:rPr lang="ru-RU" sz="3600" dirty="0" smtClean="0"/>
              <a:t>Виды психологических проблем у детей дошкольного возраста</a:t>
            </a:r>
            <a:endParaRPr lang="ru-RU" sz="3600" dirty="0"/>
          </a:p>
        </p:txBody>
      </p:sp>
      <p:sp>
        <p:nvSpPr>
          <p:cNvPr id="5" name="TextBox 4"/>
          <p:cNvSpPr txBox="1"/>
          <p:nvPr/>
        </p:nvSpPr>
        <p:spPr>
          <a:xfrm>
            <a:off x="304800" y="1439471"/>
            <a:ext cx="10948416" cy="5493812"/>
          </a:xfrm>
          <a:prstGeom prst="rect">
            <a:avLst/>
          </a:prstGeom>
          <a:noFill/>
        </p:spPr>
        <p:txBody>
          <a:bodyPr wrap="square" rtlCol="0">
            <a:spAutoFit/>
          </a:bodyPr>
          <a:lstStyle/>
          <a:p>
            <a:pPr algn="just"/>
            <a:r>
              <a:rPr lang="ru-RU" sz="2400" b="1" u="sng" dirty="0" smtClean="0">
                <a:solidFill>
                  <a:srgbClr val="FF0000"/>
                </a:solidFill>
                <a:latin typeface="Times New Roman" pitchFamily="18" charset="0"/>
                <a:cs typeface="Times New Roman" pitchFamily="18" charset="0"/>
              </a:rPr>
              <a:t>Проблемы </a:t>
            </a:r>
            <a:r>
              <a:rPr lang="ru-RU" sz="2400" b="1" u="sng" dirty="0">
                <a:solidFill>
                  <a:srgbClr val="FF0000"/>
                </a:solidFill>
                <a:latin typeface="Times New Roman" pitchFamily="18" charset="0"/>
                <a:cs typeface="Times New Roman" pitchFamily="18" charset="0"/>
              </a:rPr>
              <a:t>в умственном </a:t>
            </a:r>
            <a:r>
              <a:rPr lang="ru-RU" sz="2400" b="1" u="sng" dirty="0" smtClean="0">
                <a:solidFill>
                  <a:srgbClr val="FF0000"/>
                </a:solidFill>
                <a:latin typeface="Times New Roman" pitchFamily="18" charset="0"/>
                <a:cs typeface="Times New Roman" pitchFamily="18" charset="0"/>
              </a:rPr>
              <a:t>развитии детей</a:t>
            </a:r>
          </a:p>
          <a:p>
            <a:pPr algn="just"/>
            <a:endParaRPr lang="ru-RU" sz="900" b="1" dirty="0">
              <a:solidFill>
                <a:srgbClr val="FF0000"/>
              </a:solidFill>
              <a:latin typeface="Times New Roman" pitchFamily="18" charset="0"/>
              <a:cs typeface="Times New Roman" pitchFamily="18" charset="0"/>
            </a:endParaRPr>
          </a:p>
          <a:p>
            <a:pPr algn="just"/>
            <a:r>
              <a:rPr lang="ru-RU" sz="2400" b="1" dirty="0" smtClean="0">
                <a:solidFill>
                  <a:srgbClr val="002060"/>
                </a:solidFill>
                <a:latin typeface="Times New Roman" pitchFamily="18" charset="0"/>
                <a:cs typeface="Times New Roman" pitchFamily="18" charset="0"/>
              </a:rPr>
              <a:t>Проявление:</a:t>
            </a:r>
            <a:r>
              <a:rPr lang="ru-RU" sz="2400" b="1" dirty="0" smtClean="0">
                <a:solidFill>
                  <a:srgbClr val="FF0000"/>
                </a:solidFill>
                <a:latin typeface="Times New Roman" pitchFamily="18" charset="0"/>
                <a:cs typeface="Times New Roman" pitchFamily="18" charset="0"/>
              </a:rPr>
              <a:t> </a:t>
            </a:r>
            <a:r>
              <a:rPr lang="ru-RU" sz="2400" dirty="0" smtClean="0">
                <a:latin typeface="Times New Roman" pitchFamily="18" charset="0"/>
                <a:cs typeface="Times New Roman" pitchFamily="18" charset="0"/>
              </a:rPr>
              <a:t>ребенок не может понимать и анализировать простые события и явления. У ребенка слабо развита память. Нарушено внимание.</a:t>
            </a:r>
          </a:p>
          <a:p>
            <a:pPr algn="just"/>
            <a:endParaRPr lang="ru-RU" sz="2400" dirty="0">
              <a:latin typeface="Times New Roman" pitchFamily="18" charset="0"/>
              <a:cs typeface="Times New Roman" pitchFamily="18" charset="0"/>
            </a:endParaRPr>
          </a:p>
          <a:p>
            <a:pPr algn="just"/>
            <a:r>
              <a:rPr lang="ru-RU" sz="2400" b="1" u="sng" dirty="0" smtClean="0">
                <a:solidFill>
                  <a:srgbClr val="FF0000"/>
                </a:solidFill>
                <a:latin typeface="Times New Roman" pitchFamily="18" charset="0"/>
                <a:cs typeface="Times New Roman" pitchFamily="18" charset="0"/>
              </a:rPr>
              <a:t>Проблемы поведения и эмоционального фона детей</a:t>
            </a:r>
          </a:p>
          <a:p>
            <a:pPr algn="just"/>
            <a:endParaRPr lang="ru-RU" sz="900" b="1" u="sng" dirty="0">
              <a:solidFill>
                <a:srgbClr val="FF0000"/>
              </a:solidFill>
              <a:latin typeface="Times New Roman" pitchFamily="18" charset="0"/>
              <a:cs typeface="Times New Roman" pitchFamily="18" charset="0"/>
            </a:endParaRPr>
          </a:p>
          <a:p>
            <a:pPr algn="just"/>
            <a:r>
              <a:rPr lang="ru-RU" sz="2400" b="1" dirty="0" smtClean="0">
                <a:solidFill>
                  <a:srgbClr val="002060"/>
                </a:solidFill>
                <a:latin typeface="Times New Roman" pitchFamily="18" charset="0"/>
                <a:cs typeface="Times New Roman" pitchFamily="18" charset="0"/>
              </a:rPr>
              <a:t>Проявление: </a:t>
            </a:r>
            <a:r>
              <a:rPr lang="ru-RU" sz="2400" dirty="0" smtClean="0">
                <a:latin typeface="Times New Roman" pitchFamily="18" charset="0"/>
                <a:cs typeface="Times New Roman" pitchFamily="18" charset="0"/>
              </a:rPr>
              <a:t>у ребенка отсутствует оптимальный баланс между отрицательными и положительными эмоциями. В процессе взросления у ребенка проявляются негативные черты характера: агрессия, ложь, неуправляемое поведение.</a:t>
            </a:r>
          </a:p>
          <a:p>
            <a:pPr algn="just"/>
            <a:endParaRPr lang="ru-RU" sz="2400" b="1" dirty="0">
              <a:solidFill>
                <a:srgbClr val="002060"/>
              </a:solidFill>
              <a:latin typeface="Times New Roman" pitchFamily="18" charset="0"/>
              <a:cs typeface="Times New Roman" pitchFamily="18" charset="0"/>
            </a:endParaRPr>
          </a:p>
          <a:p>
            <a:pPr algn="just"/>
            <a:r>
              <a:rPr lang="ru-RU" sz="2400" b="1" u="sng" dirty="0" smtClean="0">
                <a:solidFill>
                  <a:srgbClr val="FF0000"/>
                </a:solidFill>
                <a:latin typeface="Times New Roman" pitchFamily="18" charset="0"/>
                <a:cs typeface="Times New Roman" pitchFamily="18" charset="0"/>
              </a:rPr>
              <a:t>Личностные психологические проблемы детей</a:t>
            </a:r>
          </a:p>
          <a:p>
            <a:pPr algn="just"/>
            <a:endParaRPr lang="ru-RU" sz="900" b="1" u="sng" dirty="0">
              <a:solidFill>
                <a:srgbClr val="FF0000"/>
              </a:solidFill>
              <a:latin typeface="Times New Roman" pitchFamily="18" charset="0"/>
              <a:cs typeface="Times New Roman" pitchFamily="18" charset="0"/>
            </a:endParaRPr>
          </a:p>
          <a:p>
            <a:pPr algn="just"/>
            <a:r>
              <a:rPr lang="ru-RU" sz="2400" b="1" dirty="0" smtClean="0">
                <a:solidFill>
                  <a:srgbClr val="002060"/>
                </a:solidFill>
                <a:latin typeface="Times New Roman" pitchFamily="18" charset="0"/>
                <a:cs typeface="Times New Roman" pitchFamily="18" charset="0"/>
              </a:rPr>
              <a:t>Проявление: </a:t>
            </a:r>
            <a:r>
              <a:rPr lang="ru-RU" sz="2400" dirty="0" smtClean="0">
                <a:latin typeface="Times New Roman" pitchFamily="18" charset="0"/>
                <a:cs typeface="Times New Roman" pitchFamily="18" charset="0"/>
              </a:rPr>
              <a:t>ребенок замкнут в себе. У ребенка присутствует равнодушие ко всему или, наоборот, повышенная возбудимость. Наблюдаются частые смены настроения. </a:t>
            </a:r>
            <a:endParaRPr lang="ru-RU" sz="1200" dirty="0">
              <a:latin typeface="Times New Roman" pitchFamily="18" charset="0"/>
              <a:cs typeface="Times New Roman" pitchFamily="18" charset="0"/>
            </a:endParaRPr>
          </a:p>
        </p:txBody>
      </p:sp>
    </p:spTree>
    <p:extLst>
      <p:ext uri="{BB962C8B-B14F-4D97-AF65-F5344CB8AC3E}">
        <p14:creationId xmlns:p14="http://schemas.microsoft.com/office/powerpoint/2010/main" val="197032261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34112" y="0"/>
            <a:ext cx="11253216" cy="6755696"/>
          </a:xfrm>
          <a:prstGeom prst="rect">
            <a:avLst/>
          </a:prstGeom>
          <a:noFill/>
        </p:spPr>
        <p:txBody>
          <a:bodyPr wrap="square" rtlCol="0">
            <a:spAutoFit/>
          </a:bodyPr>
          <a:lstStyle/>
          <a:p>
            <a:pPr algn="ctr"/>
            <a:r>
              <a:rPr lang="ru-RU" sz="2800" b="1" dirty="0" smtClean="0">
                <a:solidFill>
                  <a:srgbClr val="002060"/>
                </a:solidFill>
                <a:latin typeface="Times New Roman" pitchFamily="18" charset="0"/>
                <a:cs typeface="Times New Roman" pitchFamily="18" charset="0"/>
              </a:rPr>
              <a:t>Рекомендации</a:t>
            </a:r>
          </a:p>
          <a:p>
            <a:pPr algn="ctr"/>
            <a:endParaRPr lang="ru-RU" sz="900" b="1" dirty="0" smtClean="0">
              <a:solidFill>
                <a:srgbClr val="002060"/>
              </a:solidFill>
              <a:latin typeface="Times New Roman" pitchFamily="18" charset="0"/>
              <a:cs typeface="Times New Roman" pitchFamily="18" charset="0"/>
            </a:endParaRPr>
          </a:p>
          <a:p>
            <a:pPr indent="457200" algn="just">
              <a:buClr>
                <a:srgbClr val="FF0000"/>
              </a:buClr>
              <a:buSzPct val="120000"/>
              <a:buFont typeface="+mj-lt"/>
              <a:buAutoNum type="arabicPeriod"/>
            </a:pPr>
            <a:r>
              <a:rPr lang="ru-RU" dirty="0">
                <a:latin typeface="Times New Roman" pitchFamily="18" charset="0"/>
                <a:cs typeface="Times New Roman" pitchFamily="18" charset="0"/>
              </a:rPr>
              <a:t>Игра, фантазирование на заданную тему и без всякой темы означает, что у ребенка живой, любознательный ум. Такую замечательную способность необходимо развивать и поощрять. Ребенку важно давать свободу фантазирования - это развивает в нем творческую личность, способную создавать новое. Можно присоединиться к малышу и пофантазировать вместе с ним. Общение с ребенком поможет лучше понять его, создаст основу для взаимного доверия и духовной близости</a:t>
            </a:r>
            <a:r>
              <a:rPr lang="ru-RU" dirty="0" smtClean="0">
                <a:latin typeface="Times New Roman" pitchFamily="18" charset="0"/>
                <a:cs typeface="Times New Roman" pitchFamily="18" charset="0"/>
              </a:rPr>
              <a:t>.</a:t>
            </a:r>
          </a:p>
          <a:p>
            <a:pPr indent="457200" algn="just">
              <a:buClr>
                <a:srgbClr val="FF0000"/>
              </a:buClr>
              <a:buSzPct val="120000"/>
              <a:buFont typeface="+mj-lt"/>
              <a:buAutoNum type="arabicPeriod"/>
            </a:pPr>
            <a:r>
              <a:rPr lang="ru-RU" dirty="0">
                <a:latin typeface="Times New Roman" pitchFamily="18" charset="0"/>
                <a:cs typeface="Times New Roman" pitchFamily="18" charset="0"/>
              </a:rPr>
              <a:t>Если ребенок придумывает  сказку, сюжет, невероятную историю, стоит его выслушать, поинтересоваться подробностями, героями и событиями. Не следует уличать ребенка во лжи, говорить: «Такого не бывает», «Ты просто все выдумал», «Ты неправильно придумал» и т.д</a:t>
            </a:r>
            <a:r>
              <a:rPr lang="ru-RU" dirty="0" smtClean="0">
                <a:latin typeface="Times New Roman" pitchFamily="18" charset="0"/>
                <a:cs typeface="Times New Roman" pitchFamily="18" charset="0"/>
              </a:rPr>
              <a:t>.</a:t>
            </a:r>
          </a:p>
          <a:p>
            <a:pPr indent="457200" algn="just">
              <a:buClr>
                <a:srgbClr val="FF0000"/>
              </a:buClr>
              <a:buSzPct val="120000"/>
              <a:buFont typeface="+mj-lt"/>
              <a:buAutoNum type="arabicPeriod"/>
            </a:pPr>
            <a:r>
              <a:rPr lang="ru-RU" dirty="0">
                <a:latin typeface="Times New Roman" pitchFamily="18" charset="0"/>
                <a:cs typeface="Times New Roman" pitchFamily="18" charset="0"/>
              </a:rPr>
              <a:t>Ни в коем случае нельзя высмеивать или публично обсуждать плоды </a:t>
            </a:r>
            <a:r>
              <a:rPr lang="ru-RU" dirty="0" smtClean="0">
                <a:latin typeface="Times New Roman" pitchFamily="18" charset="0"/>
                <a:cs typeface="Times New Roman" pitchFamily="18" charset="0"/>
              </a:rPr>
              <a:t>детских фантазий</a:t>
            </a:r>
            <a:r>
              <a:rPr lang="ru-RU" dirty="0">
                <a:latin typeface="Times New Roman" pitchFamily="18" charset="0"/>
                <a:cs typeface="Times New Roman" pitchFamily="18" charset="0"/>
              </a:rPr>
              <a:t>. Вы рискуете потерять доверие собственных детей.</a:t>
            </a:r>
          </a:p>
          <a:p>
            <a:pPr indent="457200" algn="just">
              <a:buClr>
                <a:srgbClr val="FF0000"/>
              </a:buClr>
              <a:buSzPct val="120000"/>
              <a:buFont typeface="+mj-lt"/>
              <a:buAutoNum type="arabicPeriod"/>
            </a:pPr>
            <a:r>
              <a:rPr lang="ru-RU" dirty="0">
                <a:latin typeface="Times New Roman" pitchFamily="18" charset="0"/>
                <a:cs typeface="Times New Roman" pitchFamily="18" charset="0"/>
              </a:rPr>
              <a:t>Важно постепенно учить ребенка-фантазера создавать из своих фантазий законченный продукт. Многие творческие дети быстро загораются идеями, но им недостает усидчивости и усердия довести свои идеи до финального воплощения</a:t>
            </a:r>
            <a:r>
              <a:rPr lang="ru-RU" dirty="0" smtClean="0">
                <a:latin typeface="Times New Roman" pitchFamily="18" charset="0"/>
                <a:cs typeface="Times New Roman" pitchFamily="18" charset="0"/>
              </a:rPr>
              <a:t>.</a:t>
            </a:r>
          </a:p>
          <a:p>
            <a:pPr indent="457200" algn="just">
              <a:buClr>
                <a:srgbClr val="FF0000"/>
              </a:buClr>
              <a:buSzPct val="120000"/>
              <a:buFont typeface="+mj-lt"/>
              <a:buAutoNum type="arabicPeriod"/>
            </a:pPr>
            <a:r>
              <a:rPr lang="ru-RU" dirty="0">
                <a:latin typeface="Times New Roman" pitchFamily="18" charset="0"/>
                <a:cs typeface="Times New Roman" pitchFamily="18" charset="0"/>
              </a:rPr>
              <a:t>Фантазирование ребенка «про страшное» не стоит прерывать, бесполезно убеждать ребенка в нереальности существования приведений, Бабы-яги и иных пугающих персонажей. Лучше поговорить с ним о его страхах с сочувствием и пониманием, предложить ему в помощь какую-нибудь игрушку, наделенную силой защитника. </a:t>
            </a:r>
            <a:endParaRPr lang="ru-RU" dirty="0" smtClean="0">
              <a:latin typeface="Times New Roman" pitchFamily="18" charset="0"/>
              <a:cs typeface="Times New Roman" pitchFamily="18" charset="0"/>
            </a:endParaRPr>
          </a:p>
          <a:p>
            <a:pPr indent="457200" algn="just">
              <a:buClr>
                <a:srgbClr val="FF0000"/>
              </a:buClr>
              <a:buSzPct val="120000"/>
              <a:buFont typeface="+mj-lt"/>
              <a:buAutoNum type="arabicPeriod"/>
            </a:pPr>
            <a:r>
              <a:rPr lang="ru-RU" dirty="0">
                <a:latin typeface="Times New Roman" pitchFamily="18" charset="0"/>
                <a:cs typeface="Times New Roman" pitchFamily="18" charset="0"/>
              </a:rPr>
              <a:t>Если ваш ребенок не просто играет в сказочных героев, а начинает «быть» ими, то есть не играет в тигра, изображая его, а как бы становится им на достаточно долгое, неигровое время, то стоит обратиться за консультацией к психологу или психоневрологу</a:t>
            </a:r>
            <a:r>
              <a:rPr lang="ru-RU" dirty="0" smtClean="0">
                <a:latin typeface="Times New Roman" pitchFamily="18" charset="0"/>
                <a:cs typeface="Times New Roman" pitchFamily="18" charset="0"/>
              </a:rPr>
              <a:t>.</a:t>
            </a:r>
          </a:p>
          <a:p>
            <a:pPr indent="457200" algn="just">
              <a:buClr>
                <a:srgbClr val="FF0000"/>
              </a:buClr>
              <a:buSzPct val="120000"/>
              <a:buFont typeface="+mj-lt"/>
              <a:buAutoNum type="arabicPeriod"/>
            </a:pPr>
            <a:r>
              <a:rPr lang="ru-RU" dirty="0">
                <a:latin typeface="Times New Roman" pitchFamily="18" charset="0"/>
                <a:cs typeface="Times New Roman" pitchFamily="18" charset="0"/>
              </a:rPr>
              <a:t>Если вы столкнулись с защитным фантазированием, то ни в коем случае не ругайте ребенка. В этом случае также следует обратиться к психологу за индивидуальной или семейной консультацией. Специалисты помогут ребенку или семье справиться с трудной ситуацией.</a:t>
            </a:r>
            <a:endParaRPr lang="ru-RU"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80963670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264666" y="475488"/>
            <a:ext cx="8266176" cy="926592"/>
          </a:xfrm>
        </p:spPr>
        <p:txBody>
          <a:bodyPr>
            <a:normAutofit/>
          </a:bodyPr>
          <a:lstStyle/>
          <a:p>
            <a:r>
              <a:rPr lang="ru-RU" sz="5400" dirty="0" smtClean="0"/>
              <a:t>Детские страхи</a:t>
            </a:r>
            <a:endParaRPr lang="ru-RU" sz="5400" dirty="0"/>
          </a:p>
        </p:txBody>
      </p:sp>
      <p:pic>
        <p:nvPicPr>
          <p:cNvPr id="4" name="Рисунок 3" descr="Детские страхи">
            <a:hlinkClick r:id="rId2" tooltip="&quot;Детские страхи&quot;"/>
          </p:cNvPr>
          <p:cNvPicPr/>
          <p:nvPr/>
        </p:nvPicPr>
        <p:blipFill>
          <a:blip r:embed="rId3">
            <a:extLst>
              <a:ext uri="{28A0092B-C50C-407E-A947-70E740481C1C}">
                <a14:useLocalDpi xmlns:a14="http://schemas.microsoft.com/office/drawing/2010/main" val="0"/>
              </a:ext>
            </a:extLst>
          </a:blip>
          <a:srcRect/>
          <a:stretch>
            <a:fillRect/>
          </a:stretch>
        </p:blipFill>
        <p:spPr bwMode="auto">
          <a:xfrm>
            <a:off x="1170432" y="1633728"/>
            <a:ext cx="7083552" cy="4974336"/>
          </a:xfrm>
          <a:prstGeom prst="rect">
            <a:avLst/>
          </a:prstGeom>
          <a:noFill/>
          <a:ln>
            <a:noFill/>
          </a:ln>
        </p:spPr>
      </p:pic>
    </p:spTree>
    <p:extLst>
      <p:ext uri="{BB962C8B-B14F-4D97-AF65-F5344CB8AC3E}">
        <p14:creationId xmlns:p14="http://schemas.microsoft.com/office/powerpoint/2010/main" val="2292904822"/>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53568" y="234904"/>
            <a:ext cx="10948416" cy="6247864"/>
          </a:xfrm>
          <a:prstGeom prst="rect">
            <a:avLst/>
          </a:prstGeom>
          <a:noFill/>
        </p:spPr>
        <p:txBody>
          <a:bodyPr wrap="square" rtlCol="0">
            <a:spAutoFit/>
          </a:bodyPr>
          <a:lstStyle/>
          <a:p>
            <a:pPr algn="ctr"/>
            <a:r>
              <a:rPr lang="ru-RU" sz="2800" b="1" dirty="0" smtClean="0">
                <a:solidFill>
                  <a:srgbClr val="002060"/>
                </a:solidFill>
                <a:latin typeface="Times New Roman" pitchFamily="18" charset="0"/>
                <a:cs typeface="Times New Roman" pitchFamily="18" charset="0"/>
              </a:rPr>
              <a:t>Проявление</a:t>
            </a:r>
          </a:p>
          <a:p>
            <a:pPr algn="ctr"/>
            <a:endParaRPr lang="ru-RU" sz="900" b="1" dirty="0" smtClean="0">
              <a:solidFill>
                <a:srgbClr val="002060"/>
              </a:solidFill>
              <a:latin typeface="Times New Roman" pitchFamily="18" charset="0"/>
              <a:cs typeface="Times New Roman" pitchFamily="18" charset="0"/>
            </a:endParaRPr>
          </a:p>
          <a:p>
            <a:pPr indent="457200" algn="just"/>
            <a:r>
              <a:rPr lang="ru-RU" sz="1900" dirty="0" smtClean="0">
                <a:latin typeface="Times New Roman" pitchFamily="18" charset="0"/>
                <a:cs typeface="Times New Roman" pitchFamily="18" charset="0"/>
              </a:rPr>
              <a:t>Страх – это коренная </a:t>
            </a:r>
            <a:r>
              <a:rPr lang="ru-RU" sz="1900" dirty="0">
                <a:latin typeface="Times New Roman" pitchFamily="18" charset="0"/>
                <a:cs typeface="Times New Roman" pitchFamily="18" charset="0"/>
              </a:rPr>
              <a:t>эмоция, одна из главных самых сильных из присущих человеку. Многие родители, считают, что если ребенок боится, испытывает чувство страха, то это ненормально и в психике ребенка происходит что-то не то.</a:t>
            </a:r>
          </a:p>
          <a:p>
            <a:pPr indent="457200" algn="just"/>
            <a:r>
              <a:rPr lang="ru-RU" sz="1900" dirty="0">
                <a:latin typeface="Times New Roman" pitchFamily="18" charset="0"/>
                <a:cs typeface="Times New Roman" pitchFamily="18" charset="0"/>
              </a:rPr>
              <a:t>Однако, страхи у детей – это совершенно нормальное чувство, которое возникает, когда ребенок переходит к новому мироощущению. Нормальные страхи являются признаком нормального психического развития ребенка. </a:t>
            </a:r>
          </a:p>
          <a:p>
            <a:pPr algn="just"/>
            <a:endParaRPr lang="ru-RU" sz="200" b="1" dirty="0" smtClean="0">
              <a:solidFill>
                <a:srgbClr val="002060"/>
              </a:solidFill>
              <a:latin typeface="Times New Roman" pitchFamily="18" charset="0"/>
              <a:cs typeface="Times New Roman" pitchFamily="18" charset="0"/>
            </a:endParaRPr>
          </a:p>
          <a:p>
            <a:pPr algn="ctr"/>
            <a:r>
              <a:rPr lang="ru-RU" sz="2800" b="1" dirty="0" smtClean="0">
                <a:solidFill>
                  <a:srgbClr val="002060"/>
                </a:solidFill>
                <a:latin typeface="Times New Roman" pitchFamily="18" charset="0"/>
                <a:cs typeface="Times New Roman" pitchFamily="18" charset="0"/>
              </a:rPr>
              <a:t>Виды страхов</a:t>
            </a:r>
          </a:p>
          <a:p>
            <a:pPr algn="ctr"/>
            <a:endParaRPr lang="ru-RU" sz="900" b="1" dirty="0" smtClean="0">
              <a:solidFill>
                <a:srgbClr val="002060"/>
              </a:solidFill>
              <a:latin typeface="Times New Roman" pitchFamily="18" charset="0"/>
              <a:cs typeface="Times New Roman" pitchFamily="18" charset="0"/>
            </a:endParaRPr>
          </a:p>
          <a:p>
            <a:pPr algn="just">
              <a:buClr>
                <a:srgbClr val="FF0000"/>
              </a:buClr>
              <a:buSzPct val="120000"/>
            </a:pPr>
            <a:endParaRPr lang="ru-RU" sz="100" b="1" dirty="0" smtClean="0">
              <a:solidFill>
                <a:srgbClr val="002060"/>
              </a:solidFill>
              <a:latin typeface="Times New Roman" pitchFamily="18" charset="0"/>
              <a:cs typeface="Times New Roman" pitchFamily="18" charset="0"/>
            </a:endParaRPr>
          </a:p>
          <a:p>
            <a:pPr algn="just">
              <a:buClr>
                <a:srgbClr val="FF0000"/>
              </a:buClr>
              <a:buSzPct val="120000"/>
            </a:pPr>
            <a:r>
              <a:rPr lang="ru-RU" sz="1900" b="1" u="sng" dirty="0" smtClean="0">
                <a:solidFill>
                  <a:srgbClr val="FF0000"/>
                </a:solidFill>
                <a:latin typeface="Times New Roman" pitchFamily="18" charset="0"/>
                <a:cs typeface="Times New Roman" pitchFamily="18" charset="0"/>
              </a:rPr>
              <a:t>Биологические страхи</a:t>
            </a:r>
            <a:r>
              <a:rPr lang="ru-RU" sz="1900" b="1" dirty="0" smtClean="0">
                <a:solidFill>
                  <a:srgbClr val="FF0000"/>
                </a:solidFill>
                <a:latin typeface="Times New Roman" pitchFamily="18" charset="0"/>
                <a:cs typeface="Times New Roman" pitchFamily="18" charset="0"/>
              </a:rPr>
              <a:t> </a:t>
            </a:r>
            <a:r>
              <a:rPr lang="ru-RU" sz="1900" b="1" dirty="0" smtClean="0">
                <a:latin typeface="Times New Roman" pitchFamily="18" charset="0"/>
                <a:cs typeface="Times New Roman" pitchFamily="18" charset="0"/>
              </a:rPr>
              <a:t>– </a:t>
            </a:r>
            <a:r>
              <a:rPr lang="ru-RU" sz="1900" dirty="0" smtClean="0">
                <a:latin typeface="Times New Roman" pitchFamily="18" charset="0"/>
                <a:cs typeface="Times New Roman" pitchFamily="18" charset="0"/>
              </a:rPr>
              <a:t>это</a:t>
            </a:r>
            <a:r>
              <a:rPr lang="ru-RU" sz="1900" b="1" dirty="0" smtClean="0">
                <a:latin typeface="Times New Roman" pitchFamily="18" charset="0"/>
                <a:cs typeface="Times New Roman" pitchFamily="18" charset="0"/>
              </a:rPr>
              <a:t> </a:t>
            </a:r>
            <a:r>
              <a:rPr lang="ru-RU" sz="1900" dirty="0">
                <a:latin typeface="Times New Roman" pitchFamily="18" charset="0"/>
                <a:cs typeface="Times New Roman" pitchFamily="18" charset="0"/>
              </a:rPr>
              <a:t>с</a:t>
            </a:r>
            <a:r>
              <a:rPr lang="ru-RU" sz="1900" dirty="0" smtClean="0">
                <a:latin typeface="Times New Roman" pitchFamily="18" charset="0"/>
                <a:cs typeface="Times New Roman" pitchFamily="18" charset="0"/>
              </a:rPr>
              <a:t>трахи</a:t>
            </a:r>
            <a:r>
              <a:rPr lang="ru-RU" sz="1900" dirty="0">
                <a:latin typeface="Times New Roman" pitchFamily="18" charset="0"/>
                <a:cs typeface="Times New Roman" pitchFamily="18" charset="0"/>
              </a:rPr>
              <a:t>, где </a:t>
            </a:r>
            <a:r>
              <a:rPr lang="ru-RU" sz="1900" dirty="0" smtClean="0">
                <a:latin typeface="Times New Roman" pitchFamily="18" charset="0"/>
                <a:cs typeface="Times New Roman" pitchFamily="18" charset="0"/>
              </a:rPr>
              <a:t>присутствует </a:t>
            </a:r>
            <a:r>
              <a:rPr lang="ru-RU" sz="1900" dirty="0">
                <a:latin typeface="Times New Roman" pitchFamily="18" charset="0"/>
                <a:cs typeface="Times New Roman" pitchFamily="18" charset="0"/>
              </a:rPr>
              <a:t>непосредственная угроза жизни, здоровью, это то, что досталось нам в эволюционном развитии в наследство от </a:t>
            </a:r>
            <a:r>
              <a:rPr lang="ru-RU" sz="1900" dirty="0" smtClean="0">
                <a:latin typeface="Times New Roman" pitchFamily="18" charset="0"/>
                <a:cs typeface="Times New Roman" pitchFamily="18" charset="0"/>
              </a:rPr>
              <a:t>предков: страхи животных, природных явлений, высоты, глубины, крови, темноты, незнакомого места и т.д. Однако с 3-х до 6-ти лет у ребенка еще могут появиться страхи различных чудовищ, </a:t>
            </a:r>
            <a:r>
              <a:rPr lang="ru-RU" sz="1900" dirty="0" err="1" smtClean="0">
                <a:latin typeface="Times New Roman" pitchFamily="18" charset="0"/>
                <a:cs typeface="Times New Roman" pitchFamily="18" charset="0"/>
              </a:rPr>
              <a:t>бабаек</a:t>
            </a:r>
            <a:r>
              <a:rPr lang="ru-RU" sz="1900" dirty="0" smtClean="0">
                <a:latin typeface="Times New Roman" pitchFamily="18" charset="0"/>
                <a:cs typeface="Times New Roman" pitchFamily="18" charset="0"/>
              </a:rPr>
              <a:t>, страшных животных, страшных сказочных персонажей., страшных людей. Также в этом возрасте ребенок «выучивает» страхи своей матери. </a:t>
            </a:r>
          </a:p>
          <a:p>
            <a:pPr algn="just">
              <a:buClr>
                <a:srgbClr val="FF0000"/>
              </a:buClr>
              <a:buSzPct val="120000"/>
            </a:pPr>
            <a:r>
              <a:rPr lang="ru-RU" sz="1900" b="1" u="sng" dirty="0" smtClean="0">
                <a:solidFill>
                  <a:srgbClr val="FF0000"/>
                </a:solidFill>
                <a:latin typeface="Times New Roman" pitchFamily="18" charset="0"/>
                <a:cs typeface="Times New Roman" pitchFamily="18" charset="0"/>
              </a:rPr>
              <a:t>Социальные страхи </a:t>
            </a:r>
            <a:r>
              <a:rPr lang="ru-RU" sz="1900" dirty="0" smtClean="0">
                <a:latin typeface="Times New Roman" pitchFamily="18" charset="0"/>
                <a:cs typeface="Times New Roman" pitchFamily="18" charset="0"/>
              </a:rPr>
              <a:t>проявляются у детей в подростковом возрасте. </a:t>
            </a:r>
            <a:r>
              <a:rPr lang="ru-RU" sz="1900" dirty="0">
                <a:latin typeface="Times New Roman" pitchFamily="18" charset="0"/>
                <a:cs typeface="Times New Roman" pitchFamily="18" charset="0"/>
              </a:rPr>
              <a:t>Это страхи: быть непринятым, отвергнутым, осмеянным, неуспешным. </a:t>
            </a:r>
            <a:r>
              <a:rPr lang="ru-RU" sz="1900" dirty="0" smtClean="0">
                <a:latin typeface="Times New Roman" pitchFamily="18" charset="0"/>
                <a:cs typeface="Times New Roman" pitchFamily="18" charset="0"/>
              </a:rPr>
              <a:t>Самый </a:t>
            </a:r>
            <a:r>
              <a:rPr lang="ru-RU" sz="1900" dirty="0">
                <a:latin typeface="Times New Roman" pitchFamily="18" charset="0"/>
                <a:cs typeface="Times New Roman" pitchFamily="18" charset="0"/>
              </a:rPr>
              <a:t>страшный страх мальчика – это то, что он чего-то не смог сделать, для девочки – это быть отвергнутой, типа «со мной никто не хочет дружить и </a:t>
            </a:r>
            <a:r>
              <a:rPr lang="ru-RU" sz="1900" dirty="0" smtClean="0">
                <a:latin typeface="Times New Roman" pitchFamily="18" charset="0"/>
                <a:cs typeface="Times New Roman" pitchFamily="18" charset="0"/>
              </a:rPr>
              <a:t>т.д.».</a:t>
            </a:r>
          </a:p>
          <a:p>
            <a:pPr algn="just">
              <a:buClr>
                <a:srgbClr val="FF0000"/>
              </a:buClr>
              <a:buSzPct val="120000"/>
            </a:pPr>
            <a:r>
              <a:rPr lang="ru-RU" sz="1900" b="1" u="sng" dirty="0">
                <a:solidFill>
                  <a:srgbClr val="FF0000"/>
                </a:solidFill>
                <a:latin typeface="Times New Roman" pitchFamily="18" charset="0"/>
                <a:cs typeface="Times New Roman" pitchFamily="18" charset="0"/>
              </a:rPr>
              <a:t>Экзистенциальные </a:t>
            </a:r>
            <a:r>
              <a:rPr lang="ru-RU" sz="1900" b="1" u="sng" dirty="0" smtClean="0">
                <a:solidFill>
                  <a:srgbClr val="FF0000"/>
                </a:solidFill>
                <a:latin typeface="Times New Roman" pitchFamily="18" charset="0"/>
                <a:cs typeface="Times New Roman" pitchFamily="18" charset="0"/>
              </a:rPr>
              <a:t>страхи </a:t>
            </a:r>
            <a:r>
              <a:rPr lang="ru-RU" sz="1900" dirty="0" smtClean="0">
                <a:latin typeface="Times New Roman" pitchFamily="18" charset="0"/>
                <a:cs typeface="Times New Roman" pitchFamily="18" charset="0"/>
              </a:rPr>
              <a:t>также проявляются в подростковом возрасте</a:t>
            </a:r>
            <a:r>
              <a:rPr lang="ru-RU" sz="1900" dirty="0">
                <a:latin typeface="Times New Roman" pitchFamily="18" charset="0"/>
                <a:cs typeface="Times New Roman" pitchFamily="18" charset="0"/>
              </a:rPr>
              <a:t>. подросток понимает, что он принадлежит к человечеству и его начинают волновать вопросы</a:t>
            </a:r>
            <a:r>
              <a:rPr lang="ru-RU" sz="1900" dirty="0" smtClean="0">
                <a:latin typeface="Times New Roman" pitchFamily="18" charset="0"/>
                <a:cs typeface="Times New Roman" pitchFamily="18" charset="0"/>
              </a:rPr>
              <a:t>: экологии; атомной </a:t>
            </a:r>
            <a:r>
              <a:rPr lang="ru-RU" sz="1900" dirty="0">
                <a:latin typeface="Times New Roman" pitchFamily="18" charset="0"/>
                <a:cs typeface="Times New Roman" pitchFamily="18" charset="0"/>
              </a:rPr>
              <a:t>войны</a:t>
            </a:r>
            <a:r>
              <a:rPr lang="ru-RU" sz="1900" dirty="0" smtClean="0">
                <a:latin typeface="Times New Roman" pitchFamily="18" charset="0"/>
                <a:cs typeface="Times New Roman" pitchFamily="18" charset="0"/>
              </a:rPr>
              <a:t>; биологического </a:t>
            </a:r>
            <a:r>
              <a:rPr lang="ru-RU" sz="1900" dirty="0">
                <a:latin typeface="Times New Roman" pitchFamily="18" charset="0"/>
                <a:cs typeface="Times New Roman" pitchFamily="18" charset="0"/>
              </a:rPr>
              <a:t>оружия</a:t>
            </a:r>
            <a:r>
              <a:rPr lang="ru-RU" sz="1900" dirty="0" smtClean="0">
                <a:latin typeface="Times New Roman" pitchFamily="18" charset="0"/>
                <a:cs typeface="Times New Roman" pitchFamily="18" charset="0"/>
              </a:rPr>
              <a:t>; вселенские </a:t>
            </a:r>
            <a:r>
              <a:rPr lang="ru-RU" sz="1900" dirty="0">
                <a:latin typeface="Times New Roman" pitchFamily="18" charset="0"/>
                <a:cs typeface="Times New Roman" pitchFamily="18" charset="0"/>
              </a:rPr>
              <a:t>катастрофы</a:t>
            </a:r>
            <a:r>
              <a:rPr lang="ru-RU" sz="1900" dirty="0" smtClean="0">
                <a:latin typeface="Times New Roman" pitchFamily="18" charset="0"/>
                <a:cs typeface="Times New Roman" pitchFamily="18" charset="0"/>
              </a:rPr>
              <a:t>.</a:t>
            </a:r>
            <a:endParaRPr lang="ru-RU" sz="1900" dirty="0">
              <a:latin typeface="Times New Roman" pitchFamily="18" charset="0"/>
              <a:cs typeface="Times New Roman" pitchFamily="18" charset="0"/>
            </a:endParaRPr>
          </a:p>
        </p:txBody>
      </p:sp>
    </p:spTree>
    <p:extLst>
      <p:ext uri="{BB962C8B-B14F-4D97-AF65-F5344CB8AC3E}">
        <p14:creationId xmlns:p14="http://schemas.microsoft.com/office/powerpoint/2010/main" val="386337168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68224" y="603471"/>
            <a:ext cx="10984992" cy="5278368"/>
          </a:xfrm>
          <a:prstGeom prst="rect">
            <a:avLst/>
          </a:prstGeom>
          <a:noFill/>
        </p:spPr>
        <p:txBody>
          <a:bodyPr wrap="square" rtlCol="0">
            <a:spAutoFit/>
          </a:bodyPr>
          <a:lstStyle/>
          <a:p>
            <a:pPr algn="ctr"/>
            <a:r>
              <a:rPr lang="ru-RU" sz="2800" b="1" dirty="0" smtClean="0">
                <a:solidFill>
                  <a:srgbClr val="002060"/>
                </a:solidFill>
                <a:latin typeface="Times New Roman" pitchFamily="18" charset="0"/>
                <a:cs typeface="Times New Roman" pitchFamily="18" charset="0"/>
              </a:rPr>
              <a:t>Рекомендации</a:t>
            </a:r>
          </a:p>
          <a:p>
            <a:pPr algn="ctr"/>
            <a:endParaRPr lang="ru-RU" sz="900" b="1" dirty="0" smtClean="0">
              <a:solidFill>
                <a:srgbClr val="002060"/>
              </a:solidFill>
              <a:latin typeface="Times New Roman" pitchFamily="18" charset="0"/>
              <a:cs typeface="Times New Roman" pitchFamily="18" charset="0"/>
            </a:endParaRPr>
          </a:p>
          <a:p>
            <a:pPr indent="457200" algn="just">
              <a:buClr>
                <a:srgbClr val="FF0000"/>
              </a:buClr>
              <a:buSzPct val="120000"/>
              <a:buFont typeface="+mj-lt"/>
              <a:buAutoNum type="arabicPeriod"/>
            </a:pPr>
            <a:r>
              <a:rPr lang="ru-RU" sz="2000" dirty="0">
                <a:latin typeface="Times New Roman" pitchFamily="18" charset="0"/>
                <a:cs typeface="Times New Roman" pitchFamily="18" charset="0"/>
              </a:rPr>
              <a:t>Для того чтобы помочь ребенку справиться со своими страхами, прежде всего и в любом возрасте, важно дать им понять, что они любимы и желанны, чтобы они ни сделали и как бы не сложилась у них судьба</a:t>
            </a:r>
            <a:r>
              <a:rPr lang="ru-RU" sz="2000" dirty="0" smtClean="0">
                <a:latin typeface="Times New Roman" pitchFamily="18" charset="0"/>
                <a:cs typeface="Times New Roman" pitchFamily="18" charset="0"/>
              </a:rPr>
              <a:t>.</a:t>
            </a:r>
          </a:p>
          <a:p>
            <a:pPr indent="457200" algn="just">
              <a:buClr>
                <a:srgbClr val="FF0000"/>
              </a:buClr>
              <a:buSzPct val="120000"/>
              <a:buFont typeface="+mj-lt"/>
              <a:buAutoNum type="arabicPeriod"/>
            </a:pPr>
            <a:r>
              <a:rPr lang="ru-RU" sz="2000" dirty="0">
                <a:latin typeface="Times New Roman" pitchFamily="18" charset="0"/>
                <a:cs typeface="Times New Roman" pitchFamily="18" charset="0"/>
              </a:rPr>
              <a:t>Они должны знать, что в лице мамы и папы они всегда найдут мощную поддержку, моральную помощь. Что родительский дом – это дом, где их любят, ждут, доверяют</a:t>
            </a:r>
            <a:r>
              <a:rPr lang="ru-RU" sz="2000" dirty="0" smtClean="0">
                <a:latin typeface="Times New Roman" pitchFamily="18" charset="0"/>
                <a:cs typeface="Times New Roman" pitchFamily="18" charset="0"/>
              </a:rPr>
              <a:t>.</a:t>
            </a:r>
          </a:p>
          <a:p>
            <a:pPr indent="457200" algn="just">
              <a:buClr>
                <a:srgbClr val="FF0000"/>
              </a:buClr>
              <a:buSzPct val="120000"/>
              <a:buFont typeface="+mj-lt"/>
              <a:buAutoNum type="arabicPeriod"/>
            </a:pPr>
            <a:r>
              <a:rPr lang="ru-RU" sz="2000" dirty="0">
                <a:latin typeface="Times New Roman" pitchFamily="18" charset="0"/>
                <a:cs typeface="Times New Roman" pitchFamily="18" charset="0"/>
              </a:rPr>
              <a:t>Чтобы побороть детский страх малыша 3-5 лет, необходимо хватать, прижимать, обнимать и говорить «Я с тобой, я здесь». Бесполезно говорить ему, что это не страшно, его организм посылает сигналы тревоги: его ладошки намокли, сердце колотиться и т.д. Необходимо обнять, взять на руки, спрятать его, телесно дать понять, что он не один. А потом уже объяснять, что сейчас все будет хорошо. </a:t>
            </a:r>
          </a:p>
          <a:p>
            <a:pPr indent="457200" algn="just">
              <a:buClr>
                <a:srgbClr val="FF0000"/>
              </a:buClr>
              <a:buSzPct val="120000"/>
              <a:buFont typeface="+mj-lt"/>
              <a:buAutoNum type="arabicPeriod"/>
            </a:pPr>
            <a:r>
              <a:rPr lang="ru-RU" sz="2000" dirty="0" smtClean="0">
                <a:latin typeface="Times New Roman" pitchFamily="18" charset="0"/>
                <a:cs typeface="Times New Roman" pitchFamily="18" charset="0"/>
              </a:rPr>
              <a:t>В </a:t>
            </a:r>
            <a:r>
              <a:rPr lang="ru-RU" sz="2000" dirty="0">
                <a:latin typeface="Times New Roman" pitchFamily="18" charset="0"/>
                <a:cs typeface="Times New Roman" pitchFamily="18" charset="0"/>
              </a:rPr>
              <a:t>подростковом периоде важно не отмахиваться от ребенка, а попытаться разобраться и понять, что его тревожить и попытаться помочь. Необходимо полностью </a:t>
            </a:r>
            <a:r>
              <a:rPr lang="ru-RU" sz="2000" dirty="0" smtClean="0">
                <a:latin typeface="Times New Roman" pitchFamily="18" charset="0"/>
                <a:cs typeface="Times New Roman" pitchFamily="18" charset="0"/>
              </a:rPr>
              <a:t>участвовать </a:t>
            </a:r>
            <a:r>
              <a:rPr lang="ru-RU" sz="2000" dirty="0">
                <a:latin typeface="Times New Roman" pitchFamily="18" charset="0"/>
                <a:cs typeface="Times New Roman" pitchFamily="18" charset="0"/>
              </a:rPr>
              <a:t>в его жизни, расспрашивать о его сильных сторонах, просить делиться достижениями, успехами, говорить о своих симпатиях и т.д. Важно установить дружеские отношения и дать понять, что в лице родителя ребенок всегда найдет поддержку и никогда не будет отвергнут.</a:t>
            </a:r>
            <a:endParaRPr lang="ru-RU" sz="2000" dirty="0" smtClean="0">
              <a:latin typeface="Times New Roman" pitchFamily="18" charset="0"/>
              <a:cs typeface="Times New Roman" pitchFamily="18" charset="0"/>
            </a:endParaRPr>
          </a:p>
        </p:txBody>
      </p:sp>
    </p:spTree>
    <p:extLst>
      <p:ext uri="{BB962C8B-B14F-4D97-AF65-F5344CB8AC3E}">
        <p14:creationId xmlns:p14="http://schemas.microsoft.com/office/powerpoint/2010/main" val="395267729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264666" y="475488"/>
            <a:ext cx="8266176" cy="926592"/>
          </a:xfrm>
        </p:spPr>
        <p:txBody>
          <a:bodyPr>
            <a:normAutofit fontScale="90000"/>
          </a:bodyPr>
          <a:lstStyle/>
          <a:p>
            <a:r>
              <a:rPr lang="ru-RU" sz="5400" dirty="0" smtClean="0"/>
              <a:t>Часто болеющие дети</a:t>
            </a:r>
            <a:endParaRPr lang="ru-RU" sz="5400" dirty="0"/>
          </a:p>
        </p:txBody>
      </p:sp>
      <p:sp>
        <p:nvSpPr>
          <p:cNvPr id="3" name="AutoShape 2" descr="Похожее изображение"/>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1945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44292" y="1864709"/>
            <a:ext cx="5934076" cy="4168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0114978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85344" y="98350"/>
            <a:ext cx="11326368" cy="6632585"/>
          </a:xfrm>
          <a:prstGeom prst="rect">
            <a:avLst/>
          </a:prstGeom>
          <a:noFill/>
        </p:spPr>
        <p:txBody>
          <a:bodyPr wrap="square" rtlCol="0">
            <a:spAutoFit/>
          </a:bodyPr>
          <a:lstStyle/>
          <a:p>
            <a:pPr algn="ctr"/>
            <a:r>
              <a:rPr lang="ru-RU" sz="2800" b="1" dirty="0" smtClean="0">
                <a:solidFill>
                  <a:srgbClr val="002060"/>
                </a:solidFill>
                <a:latin typeface="Times New Roman" pitchFamily="18" charset="0"/>
                <a:cs typeface="Times New Roman" pitchFamily="18" charset="0"/>
              </a:rPr>
              <a:t>Проявление</a:t>
            </a:r>
            <a:r>
              <a:rPr lang="ru-RU" sz="2800" dirty="0" smtClean="0">
                <a:latin typeface="Times New Roman" pitchFamily="18" charset="0"/>
                <a:cs typeface="Times New Roman" pitchFamily="18" charset="0"/>
              </a:rPr>
              <a:t> </a:t>
            </a:r>
          </a:p>
          <a:p>
            <a:pPr algn="ctr"/>
            <a:endParaRPr lang="ru-RU" sz="300" dirty="0" smtClean="0">
              <a:latin typeface="Times New Roman" pitchFamily="18" charset="0"/>
              <a:cs typeface="Times New Roman" pitchFamily="18" charset="0"/>
            </a:endParaRPr>
          </a:p>
          <a:p>
            <a:pPr algn="just"/>
            <a:r>
              <a:rPr lang="ru-RU" dirty="0">
                <a:latin typeface="Times New Roman" pitchFamily="18" charset="0"/>
                <a:cs typeface="Times New Roman" pitchFamily="18" charset="0"/>
              </a:rPr>
              <a:t>Часто болеющими считаются дети, у которых острые респираторные заболевания (ОРЗ) возникают 4 раза в год и более. Порой ребенок болеет не только часто, но и длительно (более 10–14 дней одно ОРЗ). У часто болеющих детей может быть какой-то один, но длительно существующий симптом, например постоянный кашель или покашливание, постоянные выделения из носа, при этом температура может быть нормальной. Если же у ребенка температура все время повышена, но при этом нет симптомов ОРЗ, это часто является признаком хронической инфекции и требует детального медицинского обследования</a:t>
            </a:r>
            <a:r>
              <a:rPr lang="ru-RU" dirty="0" smtClean="0">
                <a:latin typeface="Times New Roman" pitchFamily="18" charset="0"/>
                <a:cs typeface="Times New Roman" pitchFamily="18" charset="0"/>
              </a:rPr>
              <a:t>.</a:t>
            </a:r>
          </a:p>
          <a:p>
            <a:pPr algn="just"/>
            <a:endParaRPr lang="ru-RU" sz="200" dirty="0">
              <a:latin typeface="Times New Roman" pitchFamily="18" charset="0"/>
              <a:cs typeface="Times New Roman" pitchFamily="18" charset="0"/>
            </a:endParaRPr>
          </a:p>
          <a:p>
            <a:pPr algn="ctr"/>
            <a:r>
              <a:rPr lang="ru-RU" sz="2800" b="1" dirty="0" smtClean="0">
                <a:solidFill>
                  <a:srgbClr val="002060"/>
                </a:solidFill>
                <a:latin typeface="Times New Roman" pitchFamily="18" charset="0"/>
                <a:cs typeface="Times New Roman" pitchFamily="18" charset="0"/>
              </a:rPr>
              <a:t>Причины</a:t>
            </a:r>
          </a:p>
          <a:p>
            <a:pPr algn="ctr"/>
            <a:endParaRPr lang="ru-RU" sz="300" b="1" dirty="0" smtClean="0">
              <a:solidFill>
                <a:srgbClr val="002060"/>
              </a:solidFill>
              <a:latin typeface="Times New Roman" pitchFamily="18" charset="0"/>
              <a:cs typeface="Times New Roman" pitchFamily="18" charset="0"/>
            </a:endParaRPr>
          </a:p>
          <a:p>
            <a:pPr indent="457200" algn="just">
              <a:buClr>
                <a:srgbClr val="FF0000"/>
              </a:buClr>
              <a:buSzPct val="120000"/>
              <a:buFont typeface="+mj-lt"/>
              <a:buAutoNum type="arabicPeriod"/>
            </a:pPr>
            <a:r>
              <a:rPr lang="ru-RU" dirty="0">
                <a:latin typeface="Times New Roman" pitchFamily="18" charset="0"/>
                <a:cs typeface="Times New Roman" pitchFamily="18" charset="0"/>
              </a:rPr>
              <a:t>Функции иммунной системы начинают формироваться внутриутробно, поэтому внутриутробное инфицирование, недоношенность или морфофункциональная незрелость малыша могут привести к тому, что он впоследствии станет часто болеть</a:t>
            </a:r>
            <a:r>
              <a:rPr lang="ru-RU" dirty="0" smtClean="0">
                <a:latin typeface="Times New Roman" pitchFamily="18" charset="0"/>
                <a:cs typeface="Times New Roman" pitchFamily="18" charset="0"/>
              </a:rPr>
              <a:t>.</a:t>
            </a:r>
          </a:p>
          <a:p>
            <a:pPr indent="457200" algn="just">
              <a:buClr>
                <a:srgbClr val="FF0000"/>
              </a:buClr>
              <a:buSzPct val="120000"/>
              <a:buFont typeface="+mj-lt"/>
              <a:buAutoNum type="arabicPeriod"/>
            </a:pPr>
            <a:r>
              <a:rPr lang="ru-RU" dirty="0">
                <a:latin typeface="Times New Roman" pitchFamily="18" charset="0"/>
                <a:cs typeface="Times New Roman" pitchFamily="18" charset="0"/>
              </a:rPr>
              <a:t>Еще одним важным фактором для формирования иммунитета является материнское молоко, поэтому дети, находящиеся на грудном вскармливании, редко болеют ОРЗ, и наоборот, ранний переход на искусственные смеси может привести к тому, что уже на первом году жизни ребенок начнет страдать простудными заболеваниями</a:t>
            </a:r>
            <a:r>
              <a:rPr lang="ru-RU" dirty="0" smtClean="0">
                <a:latin typeface="Times New Roman" pitchFamily="18" charset="0"/>
                <a:cs typeface="Times New Roman" pitchFamily="18" charset="0"/>
              </a:rPr>
              <a:t>.</a:t>
            </a:r>
          </a:p>
          <a:p>
            <a:pPr indent="457200" algn="just">
              <a:buClr>
                <a:srgbClr val="FF0000"/>
              </a:buClr>
              <a:buSzPct val="120000"/>
              <a:buFont typeface="+mj-lt"/>
              <a:buAutoNum type="arabicPeriod"/>
            </a:pPr>
            <a:r>
              <a:rPr lang="ru-RU" dirty="0">
                <a:latin typeface="Times New Roman" pitchFamily="18" charset="0"/>
                <a:cs typeface="Times New Roman" pitchFamily="18" charset="0"/>
              </a:rPr>
              <a:t>Очень ослабляют функции иммунной системы вирусы. После перенесенных гриппа, кори, других вирусных заболеваний ребенок имеет повышенную чувствительность к инфекциям и может стать часто болеющим</a:t>
            </a:r>
            <a:r>
              <a:rPr lang="ru-RU" dirty="0" smtClean="0">
                <a:latin typeface="Times New Roman" pitchFamily="18" charset="0"/>
                <a:cs typeface="Times New Roman" pitchFamily="18" charset="0"/>
              </a:rPr>
              <a:t>.</a:t>
            </a:r>
          </a:p>
          <a:p>
            <a:pPr indent="457200" algn="just">
              <a:buClr>
                <a:srgbClr val="FF0000"/>
              </a:buClr>
              <a:buSzPct val="120000"/>
              <a:buFont typeface="+mj-lt"/>
              <a:buAutoNum type="arabicPeriod"/>
            </a:pPr>
            <a:r>
              <a:rPr lang="ru-RU" dirty="0">
                <a:latin typeface="Times New Roman" pitchFamily="18" charset="0"/>
                <a:cs typeface="Times New Roman" pitchFamily="18" charset="0"/>
              </a:rPr>
              <a:t>Наличие у ребенка хронических заболеваний тоже способствует ослаблению защитных механизмов и может стать причиной частых болезней. </a:t>
            </a:r>
            <a:endParaRPr lang="ru-RU" dirty="0" smtClean="0">
              <a:latin typeface="Times New Roman" pitchFamily="18" charset="0"/>
              <a:cs typeface="Times New Roman" pitchFamily="18" charset="0"/>
            </a:endParaRPr>
          </a:p>
          <a:p>
            <a:pPr indent="457200" algn="just">
              <a:buClr>
                <a:srgbClr val="FF0000"/>
              </a:buClr>
              <a:buSzPct val="120000"/>
              <a:buFont typeface="+mj-lt"/>
              <a:buAutoNum type="arabicPeriod"/>
            </a:pPr>
            <a:r>
              <a:rPr lang="ru-RU" dirty="0">
                <a:latin typeface="Times New Roman" pitchFamily="18" charset="0"/>
                <a:cs typeface="Times New Roman" pitchFamily="18" charset="0"/>
              </a:rPr>
              <a:t>Ребенок может часто и длительно болеть, если в его рационе не хватает витаминов или, например, отсутствуют продукты животного происхождения или пища содержит много углеводов, но мало белков и жиров. </a:t>
            </a:r>
            <a:endParaRPr lang="ru-RU" dirty="0" smtClean="0">
              <a:latin typeface="Times New Roman" pitchFamily="18" charset="0"/>
              <a:cs typeface="Times New Roman" pitchFamily="18" charset="0"/>
            </a:endParaRPr>
          </a:p>
          <a:p>
            <a:pPr indent="457200" algn="just">
              <a:buClr>
                <a:srgbClr val="FF0000"/>
              </a:buClr>
              <a:buSzPct val="120000"/>
              <a:buFont typeface="+mj-lt"/>
              <a:buAutoNum type="arabicPeriod"/>
            </a:pPr>
            <a:r>
              <a:rPr lang="ru-RU" dirty="0">
                <a:latin typeface="Times New Roman" pitchFamily="18" charset="0"/>
                <a:cs typeface="Times New Roman" pitchFamily="18" charset="0"/>
              </a:rPr>
              <a:t>Если ребенок редко находится на свежем воздухе, ведет малоподвижный образ жизни, вдыхает табачный дым от курящих взрослых, это может привести к ослаблению его иммунитета.</a:t>
            </a:r>
          </a:p>
        </p:txBody>
      </p:sp>
    </p:spTree>
    <p:extLst>
      <p:ext uri="{BB962C8B-B14F-4D97-AF65-F5344CB8AC3E}">
        <p14:creationId xmlns:p14="http://schemas.microsoft.com/office/powerpoint/2010/main" val="260989826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68224" y="932655"/>
            <a:ext cx="10984992" cy="3739485"/>
          </a:xfrm>
          <a:prstGeom prst="rect">
            <a:avLst/>
          </a:prstGeom>
          <a:noFill/>
        </p:spPr>
        <p:txBody>
          <a:bodyPr wrap="square" rtlCol="0">
            <a:spAutoFit/>
          </a:bodyPr>
          <a:lstStyle/>
          <a:p>
            <a:pPr algn="ctr"/>
            <a:r>
              <a:rPr lang="ru-RU" sz="2800" b="1" dirty="0" smtClean="0">
                <a:solidFill>
                  <a:srgbClr val="002060"/>
                </a:solidFill>
                <a:latin typeface="Times New Roman" pitchFamily="18" charset="0"/>
                <a:cs typeface="Times New Roman" pitchFamily="18" charset="0"/>
              </a:rPr>
              <a:t>Рекомендации</a:t>
            </a:r>
          </a:p>
          <a:p>
            <a:pPr algn="ctr"/>
            <a:endParaRPr lang="ru-RU" sz="900" b="1" dirty="0" smtClean="0">
              <a:solidFill>
                <a:srgbClr val="002060"/>
              </a:solidFill>
              <a:latin typeface="Times New Roman" pitchFamily="18" charset="0"/>
              <a:cs typeface="Times New Roman" pitchFamily="18" charset="0"/>
            </a:endParaRPr>
          </a:p>
          <a:p>
            <a:pPr indent="457200" algn="just">
              <a:buClr>
                <a:srgbClr val="FF0000"/>
              </a:buClr>
              <a:buSzPct val="120000"/>
              <a:buFont typeface="+mj-lt"/>
              <a:buAutoNum type="arabicPeriod"/>
            </a:pPr>
            <a:r>
              <a:rPr lang="ru-RU" sz="2000" dirty="0">
                <a:latin typeface="Times New Roman" pitchFamily="18" charset="0"/>
                <a:cs typeface="Times New Roman" pitchFamily="18" charset="0"/>
              </a:rPr>
              <a:t>Если ребенок часто болеет, нужно начинать общеукрепляющие профилактические мероприятия: витаминотерапия, сбалансированное </a:t>
            </a:r>
            <a:r>
              <a:rPr lang="ru-RU" sz="2000" dirty="0" smtClean="0">
                <a:latin typeface="Times New Roman" pitchFamily="18" charset="0"/>
                <a:cs typeface="Times New Roman" pitchFamily="18" charset="0"/>
              </a:rPr>
              <a:t>питание. Важно </a:t>
            </a:r>
            <a:r>
              <a:rPr lang="ru-RU" sz="2000" dirty="0">
                <a:latin typeface="Times New Roman" pitchFamily="18" charset="0"/>
                <a:cs typeface="Times New Roman" pitchFamily="18" charset="0"/>
              </a:rPr>
              <a:t>вылечить хронические </a:t>
            </a:r>
            <a:r>
              <a:rPr lang="ru-RU" sz="2000" dirty="0" smtClean="0">
                <a:latin typeface="Times New Roman" pitchFamily="18" charset="0"/>
                <a:cs typeface="Times New Roman" pitchFamily="18" charset="0"/>
              </a:rPr>
              <a:t>заболевания.</a:t>
            </a:r>
          </a:p>
          <a:p>
            <a:pPr indent="457200" algn="just">
              <a:buClr>
                <a:srgbClr val="FF0000"/>
              </a:buClr>
              <a:buSzPct val="120000"/>
              <a:buFont typeface="+mj-lt"/>
              <a:buAutoNum type="arabicPeriod"/>
            </a:pPr>
            <a:r>
              <a:rPr lang="ru-RU" sz="2000" dirty="0">
                <a:latin typeface="Times New Roman" pitchFamily="18" charset="0"/>
                <a:cs typeface="Times New Roman" pitchFamily="18" charset="0"/>
              </a:rPr>
              <a:t>Родителям часто болеющих детей нужно обратиться к врачам (педиатру, гастроэнтерологу, иммунологу). Предварительно можно сдать анализы, которые помогут установить причину ослабленного </a:t>
            </a:r>
            <a:r>
              <a:rPr lang="ru-RU" sz="2000" dirty="0" smtClean="0">
                <a:latin typeface="Times New Roman" pitchFamily="18" charset="0"/>
                <a:cs typeface="Times New Roman" pitchFamily="18" charset="0"/>
              </a:rPr>
              <a:t>иммунитета.</a:t>
            </a:r>
          </a:p>
          <a:p>
            <a:pPr indent="457200" algn="just">
              <a:buClr>
                <a:srgbClr val="FF0000"/>
              </a:buClr>
              <a:buSzPct val="120000"/>
              <a:buFont typeface="+mj-lt"/>
              <a:buAutoNum type="arabicPeriod"/>
            </a:pPr>
            <a:r>
              <a:rPr lang="ru-RU" sz="2000" dirty="0">
                <a:latin typeface="Times New Roman" pitchFamily="18" charset="0"/>
                <a:cs typeface="Times New Roman" pitchFamily="18" charset="0"/>
              </a:rPr>
              <a:t>Для лечения часто болеющих детей могут быть использованы медикаментозные препараты неспецифического воздействия (витамины, адаптогены, биогенные </a:t>
            </a:r>
            <a:r>
              <a:rPr lang="ru-RU" sz="2000" dirty="0" smtClean="0">
                <a:latin typeface="Times New Roman" pitchFamily="18" charset="0"/>
                <a:cs typeface="Times New Roman" pitchFamily="18" charset="0"/>
              </a:rPr>
              <a:t>стимуляторы), </a:t>
            </a:r>
            <a:r>
              <a:rPr lang="ru-RU" sz="2000" dirty="0">
                <a:latin typeface="Times New Roman" pitchFamily="18" charset="0"/>
                <a:cs typeface="Times New Roman" pitchFamily="18" charset="0"/>
              </a:rPr>
              <a:t>а также терапия специфическими препаратами, направленными на определенные звенья иммунной системы, – </a:t>
            </a:r>
            <a:r>
              <a:rPr lang="ru-RU" sz="2000" dirty="0" err="1" smtClean="0">
                <a:latin typeface="Times New Roman" pitchFamily="18" charset="0"/>
                <a:cs typeface="Times New Roman" pitchFamily="18" charset="0"/>
              </a:rPr>
              <a:t>иммунокоррекция</a:t>
            </a:r>
            <a:r>
              <a:rPr lang="ru-RU" sz="2000" dirty="0" smtClean="0">
                <a:latin typeface="Times New Roman" pitchFamily="18" charset="0"/>
                <a:cs typeface="Times New Roman" pitchFamily="18" charset="0"/>
              </a:rPr>
              <a:t>.</a:t>
            </a:r>
          </a:p>
        </p:txBody>
      </p:sp>
    </p:spTree>
    <p:extLst>
      <p:ext uri="{BB962C8B-B14F-4D97-AF65-F5344CB8AC3E}">
        <p14:creationId xmlns:p14="http://schemas.microsoft.com/office/powerpoint/2010/main" val="4273612473"/>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41121" y="499871"/>
            <a:ext cx="7863840" cy="1835995"/>
          </a:xfrm>
        </p:spPr>
        <p:txBody>
          <a:bodyPr>
            <a:normAutofit/>
          </a:bodyPr>
          <a:lstStyle/>
          <a:p>
            <a:r>
              <a:rPr lang="ru-RU" dirty="0" smtClean="0"/>
              <a:t>СПАСИБО </a:t>
            </a:r>
            <a:br>
              <a:rPr lang="ru-RU" dirty="0" smtClean="0"/>
            </a:br>
            <a:r>
              <a:rPr lang="ru-RU" dirty="0" smtClean="0"/>
              <a:t>ЗА ВНИМАНИЕ!</a:t>
            </a:r>
            <a:endParaRPr lang="ru-RU" dirty="0"/>
          </a:p>
        </p:txBody>
      </p:sp>
      <p:pic>
        <p:nvPicPr>
          <p:cNvPr id="266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10334" y="2474975"/>
            <a:ext cx="6721602" cy="40077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3298196"/>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20240" y="226417"/>
            <a:ext cx="7717536" cy="870863"/>
          </a:xfrm>
        </p:spPr>
        <p:txBody>
          <a:bodyPr>
            <a:normAutofit/>
          </a:bodyPr>
          <a:lstStyle/>
          <a:p>
            <a:r>
              <a:rPr lang="ru-RU" sz="2800" dirty="0" smtClean="0"/>
              <a:t>Основные причины появления психологических проблем у детей</a:t>
            </a:r>
            <a:endParaRPr lang="ru-RU" sz="2800" dirty="0"/>
          </a:p>
        </p:txBody>
      </p:sp>
      <p:sp>
        <p:nvSpPr>
          <p:cNvPr id="5" name="TextBox 4"/>
          <p:cNvSpPr txBox="1"/>
          <p:nvPr/>
        </p:nvSpPr>
        <p:spPr>
          <a:xfrm>
            <a:off x="182880" y="1228530"/>
            <a:ext cx="10948416" cy="1015663"/>
          </a:xfrm>
          <a:prstGeom prst="rect">
            <a:avLst/>
          </a:prstGeom>
          <a:noFill/>
        </p:spPr>
        <p:txBody>
          <a:bodyPr wrap="square" rtlCol="0">
            <a:spAutoFit/>
          </a:bodyPr>
          <a:lstStyle/>
          <a:p>
            <a:pPr marL="457200" indent="-457200" algn="just">
              <a:buClr>
                <a:srgbClr val="FF0000"/>
              </a:buClr>
              <a:buSzPct val="120000"/>
              <a:buFont typeface="+mj-lt"/>
              <a:buAutoNum type="arabicPeriod"/>
            </a:pPr>
            <a:r>
              <a:rPr lang="ru-RU" sz="2000" dirty="0" smtClean="0">
                <a:latin typeface="Times New Roman" pitchFamily="18" charset="0"/>
                <a:cs typeface="Times New Roman" pitchFamily="18" charset="0"/>
              </a:rPr>
              <a:t>Отсутствие контроля за обучением и развитием дошкольников со стороны родителей.</a:t>
            </a:r>
          </a:p>
          <a:p>
            <a:pPr marL="457200" indent="-457200" algn="just">
              <a:buClr>
                <a:srgbClr val="FF0000"/>
              </a:buClr>
              <a:buSzPct val="120000"/>
              <a:buFont typeface="+mj-lt"/>
              <a:buAutoNum type="arabicPeriod"/>
            </a:pPr>
            <a:r>
              <a:rPr lang="ru-RU" sz="2000" dirty="0" smtClean="0">
                <a:latin typeface="Times New Roman" pitchFamily="18" charset="0"/>
                <a:cs typeface="Times New Roman" pitchFamily="18" charset="0"/>
              </a:rPr>
              <a:t>Стрессы, неблагоприятная атмосфера в семье.</a:t>
            </a:r>
          </a:p>
          <a:p>
            <a:pPr marL="457200" indent="-457200" algn="just">
              <a:buClr>
                <a:srgbClr val="FF0000"/>
              </a:buClr>
              <a:buSzPct val="120000"/>
              <a:buFont typeface="+mj-lt"/>
              <a:buAutoNum type="arabicPeriod"/>
            </a:pPr>
            <a:r>
              <a:rPr lang="ru-RU" sz="2000" dirty="0" smtClean="0">
                <a:latin typeface="Times New Roman" pitchFamily="18" charset="0"/>
                <a:cs typeface="Times New Roman" pitchFamily="18" charset="0"/>
              </a:rPr>
              <a:t>Внутренняя неустойчивость дошкольников.</a:t>
            </a:r>
            <a:endParaRPr lang="ru-RU" sz="2000" dirty="0">
              <a:latin typeface="Times New Roman" pitchFamily="18" charset="0"/>
              <a:cs typeface="Times New Roman" pitchFamily="18" charset="0"/>
            </a:endParaRPr>
          </a:p>
        </p:txBody>
      </p:sp>
      <p:sp>
        <p:nvSpPr>
          <p:cNvPr id="4" name="Заголовок 1"/>
          <p:cNvSpPr txBox="1">
            <a:spLocks/>
          </p:cNvSpPr>
          <p:nvPr/>
        </p:nvSpPr>
        <p:spPr>
          <a:xfrm>
            <a:off x="2072640" y="2378305"/>
            <a:ext cx="7717536" cy="870863"/>
          </a:xfrm>
          <a:prstGeom prst="rect">
            <a:avLst/>
          </a:prstGeom>
        </p:spPr>
        <p:txBody>
          <a:bodyPr vert="horz" lIns="91440" tIns="45720" rIns="91440" bIns="45720" rtlCol="0" anchor="ctr">
            <a:normAutofit/>
            <a:scene3d>
              <a:camera prst="orthographicFront"/>
              <a:lightRig rig="flood" dir="t"/>
            </a:scene3d>
            <a:sp3d extrusionH="57150" contourW="12700" prstMaterial="softEdge">
              <a:bevelT w="38100" h="38100"/>
              <a:contourClr>
                <a:schemeClr val="accent5">
                  <a:lumMod val="75000"/>
                </a:schemeClr>
              </a:contourClr>
            </a:sp3d>
          </a:bodyPr>
          <a:lstStyle>
            <a:lvl1pPr algn="ctr" defTabSz="914400" rtl="0" eaLnBrk="1" latinLnBrk="0" hangingPunct="1">
              <a:lnSpc>
                <a:spcPct val="90000"/>
              </a:lnSpc>
              <a:spcBef>
                <a:spcPct val="0"/>
              </a:spcBef>
              <a:buNone/>
              <a:defRPr sz="4400" b="1" kern="1200">
                <a:solidFill>
                  <a:schemeClr val="accent1">
                    <a:lumMod val="75000"/>
                  </a:schemeClr>
                </a:solidFill>
                <a:latin typeface="Georgia" panose="02040502050405020303" pitchFamily="18" charset="0"/>
                <a:ea typeface="+mj-ea"/>
                <a:cs typeface="+mj-cs"/>
              </a:defRPr>
            </a:lvl1pPr>
          </a:lstStyle>
          <a:p>
            <a:r>
              <a:rPr lang="ru-RU" sz="2800" dirty="0" smtClean="0"/>
              <a:t>Основные способы разрешения психологических проблем у детей </a:t>
            </a:r>
            <a:endParaRPr lang="ru-RU" sz="2800" dirty="0"/>
          </a:p>
        </p:txBody>
      </p:sp>
      <p:sp>
        <p:nvSpPr>
          <p:cNvPr id="6" name="TextBox 5"/>
          <p:cNvSpPr txBox="1"/>
          <p:nvPr/>
        </p:nvSpPr>
        <p:spPr>
          <a:xfrm>
            <a:off x="182880" y="3404801"/>
            <a:ext cx="10948416" cy="2246769"/>
          </a:xfrm>
          <a:prstGeom prst="rect">
            <a:avLst/>
          </a:prstGeom>
          <a:noFill/>
        </p:spPr>
        <p:txBody>
          <a:bodyPr wrap="square" rtlCol="0">
            <a:spAutoFit/>
          </a:bodyPr>
          <a:lstStyle/>
          <a:p>
            <a:pPr indent="457200" algn="just">
              <a:buClr>
                <a:srgbClr val="FF0000"/>
              </a:buClr>
              <a:buSzPct val="120000"/>
              <a:buFont typeface="+mj-lt"/>
              <a:buAutoNum type="arabicPeriod"/>
            </a:pPr>
            <a:r>
              <a:rPr lang="ru-RU" sz="2000" dirty="0" smtClean="0">
                <a:latin typeface="Times New Roman" pitchFamily="18" charset="0"/>
                <a:cs typeface="Times New Roman" pitchFamily="18" charset="0"/>
              </a:rPr>
              <a:t>Создание </a:t>
            </a:r>
            <a:r>
              <a:rPr lang="ru-RU" sz="2000" dirty="0">
                <a:latin typeface="Times New Roman" pitchFamily="18" charset="0"/>
                <a:cs typeface="Times New Roman" pitchFamily="18" charset="0"/>
              </a:rPr>
              <a:t>благоприятной атмосферы дома, внимание, нежность, любовь к </a:t>
            </a:r>
            <a:r>
              <a:rPr lang="ru-RU" sz="2000" dirty="0" smtClean="0">
                <a:latin typeface="Times New Roman" pitchFamily="18" charset="0"/>
                <a:cs typeface="Times New Roman" pitchFamily="18" charset="0"/>
              </a:rPr>
              <a:t>ребенку </a:t>
            </a:r>
            <a:r>
              <a:rPr lang="ru-RU" sz="2000" dirty="0">
                <a:latin typeface="Times New Roman" pitchFamily="18" charset="0"/>
                <a:cs typeface="Times New Roman" pitchFamily="18" charset="0"/>
              </a:rPr>
              <a:t>со стороны </a:t>
            </a:r>
            <a:r>
              <a:rPr lang="ru-RU" sz="2000" dirty="0" smtClean="0">
                <a:latin typeface="Times New Roman" pitchFamily="18" charset="0"/>
                <a:cs typeface="Times New Roman" pitchFamily="18" charset="0"/>
              </a:rPr>
              <a:t>родителей.</a:t>
            </a:r>
          </a:p>
          <a:p>
            <a:pPr indent="457200" algn="just">
              <a:buClr>
                <a:srgbClr val="FF0000"/>
              </a:buClr>
              <a:buSzPct val="120000"/>
              <a:buFont typeface="+mj-lt"/>
              <a:buAutoNum type="arabicPeriod"/>
            </a:pPr>
            <a:r>
              <a:rPr lang="ru-RU" sz="2000" dirty="0" smtClean="0">
                <a:latin typeface="Times New Roman" pitchFamily="18" charset="0"/>
                <a:cs typeface="Times New Roman" pitchFamily="18" charset="0"/>
              </a:rPr>
              <a:t>Развитие </a:t>
            </a:r>
            <a:r>
              <a:rPr lang="ru-RU" sz="2000" dirty="0">
                <a:latin typeface="Times New Roman" pitchFamily="18" charset="0"/>
                <a:cs typeface="Times New Roman" pitchFamily="18" charset="0"/>
              </a:rPr>
              <a:t>мыслительных процессов </a:t>
            </a:r>
            <a:r>
              <a:rPr lang="ru-RU" sz="2000" dirty="0" smtClean="0">
                <a:latin typeface="Times New Roman" pitchFamily="18" charset="0"/>
                <a:cs typeface="Times New Roman" pitchFamily="18" charset="0"/>
              </a:rPr>
              <a:t>детей с </a:t>
            </a:r>
            <a:r>
              <a:rPr lang="ru-RU" sz="2000" dirty="0">
                <a:latin typeface="Times New Roman" pitchFamily="18" charset="0"/>
                <a:cs typeface="Times New Roman" pitchFamily="18" charset="0"/>
              </a:rPr>
              <a:t>помощью специальных игр и </a:t>
            </a:r>
            <a:r>
              <a:rPr lang="ru-RU" sz="2000" dirty="0" smtClean="0">
                <a:latin typeface="Times New Roman" pitchFamily="18" charset="0"/>
                <a:cs typeface="Times New Roman" pitchFamily="18" charset="0"/>
              </a:rPr>
              <a:t>загадок.</a:t>
            </a:r>
          </a:p>
          <a:p>
            <a:pPr indent="457200" algn="just">
              <a:buClr>
                <a:srgbClr val="FF0000"/>
              </a:buClr>
              <a:buSzPct val="120000"/>
              <a:buFont typeface="+mj-lt"/>
              <a:buAutoNum type="arabicPeriod"/>
            </a:pPr>
            <a:r>
              <a:rPr lang="ru-RU" sz="2000" dirty="0" smtClean="0">
                <a:latin typeface="Times New Roman" pitchFamily="18" charset="0"/>
                <a:cs typeface="Times New Roman" pitchFamily="18" charset="0"/>
              </a:rPr>
              <a:t>Контакт </a:t>
            </a:r>
            <a:r>
              <a:rPr lang="ru-RU" sz="2000" dirty="0">
                <a:latin typeface="Times New Roman" pitchFamily="18" charset="0"/>
                <a:cs typeface="Times New Roman" pitchFamily="18" charset="0"/>
              </a:rPr>
              <a:t>с социумом, в частности, со сверстниками в детском саду, на игровой </a:t>
            </a:r>
            <a:r>
              <a:rPr lang="ru-RU" sz="2000" dirty="0" smtClean="0">
                <a:latin typeface="Times New Roman" pitchFamily="18" charset="0"/>
                <a:cs typeface="Times New Roman" pitchFamily="18" charset="0"/>
              </a:rPr>
              <a:t>площадке.</a:t>
            </a:r>
          </a:p>
          <a:p>
            <a:pPr indent="457200" algn="just">
              <a:buClr>
                <a:srgbClr val="FF0000"/>
              </a:buClr>
              <a:buSzPct val="120000"/>
              <a:buFont typeface="+mj-lt"/>
              <a:buAutoNum type="arabicPeriod"/>
            </a:pPr>
            <a:r>
              <a:rPr lang="ru-RU" sz="2000" dirty="0" smtClean="0">
                <a:latin typeface="Times New Roman" pitchFamily="18" charset="0"/>
                <a:cs typeface="Times New Roman" pitchFamily="18" charset="0"/>
              </a:rPr>
              <a:t>Развитие </a:t>
            </a:r>
            <a:r>
              <a:rPr lang="ru-RU" sz="2000" dirty="0">
                <a:latin typeface="Times New Roman" pitchFamily="18" charset="0"/>
                <a:cs typeface="Times New Roman" pitchFamily="18" charset="0"/>
              </a:rPr>
              <a:t>творческих способностей </a:t>
            </a:r>
            <a:r>
              <a:rPr lang="ru-RU" sz="2000" dirty="0" smtClean="0">
                <a:latin typeface="Times New Roman" pitchFamily="18" charset="0"/>
                <a:cs typeface="Times New Roman" pitchFamily="18" charset="0"/>
              </a:rPr>
              <a:t>ребенка</a:t>
            </a:r>
            <a:r>
              <a:rPr lang="ru-RU" sz="2000" dirty="0">
                <a:latin typeface="Times New Roman" pitchFamily="18" charset="0"/>
                <a:cs typeface="Times New Roman" pitchFamily="18" charset="0"/>
              </a:rPr>
              <a:t>, например, обучение танцам, рисованию, музыке и </a:t>
            </a:r>
            <a:r>
              <a:rPr lang="ru-RU" sz="2000" dirty="0" smtClean="0">
                <a:latin typeface="Times New Roman" pitchFamily="18" charset="0"/>
                <a:cs typeface="Times New Roman" pitchFamily="18" charset="0"/>
              </a:rPr>
              <a:t>прочее. </a:t>
            </a:r>
          </a:p>
          <a:p>
            <a:pPr indent="457200" algn="just">
              <a:buClr>
                <a:srgbClr val="FF0000"/>
              </a:buClr>
              <a:buSzPct val="120000"/>
              <a:buFont typeface="+mj-lt"/>
              <a:buAutoNum type="arabicPeriod"/>
            </a:pPr>
            <a:r>
              <a:rPr lang="ru-RU" sz="2000" dirty="0" smtClean="0">
                <a:latin typeface="Times New Roman" pitchFamily="18" charset="0"/>
                <a:cs typeface="Times New Roman" pitchFamily="18" charset="0"/>
              </a:rPr>
              <a:t>Работа с детским психологом.</a:t>
            </a:r>
          </a:p>
        </p:txBody>
      </p:sp>
    </p:spTree>
    <p:extLst>
      <p:ext uri="{BB962C8B-B14F-4D97-AF65-F5344CB8AC3E}">
        <p14:creationId xmlns:p14="http://schemas.microsoft.com/office/powerpoint/2010/main" val="181313905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264666" y="475488"/>
            <a:ext cx="8266176" cy="926592"/>
          </a:xfrm>
        </p:spPr>
        <p:txBody>
          <a:bodyPr>
            <a:normAutofit/>
          </a:bodyPr>
          <a:lstStyle/>
          <a:p>
            <a:r>
              <a:rPr lang="ru-RU" sz="5400" dirty="0" smtClean="0"/>
              <a:t>Гиперактивные дети</a:t>
            </a:r>
            <a:endParaRPr lang="ru-RU" sz="5400" dirty="0"/>
          </a:p>
        </p:txBody>
      </p:sp>
      <p:pic>
        <p:nvPicPr>
          <p:cNvPr id="2050" name="Picture 2" descr="Картинки по запросу гиперактивные дети"/>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8512" y="1572768"/>
            <a:ext cx="8778240" cy="49079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70664271"/>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4800" y="415342"/>
            <a:ext cx="10948416" cy="5586145"/>
          </a:xfrm>
          <a:prstGeom prst="rect">
            <a:avLst/>
          </a:prstGeom>
          <a:noFill/>
        </p:spPr>
        <p:txBody>
          <a:bodyPr wrap="square" rtlCol="0">
            <a:spAutoFit/>
          </a:bodyPr>
          <a:lstStyle/>
          <a:p>
            <a:pPr algn="ctr"/>
            <a:r>
              <a:rPr lang="ru-RU" sz="2800" b="1" dirty="0" smtClean="0">
                <a:solidFill>
                  <a:srgbClr val="002060"/>
                </a:solidFill>
                <a:latin typeface="Times New Roman" pitchFamily="18" charset="0"/>
                <a:cs typeface="Times New Roman" pitchFamily="18" charset="0"/>
              </a:rPr>
              <a:t>Проявление</a:t>
            </a:r>
            <a:r>
              <a:rPr lang="ru-RU" sz="2800" dirty="0" smtClean="0">
                <a:latin typeface="Times New Roman" pitchFamily="18" charset="0"/>
                <a:cs typeface="Times New Roman" pitchFamily="18" charset="0"/>
              </a:rPr>
              <a:t> </a:t>
            </a:r>
          </a:p>
          <a:p>
            <a:pPr algn="ctr"/>
            <a:endParaRPr lang="ru-RU" sz="900" dirty="0" smtClean="0">
              <a:latin typeface="Times New Roman" pitchFamily="18" charset="0"/>
              <a:cs typeface="Times New Roman" pitchFamily="18" charset="0"/>
            </a:endParaRPr>
          </a:p>
          <a:p>
            <a:pPr algn="just"/>
            <a:r>
              <a:rPr lang="ru-RU" sz="2000" dirty="0">
                <a:latin typeface="Times New Roman" pitchFamily="18" charset="0"/>
                <a:cs typeface="Times New Roman" pitchFamily="18" charset="0"/>
              </a:rPr>
              <a:t>Р</a:t>
            </a:r>
            <a:r>
              <a:rPr lang="ru-RU" sz="2000" dirty="0" smtClean="0">
                <a:latin typeface="Times New Roman" pitchFamily="18" charset="0"/>
                <a:cs typeface="Times New Roman" pitchFamily="18" charset="0"/>
              </a:rPr>
              <a:t>ебенок не может спокойно сидеть на месте: постоянно прыгает, бегает, что-то трогает, бросает, ломает. Он достаточно любопытен, но его любопытство сиюминутное. Ребенок редко задает вопросы «Зачем?» и «Почему?», а если и задает, то забывает выслушать ответ. Несмотря на то, что ребенок находится в постоянном движении, он достаточно неуклюж и неловок. Постоянно роняет предметы, часто падает, ломает игрушки.  </a:t>
            </a:r>
          </a:p>
          <a:p>
            <a:pPr algn="just"/>
            <a:endParaRPr lang="ru-RU" sz="2000" dirty="0">
              <a:latin typeface="Times New Roman" pitchFamily="18" charset="0"/>
              <a:cs typeface="Times New Roman" pitchFamily="18" charset="0"/>
            </a:endParaRPr>
          </a:p>
          <a:p>
            <a:pPr algn="ctr"/>
            <a:r>
              <a:rPr lang="ru-RU" sz="2800" b="1" dirty="0" smtClean="0">
                <a:solidFill>
                  <a:srgbClr val="002060"/>
                </a:solidFill>
                <a:latin typeface="Times New Roman" pitchFamily="18" charset="0"/>
                <a:cs typeface="Times New Roman" pitchFamily="18" charset="0"/>
              </a:rPr>
              <a:t>Характерные черты</a:t>
            </a:r>
          </a:p>
          <a:p>
            <a:pPr algn="ctr"/>
            <a:endParaRPr lang="ru-RU" sz="900" b="1" dirty="0" smtClean="0">
              <a:solidFill>
                <a:srgbClr val="002060"/>
              </a:solidFill>
              <a:latin typeface="Times New Roman" pitchFamily="18" charset="0"/>
              <a:cs typeface="Times New Roman" pitchFamily="18" charset="0"/>
            </a:endParaRPr>
          </a:p>
          <a:p>
            <a:pPr indent="457200" algn="just">
              <a:buClr>
                <a:srgbClr val="FF0000"/>
              </a:buClr>
              <a:buSzPct val="120000"/>
              <a:buFont typeface="+mj-lt"/>
              <a:buAutoNum type="arabicPeriod"/>
            </a:pPr>
            <a:r>
              <a:rPr lang="ru-RU" sz="2000" dirty="0" smtClean="0">
                <a:latin typeface="Times New Roman" pitchFamily="18" charset="0"/>
                <a:cs typeface="Times New Roman" pitchFamily="18" charset="0"/>
              </a:rPr>
              <a:t>Рассеянность, негативизм, неусидчивость, невнимательность, частые смены настроения, упрямство, вспыльчивость и агрессивность.</a:t>
            </a:r>
          </a:p>
          <a:p>
            <a:pPr indent="457200" algn="just">
              <a:buClr>
                <a:srgbClr val="FF0000"/>
              </a:buClr>
              <a:buSzPct val="120000"/>
              <a:buFont typeface="+mj-lt"/>
              <a:buAutoNum type="arabicPeriod"/>
            </a:pPr>
            <a:r>
              <a:rPr lang="ru-RU" sz="2000" dirty="0" smtClean="0">
                <a:latin typeface="Times New Roman" pitchFamily="18" charset="0"/>
                <a:cs typeface="Times New Roman" pitchFamily="18" charset="0"/>
              </a:rPr>
              <a:t>Гиперактивные </a:t>
            </a:r>
            <a:r>
              <a:rPr lang="ru-RU" sz="2000" dirty="0">
                <a:latin typeface="Times New Roman" pitchFamily="18" charset="0"/>
                <a:cs typeface="Times New Roman" pitchFamily="18" charset="0"/>
              </a:rPr>
              <a:t>ребенок не понимает задания, с трудом усваивает какие-либо новые навыки. Довольно часто самооценка   </a:t>
            </a:r>
            <a:r>
              <a:rPr lang="ru-RU" sz="2000" dirty="0" smtClean="0">
                <a:latin typeface="Times New Roman" pitchFamily="18" charset="0"/>
                <a:cs typeface="Times New Roman" pitchFamily="18" charset="0"/>
              </a:rPr>
              <a:t>гиперактивных  </a:t>
            </a:r>
            <a:r>
              <a:rPr lang="ru-RU" sz="2000" dirty="0">
                <a:latin typeface="Times New Roman" pitchFamily="18" charset="0"/>
                <a:cs typeface="Times New Roman" pitchFamily="18" charset="0"/>
              </a:rPr>
              <a:t>детей занижена. Ребенок не умеет расслабляться в течение дня, успокаивается лишь во время сна</a:t>
            </a:r>
            <a:r>
              <a:rPr lang="ru-RU" sz="2000" dirty="0" smtClean="0">
                <a:latin typeface="Times New Roman" pitchFamily="18" charset="0"/>
                <a:cs typeface="Times New Roman" pitchFamily="18" charset="0"/>
              </a:rPr>
              <a:t>.</a:t>
            </a:r>
          </a:p>
          <a:p>
            <a:pPr indent="457200" algn="just">
              <a:buClr>
                <a:srgbClr val="FF0000"/>
              </a:buClr>
              <a:buSzPct val="120000"/>
              <a:buFont typeface="+mj-lt"/>
              <a:buAutoNum type="arabicPeriod"/>
            </a:pPr>
            <a:r>
              <a:rPr lang="ru-RU" sz="2000" dirty="0">
                <a:latin typeface="Times New Roman" pitchFamily="18" charset="0"/>
                <a:cs typeface="Times New Roman" pitchFamily="18" charset="0"/>
              </a:rPr>
              <a:t>Зачастую днем такой ребенок не спит даже в младенческом возрасте, ночной же сон у него весьма беспокойный. Такие дети привлекают к себе внимание, находясь в общественных местах, поскольку все время что-то трогают, хватают, не слушают своих родителей.</a:t>
            </a:r>
          </a:p>
        </p:txBody>
      </p:sp>
    </p:spTree>
    <p:extLst>
      <p:ext uri="{BB962C8B-B14F-4D97-AF65-F5344CB8AC3E}">
        <p14:creationId xmlns:p14="http://schemas.microsoft.com/office/powerpoint/2010/main" val="1882893559"/>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34112" y="147118"/>
            <a:ext cx="11216640" cy="6663363"/>
          </a:xfrm>
          <a:prstGeom prst="rect">
            <a:avLst/>
          </a:prstGeom>
          <a:noFill/>
        </p:spPr>
        <p:txBody>
          <a:bodyPr wrap="square" rtlCol="0">
            <a:spAutoFit/>
          </a:bodyPr>
          <a:lstStyle/>
          <a:p>
            <a:pPr algn="ctr"/>
            <a:r>
              <a:rPr lang="ru-RU" sz="2800" b="1" dirty="0" smtClean="0">
                <a:solidFill>
                  <a:srgbClr val="002060"/>
                </a:solidFill>
                <a:latin typeface="Times New Roman" pitchFamily="18" charset="0"/>
                <a:cs typeface="Times New Roman" pitchFamily="18" charset="0"/>
              </a:rPr>
              <a:t>Причины</a:t>
            </a:r>
          </a:p>
          <a:p>
            <a:pPr algn="ctr"/>
            <a:endParaRPr lang="ru-RU" sz="300" b="1" dirty="0" smtClean="0">
              <a:solidFill>
                <a:srgbClr val="002060"/>
              </a:solidFill>
              <a:latin typeface="Times New Roman" pitchFamily="18" charset="0"/>
              <a:cs typeface="Times New Roman" pitchFamily="18" charset="0"/>
            </a:endParaRPr>
          </a:p>
          <a:p>
            <a:pPr indent="457200" algn="just">
              <a:buClr>
                <a:srgbClr val="FF0000"/>
              </a:buClr>
              <a:buSzPct val="120000"/>
              <a:buFont typeface="+mj-lt"/>
              <a:buAutoNum type="arabicPeriod"/>
            </a:pPr>
            <a:r>
              <a:rPr lang="ru-RU" sz="1900" dirty="0" smtClean="0">
                <a:latin typeface="Times New Roman" pitchFamily="18" charset="0"/>
                <a:cs typeface="Times New Roman" pitchFamily="18" charset="0"/>
              </a:rPr>
              <a:t>Генетическая предрасположенность (наследственность).</a:t>
            </a:r>
          </a:p>
          <a:p>
            <a:pPr indent="457200" algn="just">
              <a:buClr>
                <a:srgbClr val="FF0000"/>
              </a:buClr>
              <a:buSzPct val="120000"/>
              <a:buFont typeface="+mj-lt"/>
              <a:buAutoNum type="arabicPeriod"/>
            </a:pPr>
            <a:r>
              <a:rPr lang="ru-RU" sz="1900" dirty="0">
                <a:latin typeface="Times New Roman" pitchFamily="18" charset="0"/>
                <a:cs typeface="Times New Roman" pitchFamily="18" charset="0"/>
              </a:rPr>
              <a:t>Б</a:t>
            </a:r>
            <a:r>
              <a:rPr lang="ru-RU" sz="1900" dirty="0" smtClean="0">
                <a:latin typeface="Times New Roman" pitchFamily="18" charset="0"/>
                <a:cs typeface="Times New Roman" pitchFamily="18" charset="0"/>
              </a:rPr>
              <a:t>иологические </a:t>
            </a:r>
            <a:r>
              <a:rPr lang="ru-RU" sz="1900" dirty="0">
                <a:latin typeface="Times New Roman" pitchFamily="18" charset="0"/>
                <a:cs typeface="Times New Roman" pitchFamily="18" charset="0"/>
              </a:rPr>
              <a:t>(родовые травмы, органические повреждения мозга малыша во время беременности</a:t>
            </a:r>
            <a:r>
              <a:rPr lang="ru-RU" sz="1900" dirty="0" smtClean="0">
                <a:latin typeface="Times New Roman" pitchFamily="18" charset="0"/>
                <a:cs typeface="Times New Roman" pitchFamily="18" charset="0"/>
              </a:rPr>
              <a:t>).</a:t>
            </a:r>
          </a:p>
          <a:p>
            <a:pPr indent="457200" algn="just">
              <a:buClr>
                <a:srgbClr val="FF0000"/>
              </a:buClr>
              <a:buSzPct val="120000"/>
              <a:buFont typeface="+mj-lt"/>
              <a:buAutoNum type="arabicPeriod"/>
            </a:pPr>
            <a:r>
              <a:rPr lang="ru-RU" sz="1900" dirty="0">
                <a:latin typeface="Times New Roman" pitchFamily="18" charset="0"/>
                <a:cs typeface="Times New Roman" pitchFamily="18" charset="0"/>
              </a:rPr>
              <a:t>С</a:t>
            </a:r>
            <a:r>
              <a:rPr lang="ru-RU" sz="1900" dirty="0" smtClean="0">
                <a:latin typeface="Times New Roman" pitchFamily="18" charset="0"/>
                <a:cs typeface="Times New Roman" pitchFamily="18" charset="0"/>
              </a:rPr>
              <a:t>оциально-психологические </a:t>
            </a:r>
            <a:r>
              <a:rPr lang="ru-RU" sz="1900" dirty="0">
                <a:latin typeface="Times New Roman" pitchFamily="18" charset="0"/>
                <a:cs typeface="Times New Roman" pitchFamily="18" charset="0"/>
              </a:rPr>
              <a:t>(алкоголизм родителей, микроклимат в семье, условия проживания, неправильная линия воспитания</a:t>
            </a:r>
            <a:r>
              <a:rPr lang="ru-RU" sz="1900" dirty="0" smtClean="0">
                <a:latin typeface="Times New Roman" pitchFamily="18" charset="0"/>
                <a:cs typeface="Times New Roman" pitchFamily="18" charset="0"/>
              </a:rPr>
              <a:t>).</a:t>
            </a:r>
          </a:p>
          <a:p>
            <a:pPr algn="ctr">
              <a:buClr>
                <a:srgbClr val="FF0000"/>
              </a:buClr>
              <a:buSzPct val="120000"/>
            </a:pPr>
            <a:r>
              <a:rPr lang="ru-RU" sz="2800" b="1" dirty="0" smtClean="0">
                <a:solidFill>
                  <a:srgbClr val="002060"/>
                </a:solidFill>
                <a:latin typeface="Times New Roman" pitchFamily="18" charset="0"/>
                <a:cs typeface="Times New Roman" pitchFamily="18" charset="0"/>
              </a:rPr>
              <a:t>Последствия</a:t>
            </a:r>
          </a:p>
          <a:p>
            <a:pPr algn="ctr">
              <a:buClr>
                <a:srgbClr val="FF0000"/>
              </a:buClr>
              <a:buSzPct val="120000"/>
            </a:pPr>
            <a:endParaRPr lang="ru-RU" sz="400" b="1" dirty="0">
              <a:solidFill>
                <a:srgbClr val="002060"/>
              </a:solidFill>
              <a:latin typeface="Times New Roman" pitchFamily="18" charset="0"/>
              <a:cs typeface="Times New Roman" pitchFamily="18" charset="0"/>
            </a:endParaRPr>
          </a:p>
          <a:p>
            <a:pPr indent="457200" algn="just">
              <a:buClr>
                <a:srgbClr val="FF0000"/>
              </a:buClr>
              <a:buSzPct val="120000"/>
            </a:pPr>
            <a:r>
              <a:rPr lang="ru-RU" sz="1900" dirty="0" err="1">
                <a:latin typeface="Times New Roman" pitchFamily="18" charset="0"/>
                <a:cs typeface="Times New Roman" pitchFamily="18" charset="0"/>
              </a:rPr>
              <a:t>Гиперактивность</a:t>
            </a:r>
            <a:r>
              <a:rPr lang="ru-RU" sz="1900" dirty="0">
                <a:latin typeface="Times New Roman" pitchFamily="18" charset="0"/>
                <a:cs typeface="Times New Roman" pitchFamily="18" charset="0"/>
              </a:rPr>
              <a:t> ребенка проявляется еще в дошкольном возрасте. Дома гиперактивных детей постоянно сравнивают с их старшими братьями, сверстниками, у которых хорошая успеваемость и образцовое поведение, от чего </a:t>
            </a:r>
            <a:r>
              <a:rPr lang="ru-RU" sz="1900" dirty="0" smtClean="0">
                <a:latin typeface="Times New Roman" pitchFamily="18" charset="0"/>
                <a:cs typeface="Times New Roman" pitchFamily="18" charset="0"/>
              </a:rPr>
              <a:t>гиперактивные дети </a:t>
            </a:r>
            <a:r>
              <a:rPr lang="ru-RU" sz="1900" dirty="0">
                <a:latin typeface="Times New Roman" pitchFamily="18" charset="0"/>
                <a:cs typeface="Times New Roman" pitchFamily="18" charset="0"/>
              </a:rPr>
              <a:t>очень страдают</a:t>
            </a:r>
            <a:r>
              <a:rPr lang="ru-RU" sz="1900" dirty="0" smtClean="0">
                <a:latin typeface="Times New Roman" pitchFamily="18" charset="0"/>
                <a:cs typeface="Times New Roman" pitchFamily="18" charset="0"/>
              </a:rPr>
              <a:t>.</a:t>
            </a:r>
          </a:p>
          <a:p>
            <a:pPr indent="457200" algn="just">
              <a:buClr>
                <a:srgbClr val="FF0000"/>
              </a:buClr>
              <a:buSzPct val="120000"/>
            </a:pPr>
            <a:r>
              <a:rPr lang="ru-RU" sz="1900" dirty="0">
                <a:latin typeface="Times New Roman" pitchFamily="18" charset="0"/>
                <a:cs typeface="Times New Roman" pitchFamily="18" charset="0"/>
              </a:rPr>
              <a:t>Родителей зачастую раздражает их недисциплинированность, навязчивость, беспокойность, эмоциональная неустойчивость, неаккуратность. Гиперактивные дети не могут подходить к выполнению различных поручений с должной ответственностью, помогать своим родителям</a:t>
            </a:r>
            <a:r>
              <a:rPr lang="ru-RU" sz="1900" dirty="0" smtClean="0">
                <a:latin typeface="Times New Roman" pitchFamily="18" charset="0"/>
                <a:cs typeface="Times New Roman" pitchFamily="18" charset="0"/>
              </a:rPr>
              <a:t>. При </a:t>
            </a:r>
            <a:r>
              <a:rPr lang="ru-RU" sz="1900" dirty="0">
                <a:latin typeface="Times New Roman" pitchFamily="18" charset="0"/>
                <a:cs typeface="Times New Roman" pitchFamily="18" charset="0"/>
              </a:rPr>
              <a:t>этом наказания и замечания не дают должных результатов. Со временем сложившаяся ситуация лишь ухудшается, особенно когда ребенок идет в школу. В освоении школьной программы сразу же возникают трудности, отсюда развивается неуверенность в себе, разногласия во взаимоотношениях со сверстниками и учителями, а также усиливаются нарушения в поведении ребенка. Часто именно в школе у ребенка обнаруживаются проблемы со вниманием</a:t>
            </a:r>
            <a:r>
              <a:rPr lang="ru-RU" sz="1900" dirty="0" smtClean="0">
                <a:latin typeface="Times New Roman" pitchFamily="18" charset="0"/>
                <a:cs typeface="Times New Roman" pitchFamily="18" charset="0"/>
              </a:rPr>
              <a:t>.</a:t>
            </a:r>
          </a:p>
          <a:p>
            <a:pPr indent="457200" algn="just">
              <a:buClr>
                <a:srgbClr val="FF0000"/>
              </a:buClr>
              <a:buSzPct val="120000"/>
            </a:pPr>
            <a:r>
              <a:rPr lang="ru-RU" sz="1900" dirty="0">
                <a:latin typeface="Times New Roman" pitchFamily="18" charset="0"/>
                <a:cs typeface="Times New Roman" pitchFamily="18" charset="0"/>
              </a:rPr>
              <a:t>Несмотря на выше перечисленное,  </a:t>
            </a:r>
            <a:r>
              <a:rPr lang="ru-RU" sz="1900" dirty="0" smtClean="0">
                <a:latin typeface="Times New Roman" pitchFamily="18" charset="0"/>
                <a:cs typeface="Times New Roman" pitchFamily="18" charset="0"/>
              </a:rPr>
              <a:t>гиперактивные  </a:t>
            </a:r>
            <a:r>
              <a:rPr lang="ru-RU" sz="1900" dirty="0">
                <a:latin typeface="Times New Roman" pitchFamily="18" charset="0"/>
                <a:cs typeface="Times New Roman" pitchFamily="18" charset="0"/>
              </a:rPr>
              <a:t>дети интеллектуально развиты, </a:t>
            </a:r>
            <a:r>
              <a:rPr lang="ru-RU" sz="1900" dirty="0" smtClean="0">
                <a:latin typeface="Times New Roman" pitchFamily="18" charset="0"/>
                <a:cs typeface="Times New Roman" pitchFamily="18" charset="0"/>
              </a:rPr>
              <a:t>но </a:t>
            </a:r>
            <a:r>
              <a:rPr lang="ru-RU" sz="1900" dirty="0">
                <a:latin typeface="Times New Roman" pitchFamily="18" charset="0"/>
                <a:cs typeface="Times New Roman" pitchFamily="18" charset="0"/>
              </a:rPr>
              <a:t>им необычайно сложно сосредоточиться, организовать собственную работу</a:t>
            </a:r>
            <a:r>
              <a:rPr lang="ru-RU" sz="1900" dirty="0" smtClean="0">
                <a:latin typeface="Times New Roman" pitchFamily="18" charset="0"/>
                <a:cs typeface="Times New Roman" pitchFamily="18" charset="0"/>
              </a:rPr>
              <a:t>. </a:t>
            </a:r>
            <a:r>
              <a:rPr lang="ru-RU" sz="1900" dirty="0" smtClean="0">
                <a:latin typeface="Times New Roman" pitchFamily="18" charset="0"/>
                <a:cs typeface="Times New Roman" pitchFamily="18" charset="0"/>
              </a:rPr>
              <a:t>Нужно отметить, что </a:t>
            </a:r>
            <a:r>
              <a:rPr lang="ru-RU" sz="1900" dirty="0" err="1">
                <a:latin typeface="Times New Roman" pitchFamily="18" charset="0"/>
                <a:cs typeface="Times New Roman" pitchFamily="18" charset="0"/>
              </a:rPr>
              <a:t>г</a:t>
            </a:r>
            <a:r>
              <a:rPr lang="ru-RU" sz="1900" dirty="0" err="1" smtClean="0">
                <a:latin typeface="Times New Roman" pitchFamily="18" charset="0"/>
                <a:cs typeface="Times New Roman" pitchFamily="18" charset="0"/>
              </a:rPr>
              <a:t>иперактивность</a:t>
            </a:r>
            <a:r>
              <a:rPr lang="ru-RU" sz="1900" dirty="0" smtClean="0">
                <a:latin typeface="Times New Roman" pitchFamily="18" charset="0"/>
                <a:cs typeface="Times New Roman" pitchFamily="18" charset="0"/>
              </a:rPr>
              <a:t> </a:t>
            </a:r>
            <a:r>
              <a:rPr lang="ru-RU" sz="1900" dirty="0">
                <a:latin typeface="Times New Roman" pitchFamily="18" charset="0"/>
                <a:cs typeface="Times New Roman" pitchFamily="18" charset="0"/>
              </a:rPr>
              <a:t>значительно уменьшается или вовсе исчезает к подростковому возрасту, но импульсивность и нарушения функции внимания, как правило, сохраняются до взрослого возраста</a:t>
            </a:r>
            <a:r>
              <a:rPr lang="ru-RU" sz="1900" dirty="0" smtClean="0">
                <a:latin typeface="Times New Roman" pitchFamily="18" charset="0"/>
                <a:cs typeface="Times New Roman" pitchFamily="18" charset="0"/>
              </a:rPr>
              <a:t>.</a:t>
            </a:r>
          </a:p>
        </p:txBody>
      </p:sp>
    </p:spTree>
    <p:extLst>
      <p:ext uri="{BB962C8B-B14F-4D97-AF65-F5344CB8AC3E}">
        <p14:creationId xmlns:p14="http://schemas.microsoft.com/office/powerpoint/2010/main" val="408038661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82880" y="56952"/>
            <a:ext cx="11192256" cy="6801862"/>
          </a:xfrm>
          <a:prstGeom prst="rect">
            <a:avLst/>
          </a:prstGeom>
          <a:noFill/>
        </p:spPr>
        <p:txBody>
          <a:bodyPr wrap="square" rtlCol="0">
            <a:spAutoFit/>
          </a:bodyPr>
          <a:lstStyle/>
          <a:p>
            <a:pPr algn="ctr"/>
            <a:r>
              <a:rPr lang="ru-RU" sz="2800" b="1" dirty="0" smtClean="0">
                <a:solidFill>
                  <a:srgbClr val="002060"/>
                </a:solidFill>
                <a:latin typeface="Times New Roman" pitchFamily="18" charset="0"/>
                <a:cs typeface="Times New Roman" pitchFamily="18" charset="0"/>
              </a:rPr>
              <a:t>Рекомендации</a:t>
            </a:r>
          </a:p>
          <a:p>
            <a:pPr algn="ctr"/>
            <a:endParaRPr lang="ru-RU" sz="900" b="1" dirty="0" smtClean="0">
              <a:solidFill>
                <a:srgbClr val="002060"/>
              </a:solidFill>
              <a:latin typeface="Times New Roman" pitchFamily="18" charset="0"/>
              <a:cs typeface="Times New Roman" pitchFamily="18" charset="0"/>
            </a:endParaRPr>
          </a:p>
          <a:p>
            <a:pPr indent="457200" algn="just">
              <a:buClr>
                <a:srgbClr val="FF0000"/>
              </a:buClr>
              <a:buSzPct val="120000"/>
              <a:buFont typeface="+mj-lt"/>
              <a:buAutoNum type="arabicPeriod"/>
            </a:pPr>
            <a:r>
              <a:rPr lang="ru-RU" sz="1900" dirty="0" smtClean="0">
                <a:latin typeface="Times New Roman" pitchFamily="18" charset="0"/>
                <a:cs typeface="Times New Roman" pitchFamily="18" charset="0"/>
              </a:rPr>
              <a:t>Необходимо </a:t>
            </a:r>
            <a:r>
              <a:rPr lang="ru-RU" sz="1900" dirty="0">
                <a:latin typeface="Times New Roman" pitchFamily="18" charset="0"/>
                <a:cs typeface="Times New Roman" pitchFamily="18" charset="0"/>
              </a:rPr>
              <a:t>стараться по возможности сдерживать свои бурные аффекты, вызванные поведением ребенка. Эмоционально поддерживать детей во всех попытках конструктивного, позитивного поведения, какими бы незначительными они ни были. Воспитывать в себе интерес к тому, чтобы глубже познать и понять ребенка</a:t>
            </a:r>
            <a:r>
              <a:rPr lang="ru-RU" sz="1900" dirty="0" smtClean="0">
                <a:latin typeface="Times New Roman" pitchFamily="18" charset="0"/>
                <a:cs typeface="Times New Roman" pitchFamily="18" charset="0"/>
              </a:rPr>
              <a:t>.</a:t>
            </a:r>
          </a:p>
          <a:p>
            <a:pPr indent="457200" algn="just">
              <a:buClr>
                <a:srgbClr val="FF0000"/>
              </a:buClr>
              <a:buSzPct val="120000"/>
              <a:buFont typeface="+mj-lt"/>
              <a:buAutoNum type="arabicPeriod"/>
            </a:pPr>
            <a:r>
              <a:rPr lang="ru-RU" sz="1900" dirty="0" smtClean="0">
                <a:latin typeface="Times New Roman" pitchFamily="18" charset="0"/>
                <a:cs typeface="Times New Roman" pitchFamily="18" charset="0"/>
              </a:rPr>
              <a:t>Избегать </a:t>
            </a:r>
            <a:r>
              <a:rPr lang="ru-RU" sz="1900" dirty="0">
                <a:latin typeface="Times New Roman" pitchFamily="18" charset="0"/>
                <a:cs typeface="Times New Roman" pitchFamily="18" charset="0"/>
              </a:rPr>
              <a:t>категоричных слов и выражений, жестких оценок, упреков, угроз, которые могут создать напряженную обстановку и вызвать конфликт в семье. Стараться реже говорить </a:t>
            </a:r>
            <a:r>
              <a:rPr lang="ru-RU" sz="1900" dirty="0" smtClean="0">
                <a:latin typeface="Times New Roman" pitchFamily="18" charset="0"/>
                <a:cs typeface="Times New Roman" pitchFamily="18" charset="0"/>
              </a:rPr>
              <a:t>«Нет!», «Нельзя», «Прекрати!» </a:t>
            </a:r>
            <a:r>
              <a:rPr lang="ru-RU" sz="1900" dirty="0">
                <a:latin typeface="Times New Roman" pitchFamily="18" charset="0"/>
                <a:cs typeface="Times New Roman" pitchFamily="18" charset="0"/>
              </a:rPr>
              <a:t>– лучше попробовать переключить внимание малыша, а если удастся, сделайте это легко, с юмором</a:t>
            </a:r>
            <a:r>
              <a:rPr lang="ru-RU" sz="1900" dirty="0" smtClean="0">
                <a:latin typeface="Times New Roman" pitchFamily="18" charset="0"/>
                <a:cs typeface="Times New Roman" pitchFamily="18" charset="0"/>
              </a:rPr>
              <a:t>.</a:t>
            </a:r>
          </a:p>
          <a:p>
            <a:pPr indent="457200" algn="just">
              <a:buClr>
                <a:srgbClr val="FF0000"/>
              </a:buClr>
              <a:buSzPct val="120000"/>
              <a:buFont typeface="+mj-lt"/>
              <a:buAutoNum type="arabicPeriod"/>
            </a:pPr>
            <a:r>
              <a:rPr lang="ru-RU" sz="1900" dirty="0" smtClean="0">
                <a:latin typeface="Times New Roman" pitchFamily="18" charset="0"/>
                <a:cs typeface="Times New Roman" pitchFamily="18" charset="0"/>
              </a:rPr>
              <a:t>Следить </a:t>
            </a:r>
            <a:r>
              <a:rPr lang="ru-RU" sz="1900" dirty="0">
                <a:latin typeface="Times New Roman" pitchFamily="18" charset="0"/>
                <a:cs typeface="Times New Roman" pitchFamily="18" charset="0"/>
              </a:rPr>
              <a:t>за своей речью, стараться говорить спокойным голосом. Гнев, возмущение плохо поддаются контролю. Выражая недовольство, не манипулировать чувствами ребенка и не унижать его</a:t>
            </a:r>
            <a:r>
              <a:rPr lang="ru-RU" sz="1900" dirty="0" smtClean="0">
                <a:latin typeface="Times New Roman" pitchFamily="18" charset="0"/>
                <a:cs typeface="Times New Roman" pitchFamily="18" charset="0"/>
              </a:rPr>
              <a:t>.</a:t>
            </a:r>
          </a:p>
          <a:p>
            <a:pPr indent="457200" algn="just">
              <a:buClr>
                <a:srgbClr val="FF0000"/>
              </a:buClr>
              <a:buSzPct val="120000"/>
              <a:buFont typeface="+mj-lt"/>
              <a:buAutoNum type="arabicPeriod"/>
            </a:pPr>
            <a:r>
              <a:rPr lang="ru-RU" sz="1900" dirty="0" smtClean="0">
                <a:latin typeface="Times New Roman" pitchFamily="18" charset="0"/>
                <a:cs typeface="Times New Roman" pitchFamily="18" charset="0"/>
              </a:rPr>
              <a:t>Если </a:t>
            </a:r>
            <a:r>
              <a:rPr lang="ru-RU" sz="1900" dirty="0">
                <a:latin typeface="Times New Roman" pitchFamily="18" charset="0"/>
                <a:cs typeface="Times New Roman" pitchFamily="18" charset="0"/>
              </a:rPr>
              <a:t>есть возможность, постараться выделить для ребенка комнату или ее часть для занятий, игр, уединения (то есть его собственную </a:t>
            </a:r>
            <a:r>
              <a:rPr lang="ru-RU" sz="1900" dirty="0" smtClean="0">
                <a:latin typeface="Times New Roman" pitchFamily="18" charset="0"/>
                <a:cs typeface="Times New Roman" pitchFamily="18" charset="0"/>
              </a:rPr>
              <a:t>«территорию»). </a:t>
            </a:r>
            <a:r>
              <a:rPr lang="ru-RU" sz="1900" dirty="0">
                <a:latin typeface="Times New Roman" pitchFamily="18" charset="0"/>
                <a:cs typeface="Times New Roman" pitchFamily="18" charset="0"/>
              </a:rPr>
              <a:t>В оформлении желательно избегать ярких цветов, сложных композиций. На столе и в ближайшем окружении ребенка не должно быть отвлекающих предметов. </a:t>
            </a:r>
            <a:r>
              <a:rPr lang="ru-RU" sz="1900" dirty="0" err="1">
                <a:latin typeface="Times New Roman" pitchFamily="18" charset="0"/>
                <a:cs typeface="Times New Roman" pitchFamily="18" charset="0"/>
              </a:rPr>
              <a:t>Гиперактивный</a:t>
            </a:r>
            <a:r>
              <a:rPr lang="ru-RU" sz="1900" dirty="0">
                <a:latin typeface="Times New Roman" pitchFamily="18" charset="0"/>
                <a:cs typeface="Times New Roman" pitchFamily="18" charset="0"/>
              </a:rPr>
              <a:t> ребенок сам не в состоянии сделать так, чтобы ничто постороннее его не отвлекало</a:t>
            </a:r>
            <a:r>
              <a:rPr lang="ru-RU" sz="1900" dirty="0" smtClean="0">
                <a:latin typeface="Times New Roman" pitchFamily="18" charset="0"/>
                <a:cs typeface="Times New Roman" pitchFamily="18" charset="0"/>
              </a:rPr>
              <a:t>.</a:t>
            </a:r>
          </a:p>
          <a:p>
            <a:pPr indent="457200" algn="just">
              <a:buClr>
                <a:srgbClr val="FF0000"/>
              </a:buClr>
              <a:buSzPct val="120000"/>
              <a:buFont typeface="+mj-lt"/>
              <a:buAutoNum type="arabicPeriod"/>
            </a:pPr>
            <a:r>
              <a:rPr lang="ru-RU" sz="1900" dirty="0" smtClean="0">
                <a:latin typeface="Times New Roman" pitchFamily="18" charset="0"/>
                <a:cs typeface="Times New Roman" pitchFamily="18" charset="0"/>
              </a:rPr>
              <a:t>Организация </a:t>
            </a:r>
            <a:r>
              <a:rPr lang="ru-RU" sz="1900" dirty="0">
                <a:latin typeface="Times New Roman" pitchFamily="18" charset="0"/>
                <a:cs typeface="Times New Roman" pitchFamily="18" charset="0"/>
              </a:rPr>
              <a:t>всей жизни должна действовать на ребенка успокаивающе. Для этого вместе с ним составить распорядок дня, следуя которому, проявлять одновременно гибкость и упорство</a:t>
            </a:r>
            <a:r>
              <a:rPr lang="ru-RU" sz="1900" dirty="0" smtClean="0">
                <a:latin typeface="Times New Roman" pitchFamily="18" charset="0"/>
                <a:cs typeface="Times New Roman" pitchFamily="18" charset="0"/>
              </a:rPr>
              <a:t>.</a:t>
            </a:r>
          </a:p>
          <a:p>
            <a:pPr indent="457200" algn="just">
              <a:buClr>
                <a:srgbClr val="FF0000"/>
              </a:buClr>
              <a:buSzPct val="120000"/>
              <a:buFont typeface="+mj-lt"/>
              <a:buAutoNum type="arabicPeriod"/>
            </a:pPr>
            <a:r>
              <a:rPr lang="ru-RU" sz="1900" dirty="0" smtClean="0">
                <a:latin typeface="Times New Roman" pitchFamily="18" charset="0"/>
                <a:cs typeface="Times New Roman" pitchFamily="18" charset="0"/>
              </a:rPr>
              <a:t>Определить </a:t>
            </a:r>
            <a:r>
              <a:rPr lang="ru-RU" sz="1900" dirty="0">
                <a:latin typeface="Times New Roman" pitchFamily="18" charset="0"/>
                <a:cs typeface="Times New Roman" pitchFamily="18" charset="0"/>
              </a:rPr>
              <a:t>для ребенка круг обязанностей, а их исполнение держать под постоянным наблюдением и контролем, но не слишком жестко. Чаще отмечать и хвалить его усилия, даже если результаты далеки от совершенства</a:t>
            </a:r>
            <a:r>
              <a:rPr lang="ru-RU" sz="1900" dirty="0" smtClean="0">
                <a:latin typeface="Times New Roman" pitchFamily="18" charset="0"/>
                <a:cs typeface="Times New Roman" pitchFamily="18" charset="0"/>
              </a:rPr>
              <a:t>.</a:t>
            </a:r>
          </a:p>
          <a:p>
            <a:pPr indent="457200" algn="just">
              <a:buClr>
                <a:srgbClr val="FF0000"/>
              </a:buClr>
              <a:buSzPct val="120000"/>
              <a:buFont typeface="+mj-lt"/>
              <a:buAutoNum type="arabicPeriod"/>
            </a:pPr>
            <a:r>
              <a:rPr lang="ru-RU" sz="1900" dirty="0" smtClean="0">
                <a:latin typeface="Times New Roman" pitchFamily="18" charset="0"/>
                <a:cs typeface="Times New Roman" pitchFamily="18" charset="0"/>
              </a:rPr>
              <a:t>Стараться больше времени проводить с ребенком, играть с ним.</a:t>
            </a:r>
          </a:p>
        </p:txBody>
      </p:sp>
    </p:spTree>
    <p:extLst>
      <p:ext uri="{BB962C8B-B14F-4D97-AF65-F5344CB8AC3E}">
        <p14:creationId xmlns:p14="http://schemas.microsoft.com/office/powerpoint/2010/main" val="898148784"/>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264666" y="475488"/>
            <a:ext cx="8266176" cy="926592"/>
          </a:xfrm>
        </p:spPr>
        <p:txBody>
          <a:bodyPr>
            <a:normAutofit/>
          </a:bodyPr>
          <a:lstStyle/>
          <a:p>
            <a:r>
              <a:rPr lang="ru-RU" sz="5400" dirty="0" smtClean="0"/>
              <a:t>Медлительные дети</a:t>
            </a:r>
            <a:endParaRPr lang="ru-RU" sz="5400" dirty="0"/>
          </a:p>
        </p:txBody>
      </p:sp>
      <p:pic>
        <p:nvPicPr>
          <p:cNvPr id="5122" name="Picture 2" descr="Похожее изображение"/>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45920" y="1731264"/>
            <a:ext cx="7376160" cy="45841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642739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04800" y="586030"/>
            <a:ext cx="10948416" cy="4878259"/>
          </a:xfrm>
          <a:prstGeom prst="rect">
            <a:avLst/>
          </a:prstGeom>
          <a:noFill/>
        </p:spPr>
        <p:txBody>
          <a:bodyPr wrap="square" rtlCol="0">
            <a:spAutoFit/>
          </a:bodyPr>
          <a:lstStyle/>
          <a:p>
            <a:pPr algn="ctr"/>
            <a:r>
              <a:rPr lang="ru-RU" sz="2800" b="1" dirty="0" smtClean="0">
                <a:solidFill>
                  <a:srgbClr val="002060"/>
                </a:solidFill>
                <a:latin typeface="Times New Roman" pitchFamily="18" charset="0"/>
                <a:cs typeface="Times New Roman" pitchFamily="18" charset="0"/>
              </a:rPr>
              <a:t>Проявление</a:t>
            </a:r>
            <a:r>
              <a:rPr lang="ru-RU" sz="2800" dirty="0" smtClean="0">
                <a:latin typeface="Times New Roman" pitchFamily="18" charset="0"/>
                <a:cs typeface="Times New Roman" pitchFamily="18" charset="0"/>
              </a:rPr>
              <a:t> </a:t>
            </a:r>
          </a:p>
          <a:p>
            <a:pPr algn="ctr"/>
            <a:endParaRPr lang="ru-RU" sz="900" dirty="0" smtClean="0">
              <a:latin typeface="Times New Roman" pitchFamily="18" charset="0"/>
              <a:cs typeface="Times New Roman" pitchFamily="18" charset="0"/>
            </a:endParaRPr>
          </a:p>
          <a:p>
            <a:pPr algn="just"/>
            <a:r>
              <a:rPr lang="ru-RU" sz="2000" dirty="0">
                <a:latin typeface="Times New Roman" pitchFamily="18" charset="0"/>
                <a:cs typeface="Times New Roman" pitchFamily="18" charset="0"/>
              </a:rPr>
              <a:t>Р</a:t>
            </a:r>
            <a:r>
              <a:rPr lang="ru-RU" sz="2000" dirty="0" smtClean="0">
                <a:latin typeface="Times New Roman" pitchFamily="18" charset="0"/>
                <a:cs typeface="Times New Roman" pitchFamily="18" charset="0"/>
              </a:rPr>
              <a:t>ебенок все делает крайне медленно. Постоянно выглядит сонным и вялым. Зацикливается на выполнении одного задания (которое делает очень хорошо) и не успевает сделать другие. У ребенка проявляется слабая реакция на какие-то шумные и яркие мероприятия. Речь и движения ребенка – замедлены. </a:t>
            </a:r>
          </a:p>
          <a:p>
            <a:pPr algn="just"/>
            <a:endParaRPr lang="ru-RU" sz="2000" dirty="0">
              <a:latin typeface="Times New Roman" pitchFamily="18" charset="0"/>
              <a:cs typeface="Times New Roman" pitchFamily="18" charset="0"/>
            </a:endParaRPr>
          </a:p>
          <a:p>
            <a:pPr algn="ctr"/>
            <a:r>
              <a:rPr lang="ru-RU" sz="2800" b="1" dirty="0" smtClean="0">
                <a:solidFill>
                  <a:srgbClr val="002060"/>
                </a:solidFill>
                <a:latin typeface="Times New Roman" pitchFamily="18" charset="0"/>
                <a:cs typeface="Times New Roman" pitchFamily="18" charset="0"/>
              </a:rPr>
              <a:t>Причина</a:t>
            </a:r>
          </a:p>
          <a:p>
            <a:pPr algn="ctr"/>
            <a:endParaRPr lang="ru-RU" sz="900" b="1" dirty="0">
              <a:solidFill>
                <a:srgbClr val="002060"/>
              </a:solidFill>
              <a:latin typeface="Times New Roman" pitchFamily="18" charset="0"/>
              <a:cs typeface="Times New Roman" pitchFamily="18" charset="0"/>
            </a:endParaRPr>
          </a:p>
          <a:p>
            <a:pPr algn="just"/>
            <a:r>
              <a:rPr lang="ru-RU" sz="2000" dirty="0" smtClean="0">
                <a:latin typeface="Times New Roman" pitchFamily="18" charset="0"/>
                <a:cs typeface="Times New Roman" pitchFamily="18" charset="0"/>
              </a:rPr>
              <a:t>Медлительность – это </a:t>
            </a:r>
            <a:r>
              <a:rPr lang="ru-RU" sz="2000" dirty="0">
                <a:latin typeface="Times New Roman" pitchFamily="18" charset="0"/>
                <a:cs typeface="Times New Roman" pitchFamily="18" charset="0"/>
              </a:rPr>
              <a:t>врожденное качество ребенка, его особенность, черта его характера</a:t>
            </a:r>
            <a:r>
              <a:rPr lang="ru-RU" sz="2000" dirty="0" smtClean="0">
                <a:latin typeface="Times New Roman" pitchFamily="18" charset="0"/>
                <a:cs typeface="Times New Roman" pitchFamily="18" charset="0"/>
              </a:rPr>
              <a:t>.</a:t>
            </a:r>
          </a:p>
          <a:p>
            <a:pPr algn="just"/>
            <a:endParaRPr lang="ru-RU" sz="2000" dirty="0">
              <a:latin typeface="Times New Roman" pitchFamily="18" charset="0"/>
              <a:cs typeface="Times New Roman" pitchFamily="18" charset="0"/>
            </a:endParaRPr>
          </a:p>
          <a:p>
            <a:pPr algn="ctr"/>
            <a:r>
              <a:rPr lang="ru-RU" sz="2800" b="1" dirty="0" smtClean="0">
                <a:solidFill>
                  <a:srgbClr val="002060"/>
                </a:solidFill>
                <a:latin typeface="Times New Roman" pitchFamily="18" charset="0"/>
                <a:cs typeface="Times New Roman" pitchFamily="18" charset="0"/>
              </a:rPr>
              <a:t>Последствия </a:t>
            </a:r>
          </a:p>
          <a:p>
            <a:pPr algn="ctr"/>
            <a:endParaRPr lang="ru-RU" sz="900" dirty="0">
              <a:solidFill>
                <a:srgbClr val="002060"/>
              </a:solidFill>
              <a:latin typeface="Times New Roman" pitchFamily="18" charset="0"/>
              <a:cs typeface="Times New Roman" pitchFamily="18" charset="0"/>
            </a:endParaRPr>
          </a:p>
          <a:p>
            <a:pPr algn="just"/>
            <a:r>
              <a:rPr lang="ru-RU" sz="2000" dirty="0" smtClean="0">
                <a:latin typeface="Times New Roman" pitchFamily="18" charset="0"/>
                <a:cs typeface="Times New Roman" pitchFamily="18" charset="0"/>
              </a:rPr>
              <a:t>Медлительность мешает ребенку эффективно взаимодействовать с окружающими: </a:t>
            </a:r>
            <a:r>
              <a:rPr lang="ru-RU" sz="2000" dirty="0">
                <a:latin typeface="Times New Roman" pitchFamily="18" charset="0"/>
                <a:cs typeface="Times New Roman" pitchFamily="18" charset="0"/>
              </a:rPr>
              <a:t>р</a:t>
            </a:r>
            <a:r>
              <a:rPr lang="ru-RU" sz="2000" dirty="0" smtClean="0">
                <a:latin typeface="Times New Roman" pitchFamily="18" charset="0"/>
                <a:cs typeface="Times New Roman" pitchFamily="18" charset="0"/>
              </a:rPr>
              <a:t>одители постоянно раздражаются и подгоняют; сверстники обгоняют и насмехаются; учителя ставят плохие оценки за недоделанные задания и ругают за опоздания.  </a:t>
            </a:r>
            <a:endParaRPr lang="ru-RU" sz="2000" dirty="0">
              <a:latin typeface="Times New Roman" pitchFamily="18" charset="0"/>
              <a:cs typeface="Times New Roman" pitchFamily="18" charset="0"/>
            </a:endParaRPr>
          </a:p>
        </p:txBody>
      </p:sp>
    </p:spTree>
    <p:extLst>
      <p:ext uri="{BB962C8B-B14F-4D97-AF65-F5344CB8AC3E}">
        <p14:creationId xmlns:p14="http://schemas.microsoft.com/office/powerpoint/2010/main" val="543156087"/>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timing>
    <p:tnLst>
      <p:par>
        <p:cTn id="1" dur="indefinite" restart="never" nodeType="tmRoot"/>
      </p:par>
    </p:tnLst>
  </p:timing>
</p:sld>
</file>

<file path=ppt/theme/theme1.xml><?xml version="1.0" encoding="utf-8"?>
<a:theme xmlns:a="http://schemas.openxmlformats.org/drawingml/2006/main" name="завернутый уголок02">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завернутый уголок01" id="{012112DA-6299-45D0-9750-AAA511EF35E5}" vid="{BB6D8667-E334-4875-B830-2D2D753CFD7E}"/>
    </a:ext>
  </a:extLst>
</a:theme>
</file>

<file path=docProps/app.xml><?xml version="1.0" encoding="utf-8"?>
<Properties xmlns="http://schemas.openxmlformats.org/officeDocument/2006/extended-properties" xmlns:vt="http://schemas.openxmlformats.org/officeDocument/2006/docPropsVTypes">
  <Template>завернутый уголок02</Template>
  <TotalTime>386</TotalTime>
  <Words>3392</Words>
  <Application>Microsoft Office PowerPoint</Application>
  <PresentationFormat>Произвольный</PresentationFormat>
  <Paragraphs>176</Paragraphs>
  <Slides>27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27</vt:i4>
      </vt:variant>
    </vt:vector>
  </HeadingPairs>
  <TitlesOfParts>
    <vt:vector size="28" baseType="lpstr">
      <vt:lpstr>завернутый уголок02</vt:lpstr>
      <vt:lpstr>Повышение психологической компетентности родителей и педагогов</vt:lpstr>
      <vt:lpstr>Виды психологических проблем у детей дошкольного возраста</vt:lpstr>
      <vt:lpstr>Основные причины появления психологических проблем у детей</vt:lpstr>
      <vt:lpstr>Гиперактивные дети</vt:lpstr>
      <vt:lpstr>Презентация PowerPoint</vt:lpstr>
      <vt:lpstr>Презентация PowerPoint</vt:lpstr>
      <vt:lpstr>Презентация PowerPoint</vt:lpstr>
      <vt:lpstr>Медлительные дети</vt:lpstr>
      <vt:lpstr>Презентация PowerPoint</vt:lpstr>
      <vt:lpstr>Презентация PowerPoint</vt:lpstr>
      <vt:lpstr>Агрессивные дети</vt:lpstr>
      <vt:lpstr>Презентация PowerPoint</vt:lpstr>
      <vt:lpstr>Презентация PowerPoint</vt:lpstr>
      <vt:lpstr>Застенчивые дети</vt:lpstr>
      <vt:lpstr>Презентация PowerPoint</vt:lpstr>
      <vt:lpstr>Презентация PowerPoint</vt:lpstr>
      <vt:lpstr>Дети-Фантазеры</vt:lpstr>
      <vt:lpstr>Презентация PowerPoint</vt:lpstr>
      <vt:lpstr>Презентация PowerPoint</vt:lpstr>
      <vt:lpstr>Презентация PowerPoint</vt:lpstr>
      <vt:lpstr>Детские страхи</vt:lpstr>
      <vt:lpstr>Презентация PowerPoint</vt:lpstr>
      <vt:lpstr>Презентация PowerPoint</vt:lpstr>
      <vt:lpstr>Часто болеющие дети</vt:lpstr>
      <vt:lpstr>Презентация PowerPoint</vt:lpstr>
      <vt:lpstr>Презентация PowerPoint</vt:lpstr>
      <vt:lpstr>СПАСИБО  ЗА ВНИМАНИЕ!</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Деловой</dc:title>
  <dc:creator>User</dc:creator>
  <cp:lastModifiedBy>1</cp:lastModifiedBy>
  <cp:revision>50</cp:revision>
  <dcterms:created xsi:type="dcterms:W3CDTF">2017-04-04T18:40:36Z</dcterms:created>
  <dcterms:modified xsi:type="dcterms:W3CDTF">2018-03-20T09:44:29Z</dcterms:modified>
</cp:coreProperties>
</file>