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66" r:id="rId2"/>
    <p:sldId id="256" r:id="rId3"/>
    <p:sldId id="257" r:id="rId4"/>
    <p:sldId id="258" r:id="rId5"/>
    <p:sldId id="262" r:id="rId6"/>
    <p:sldId id="265" r:id="rId7"/>
    <p:sldId id="267" r:id="rId8"/>
    <p:sldId id="259" r:id="rId9"/>
    <p:sldId id="260"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DF02478-580B-4E29-B760-BCB9F855979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C49395-91E6-488A-A7CF-4B5DBBAA263F}" type="datetimeFigureOut">
              <a:rPr lang="ru-RU" smtClean="0"/>
              <a:pPr/>
              <a:t>19.12.2011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DF02478-580B-4E29-B760-BCB9F855979E}"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3C49395-91E6-488A-A7CF-4B5DBBAA263F}" type="datetimeFigureOut">
              <a:rPr lang="ru-RU" smtClean="0"/>
              <a:pPr/>
              <a:t>19.12.2011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DF02478-580B-4E29-B760-BCB9F855979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iprd.ru/multimedia/articles/5408/img/mendeleev.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vlp.mpiwg-berlin.mpg.de/vlpimages/images/img3797.jp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mircitaty.com/img_pisatel/einstein.jp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peoples.ru/technics/designer/john_logie_baird/baird_2.jp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dic.academic.ru/pictures/wiki/files/67/CharlesBabbage.jp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4348" y="1142984"/>
            <a:ext cx="7929618" cy="3139321"/>
          </a:xfrm>
          <a:prstGeom prst="rect">
            <a:avLst/>
          </a:prstGeom>
          <a:noFill/>
        </p:spPr>
        <p:txBody>
          <a:bodyPr wrap="square" rtlCol="0">
            <a:spAutoFit/>
          </a:bodyPr>
          <a:lstStyle/>
          <a:p>
            <a:pPr algn="ctr"/>
            <a:r>
              <a:rPr lang="en-US" sz="6600" b="1" dirty="0" smtClean="0">
                <a:solidFill>
                  <a:srgbClr val="FF0000"/>
                </a:solidFill>
                <a:effectLst>
                  <a:outerShdw blurRad="38100" dist="38100" dir="2700000" algn="tl">
                    <a:srgbClr val="000000">
                      <a:alpha val="43137"/>
                    </a:srgbClr>
                  </a:outerShdw>
                </a:effectLst>
                <a:latin typeface="Copperplate Gothic Bold" pitchFamily="34" charset="0"/>
              </a:rPr>
              <a:t>the great scientists and their inventions</a:t>
            </a:r>
            <a:endParaRPr lang="ru-RU" sz="66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857620" y="928670"/>
            <a:ext cx="4786346" cy="5632311"/>
          </a:xfrm>
          <a:prstGeom prst="rect">
            <a:avLst/>
          </a:prstGeom>
        </p:spPr>
        <p:txBody>
          <a:bodyPr wrap="square">
            <a:spAutoFit/>
          </a:bodyPr>
          <a:lstStyle/>
          <a:p>
            <a:pPr algn="just"/>
            <a:r>
              <a:rPr lang="en-US" sz="2400" b="1" dirty="0" smtClean="0"/>
              <a:t>      In 1869 the great Russian scientist Dmitri Mendeleyev announced the discovery of the </a:t>
            </a:r>
            <a:r>
              <a:rPr lang="en-US" sz="2400" b="1" u="sng" dirty="0" smtClean="0">
                <a:solidFill>
                  <a:srgbClr val="FF0000"/>
                </a:solidFill>
                <a:effectLst>
                  <a:outerShdw blurRad="38100" dist="38100" dir="2700000" algn="tl">
                    <a:srgbClr val="000000">
                      <a:alpha val="43137"/>
                    </a:srgbClr>
                  </a:outerShdw>
                </a:effectLst>
              </a:rPr>
              <a:t>Periodic Law of elements</a:t>
            </a:r>
            <a:r>
              <a:rPr lang="en-US" sz="2400" b="1" dirty="0" smtClean="0"/>
              <a:t>. So science received the key to the secrets of matter </a:t>
            </a:r>
            <a:r>
              <a:rPr lang="ru-RU" sz="2400" b="1" dirty="0" smtClean="0"/>
              <a:t>(вещество)</a:t>
            </a:r>
            <a:r>
              <a:rPr lang="en-US" sz="2400" b="1" dirty="0" smtClean="0"/>
              <a:t>. All the greatest discoveries which have been made since then in the fields of chemistry and physics have been based on this law. </a:t>
            </a:r>
            <a:br>
              <a:rPr lang="en-US" sz="2400" b="1" dirty="0" smtClean="0"/>
            </a:br>
            <a:endParaRPr lang="ru-RU" sz="2400" b="1" dirty="0"/>
          </a:p>
        </p:txBody>
      </p:sp>
      <p:pic>
        <p:nvPicPr>
          <p:cNvPr id="6146" name="Picture 2" descr="Картинка 84 из 50568">
            <a:hlinkClick r:id="rId2"/>
          </p:cNvPr>
          <p:cNvPicPr>
            <a:picLocks noChangeAspect="1" noChangeArrowheads="1"/>
          </p:cNvPicPr>
          <p:nvPr/>
        </p:nvPicPr>
        <p:blipFill>
          <a:blip r:embed="rId3" cstate="print"/>
          <a:srcRect/>
          <a:stretch>
            <a:fillRect/>
          </a:stretch>
        </p:blipFill>
        <p:spPr bwMode="auto">
          <a:xfrm>
            <a:off x="1000100" y="1071546"/>
            <a:ext cx="1905000" cy="2619375"/>
          </a:xfrm>
          <a:prstGeom prst="rect">
            <a:avLst/>
          </a:prstGeom>
          <a:noFill/>
        </p:spPr>
      </p:pic>
      <p:sp>
        <p:nvSpPr>
          <p:cNvPr id="4" name="TextBox 3"/>
          <p:cNvSpPr txBox="1"/>
          <p:nvPr/>
        </p:nvSpPr>
        <p:spPr>
          <a:xfrm>
            <a:off x="357158" y="4071942"/>
            <a:ext cx="3357586" cy="1384995"/>
          </a:xfrm>
          <a:prstGeom prst="rect">
            <a:avLst/>
          </a:prstGeom>
          <a:noFill/>
        </p:spPr>
        <p:txBody>
          <a:bodyPr wrap="square" rtlCol="0">
            <a:spAutoFit/>
          </a:bodyPr>
          <a:lstStyle/>
          <a:p>
            <a:r>
              <a:rPr lang="en-US" sz="2800" b="1" dirty="0" smtClean="0">
                <a:solidFill>
                  <a:srgbClr val="FF0000"/>
                </a:solidFill>
                <a:effectLst>
                  <a:outerShdw blurRad="38100" dist="38100" dir="2700000" algn="tl">
                    <a:srgbClr val="000000">
                      <a:alpha val="43137"/>
                    </a:srgbClr>
                  </a:outerShdw>
                </a:effectLst>
              </a:rPr>
              <a:t>Dmitri Mendeleyev</a:t>
            </a:r>
          </a:p>
          <a:p>
            <a:r>
              <a:rPr lang="ru-RU" sz="2800" b="1" dirty="0" smtClean="0">
                <a:solidFill>
                  <a:srgbClr val="FF0000"/>
                </a:solidFill>
                <a:effectLst>
                  <a:outerShdw blurRad="38100" dist="38100" dir="2700000" algn="tl">
                    <a:srgbClr val="000000">
                      <a:alpha val="43137"/>
                    </a:srgbClr>
                  </a:outerShdw>
                </a:effectLst>
              </a:rPr>
              <a:t>(1834 — 1907 )</a:t>
            </a:r>
            <a:r>
              <a:rPr lang="en-US" sz="2800" b="1" dirty="0" smtClean="0">
                <a:solidFill>
                  <a:srgbClr val="FF0000"/>
                </a:solidFill>
                <a:effectLst>
                  <a:outerShdw blurRad="38100" dist="38100" dir="2700000" algn="tl">
                    <a:srgbClr val="000000">
                      <a:alpha val="43137"/>
                    </a:srgbClr>
                  </a:outerShdw>
                </a:effectLst>
              </a:rPr>
              <a:t> </a:t>
            </a:r>
            <a:endParaRPr lang="ru-RU" sz="28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57620" y="642918"/>
            <a:ext cx="4572000" cy="5940088"/>
          </a:xfrm>
          <a:prstGeom prst="rect">
            <a:avLst/>
          </a:prstGeom>
        </p:spPr>
        <p:txBody>
          <a:bodyPr>
            <a:spAutoFit/>
          </a:bodyPr>
          <a:lstStyle/>
          <a:p>
            <a:r>
              <a:rPr lang="ru-RU" dirty="0" smtClean="0"/>
              <a:t>      </a:t>
            </a:r>
            <a:r>
              <a:rPr lang="en-US" sz="2000" b="1" dirty="0" smtClean="0"/>
              <a:t>Ivan Pavlov is known chiefly for his development of the concept of the </a:t>
            </a:r>
            <a:r>
              <a:rPr lang="en-US" sz="2000" b="1" dirty="0" smtClean="0">
                <a:solidFill>
                  <a:srgbClr val="FF0000"/>
                </a:solidFill>
                <a:effectLst>
                  <a:outerShdw blurRad="38100" dist="38100" dir="2700000" algn="tl">
                    <a:srgbClr val="000000">
                      <a:alpha val="43137"/>
                    </a:srgbClr>
                  </a:outerShdw>
                </a:effectLst>
              </a:rPr>
              <a:t>conditioned reflex. </a:t>
            </a:r>
            <a:r>
              <a:rPr lang="en-US" sz="2000" b="1" dirty="0" smtClean="0"/>
              <a:t>In a now-classic experiment, Pavlov trained a hungry dog to salivate at the sound of a bell, which was previously associated with the sight of food. He developed a similar conceptual approach, emphasizing the importance of conditioning, in his pioneering studies relating human </a:t>
            </a:r>
            <a:r>
              <a:rPr lang="en-US" sz="2000" b="1" dirty="0" err="1" smtClean="0"/>
              <a:t>behaviour</a:t>
            </a:r>
            <a:r>
              <a:rPr lang="en-US" sz="2000" b="1" dirty="0" smtClean="0"/>
              <a:t> to the nervous system.</a:t>
            </a:r>
            <a:br>
              <a:rPr lang="en-US" sz="2000" b="1" dirty="0" smtClean="0"/>
            </a:br>
            <a:r>
              <a:rPr lang="ru-RU" sz="2000" b="1" dirty="0" smtClean="0"/>
              <a:t>   </a:t>
            </a:r>
            <a:r>
              <a:rPr lang="en-US" sz="2000" b="1" dirty="0" smtClean="0"/>
              <a:t>Ivan Pavlov was awarded the Nobel Prize for physiology in 1904.</a:t>
            </a:r>
            <a:br>
              <a:rPr lang="en-US" sz="2000" b="1" dirty="0" smtClean="0"/>
            </a:br>
            <a:endParaRPr lang="ru-RU" sz="2000" b="1" dirty="0"/>
          </a:p>
        </p:txBody>
      </p:sp>
      <p:pic>
        <p:nvPicPr>
          <p:cNvPr id="5122" name="Picture 2" descr="Картинка 11 из 82950">
            <a:hlinkClick r:id="rId2"/>
          </p:cNvPr>
          <p:cNvPicPr>
            <a:picLocks noChangeAspect="1" noChangeArrowheads="1"/>
          </p:cNvPicPr>
          <p:nvPr/>
        </p:nvPicPr>
        <p:blipFill>
          <a:blip r:embed="rId3" cstate="print"/>
          <a:srcRect/>
          <a:stretch>
            <a:fillRect/>
          </a:stretch>
        </p:blipFill>
        <p:spPr bwMode="auto">
          <a:xfrm>
            <a:off x="571472" y="571480"/>
            <a:ext cx="2724150" cy="3810000"/>
          </a:xfrm>
          <a:prstGeom prst="rect">
            <a:avLst/>
          </a:prstGeom>
          <a:noFill/>
        </p:spPr>
      </p:pic>
      <p:sp>
        <p:nvSpPr>
          <p:cNvPr id="4" name="Прямоугольник 3"/>
          <p:cNvSpPr/>
          <p:nvPr/>
        </p:nvSpPr>
        <p:spPr>
          <a:xfrm>
            <a:off x="785786" y="4857760"/>
            <a:ext cx="2576346" cy="954107"/>
          </a:xfrm>
          <a:prstGeom prst="rect">
            <a:avLst/>
          </a:prstGeom>
        </p:spPr>
        <p:txBody>
          <a:bodyPr wrap="none">
            <a:spAutoFit/>
          </a:bodyPr>
          <a:lstStyle/>
          <a:p>
            <a:r>
              <a:rPr lang="en-US" sz="2800" b="1" dirty="0" smtClean="0">
                <a:solidFill>
                  <a:srgbClr val="FF0000"/>
                </a:solidFill>
                <a:effectLst>
                  <a:outerShdw blurRad="38100" dist="38100" dir="2700000" algn="tl">
                    <a:srgbClr val="000000">
                      <a:alpha val="43137"/>
                    </a:srgbClr>
                  </a:outerShdw>
                </a:effectLst>
              </a:rPr>
              <a:t>Ivan Pavlov</a:t>
            </a:r>
            <a:endParaRPr lang="ru-RU" sz="2800" b="1" dirty="0" smtClean="0">
              <a:solidFill>
                <a:srgbClr val="FF0000"/>
              </a:solidFill>
              <a:effectLst>
                <a:outerShdw blurRad="38100" dist="38100" dir="2700000" algn="tl">
                  <a:srgbClr val="000000">
                    <a:alpha val="43137"/>
                  </a:srgbClr>
                </a:outerShdw>
              </a:effectLst>
            </a:endParaRPr>
          </a:p>
          <a:p>
            <a:r>
              <a:rPr lang="ru-RU" sz="2800" b="1" dirty="0" smtClean="0">
                <a:solidFill>
                  <a:srgbClr val="FF0000"/>
                </a:solidFill>
                <a:effectLst>
                  <a:outerShdw blurRad="38100" dist="38100" dir="2700000" algn="tl">
                    <a:srgbClr val="000000">
                      <a:alpha val="43137"/>
                    </a:srgbClr>
                  </a:outerShdw>
                </a:effectLst>
              </a:rPr>
              <a:t>1849-1936</a:t>
            </a:r>
            <a:r>
              <a:rPr lang="en-US" sz="2800" b="1" dirty="0" smtClean="0">
                <a:solidFill>
                  <a:srgbClr val="FF0000"/>
                </a:solidFill>
                <a:effectLst>
                  <a:outerShdw blurRad="38100" dist="38100" dir="2700000" algn="tl">
                    <a:srgbClr val="000000">
                      <a:alpha val="43137"/>
                    </a:srgbClr>
                  </a:outerShdw>
                </a:effectLst>
              </a:rPr>
              <a:t> </a:t>
            </a:r>
            <a:endParaRPr lang="ru-RU" sz="28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786182" y="857232"/>
            <a:ext cx="4572000" cy="4093428"/>
          </a:xfrm>
          <a:prstGeom prst="rect">
            <a:avLst/>
          </a:prstGeom>
        </p:spPr>
        <p:txBody>
          <a:bodyPr wrap="square">
            <a:spAutoFit/>
          </a:bodyPr>
          <a:lstStyle/>
          <a:p>
            <a:pPr algn="just"/>
            <a:r>
              <a:rPr lang="ru-RU" dirty="0" smtClean="0"/>
              <a:t>    </a:t>
            </a:r>
            <a:r>
              <a:rPr lang="en-US" sz="2000" b="1" dirty="0" smtClean="0"/>
              <a:t>Albert Einstein was a famous scientist who completely changed the way that people saw our world and the universe. Einstein created many theories which proved that things like gravity, light, energy and </a:t>
            </a:r>
            <a:r>
              <a:rPr lang="en-US" sz="2000" b="1" dirty="0" smtClean="0">
                <a:solidFill>
                  <a:srgbClr val="FF0000"/>
                </a:solidFill>
                <a:effectLst>
                  <a:outerShdw blurRad="38100" dist="38100" dir="2700000" algn="tl">
                    <a:srgbClr val="000000">
                      <a:alpha val="43137"/>
                    </a:srgbClr>
                  </a:outerShdw>
                </a:effectLst>
              </a:rPr>
              <a:t>theory</a:t>
            </a:r>
            <a:r>
              <a:rPr lang="ru-RU" sz="2000" b="1" dirty="0" smtClean="0">
                <a:solidFill>
                  <a:srgbClr val="FF0000"/>
                </a:solidFill>
                <a:effectLst>
                  <a:outerShdw blurRad="38100" dist="38100" dir="2700000" algn="tl">
                    <a:srgbClr val="000000">
                      <a:alpha val="43137"/>
                    </a:srgbClr>
                  </a:outerShdw>
                </a:effectLst>
              </a:rPr>
              <a:t> </a:t>
            </a:r>
            <a:r>
              <a:rPr lang="en-US" sz="2000" b="1" dirty="0" smtClean="0">
                <a:solidFill>
                  <a:srgbClr val="FF0000"/>
                </a:solidFill>
                <a:effectLst>
                  <a:outerShdw blurRad="38100" dist="38100" dir="2700000" algn="tl">
                    <a:srgbClr val="000000">
                      <a:alpha val="43137"/>
                    </a:srgbClr>
                  </a:outerShdw>
                </a:effectLst>
              </a:rPr>
              <a:t>of</a:t>
            </a:r>
            <a:r>
              <a:rPr lang="ru-RU" sz="2000" b="1" dirty="0" smtClean="0">
                <a:solidFill>
                  <a:srgbClr val="FF0000"/>
                </a:solidFill>
                <a:effectLst>
                  <a:outerShdw blurRad="38100" dist="38100" dir="2700000" algn="tl">
                    <a:srgbClr val="000000">
                      <a:alpha val="43137"/>
                    </a:srgbClr>
                  </a:outerShdw>
                </a:effectLst>
              </a:rPr>
              <a:t> </a:t>
            </a:r>
            <a:r>
              <a:rPr lang="en-US" sz="2000" b="1" dirty="0" smtClean="0">
                <a:solidFill>
                  <a:srgbClr val="FF0000"/>
                </a:solidFill>
                <a:effectLst>
                  <a:outerShdw blurRad="38100" dist="38100" dir="2700000" algn="tl">
                    <a:srgbClr val="000000">
                      <a:alpha val="43137"/>
                    </a:srgbClr>
                  </a:outerShdw>
                </a:effectLst>
              </a:rPr>
              <a:t>relativity. </a:t>
            </a:r>
            <a:r>
              <a:rPr lang="en-US" sz="2000" b="1" dirty="0" smtClean="0"/>
              <a:t>At first, very few scientists could understand Einstein’s theories but as time passed other scientists showed that he was correct.</a:t>
            </a:r>
            <a:endParaRPr lang="ru-RU" sz="2000" b="1" dirty="0"/>
          </a:p>
        </p:txBody>
      </p:sp>
      <p:pic>
        <p:nvPicPr>
          <p:cNvPr id="4098" name="Picture 2" descr="Картинка 84 из 6804">
            <a:hlinkClick r:id="rId2"/>
          </p:cNvPr>
          <p:cNvPicPr>
            <a:picLocks noChangeAspect="1" noChangeArrowheads="1"/>
          </p:cNvPicPr>
          <p:nvPr/>
        </p:nvPicPr>
        <p:blipFill>
          <a:blip r:embed="rId3" cstate="print"/>
          <a:srcRect/>
          <a:stretch>
            <a:fillRect/>
          </a:stretch>
        </p:blipFill>
        <p:spPr bwMode="auto">
          <a:xfrm>
            <a:off x="500034" y="857232"/>
            <a:ext cx="3109219" cy="4000528"/>
          </a:xfrm>
          <a:prstGeom prst="rect">
            <a:avLst/>
          </a:prstGeom>
          <a:noFill/>
        </p:spPr>
      </p:pic>
      <p:sp>
        <p:nvSpPr>
          <p:cNvPr id="5" name="Прямоугольник 4"/>
          <p:cNvSpPr/>
          <p:nvPr/>
        </p:nvSpPr>
        <p:spPr>
          <a:xfrm>
            <a:off x="571472" y="4929198"/>
            <a:ext cx="3163045" cy="954107"/>
          </a:xfrm>
          <a:prstGeom prst="rect">
            <a:avLst/>
          </a:prstGeom>
        </p:spPr>
        <p:txBody>
          <a:bodyPr wrap="none">
            <a:spAutoFit/>
          </a:bodyPr>
          <a:lstStyle/>
          <a:p>
            <a:r>
              <a:rPr lang="en-US" sz="2800" b="1" dirty="0" smtClean="0">
                <a:solidFill>
                  <a:srgbClr val="FF0000"/>
                </a:solidFill>
                <a:effectLst>
                  <a:outerShdw blurRad="38100" dist="38100" dir="2700000" algn="tl">
                    <a:srgbClr val="000000">
                      <a:alpha val="43137"/>
                    </a:srgbClr>
                  </a:outerShdw>
                </a:effectLst>
              </a:rPr>
              <a:t>Albert Einstein</a:t>
            </a:r>
            <a:endParaRPr lang="ru-RU" sz="2800" b="1" dirty="0" smtClean="0">
              <a:solidFill>
                <a:srgbClr val="FF0000"/>
              </a:solidFill>
              <a:effectLst>
                <a:outerShdw blurRad="38100" dist="38100" dir="2700000" algn="tl">
                  <a:srgbClr val="000000">
                    <a:alpha val="43137"/>
                  </a:srgbClr>
                </a:outerShdw>
              </a:effectLst>
            </a:endParaRPr>
          </a:p>
          <a:p>
            <a:r>
              <a:rPr lang="ru-RU" sz="2800" b="1" dirty="0" smtClean="0">
                <a:solidFill>
                  <a:srgbClr val="FF0000"/>
                </a:solidFill>
                <a:effectLst>
                  <a:outerShdw blurRad="38100" dist="38100" dir="2700000" algn="tl">
                    <a:srgbClr val="000000">
                      <a:alpha val="43137"/>
                    </a:srgbClr>
                  </a:outerShdw>
                </a:effectLst>
              </a:rPr>
              <a:t>(1879-1955)</a:t>
            </a:r>
            <a:r>
              <a:rPr lang="en-US" sz="2800" b="1" dirty="0" smtClean="0">
                <a:solidFill>
                  <a:srgbClr val="FF0000"/>
                </a:solidFill>
                <a:effectLst>
                  <a:outerShdw blurRad="38100" dist="38100" dir="2700000" algn="tl">
                    <a:srgbClr val="000000">
                      <a:alpha val="43137"/>
                    </a:srgbClr>
                  </a:outerShdw>
                </a:effectLst>
              </a:rPr>
              <a:t> </a:t>
            </a:r>
            <a:endParaRPr lang="ru-RU" sz="28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43372" y="1071546"/>
            <a:ext cx="4643470" cy="3970318"/>
          </a:xfrm>
          <a:prstGeom prst="rect">
            <a:avLst/>
          </a:prstGeom>
        </p:spPr>
        <p:txBody>
          <a:bodyPr wrap="square">
            <a:spAutoFit/>
          </a:bodyPr>
          <a:lstStyle/>
          <a:p>
            <a:r>
              <a:rPr lang="en-US" b="1" dirty="0" smtClean="0"/>
              <a:t>    </a:t>
            </a:r>
            <a:r>
              <a:rPr lang="en-US" b="1" dirty="0" smtClean="0">
                <a:solidFill>
                  <a:srgbClr val="FF0000"/>
                </a:solidFill>
                <a:effectLst>
                  <a:outerShdw blurRad="38100" dist="38100" dir="2700000" algn="tl">
                    <a:srgbClr val="000000">
                      <a:alpha val="43137"/>
                    </a:srgbClr>
                  </a:outerShdw>
                </a:effectLst>
              </a:rPr>
              <a:t>Motor Car </a:t>
            </a:r>
            <a:r>
              <a:rPr lang="en-US" b="1" dirty="0" smtClean="0"/>
              <a:t>(Late 19th Century)</a:t>
            </a:r>
          </a:p>
          <a:p>
            <a:r>
              <a:rPr lang="en-US" b="1" dirty="0" smtClean="0"/>
              <a:t>With television, the car is probably the most widely used and most useful of all leisure-inspired inventions. German engineer Karl Benz produced the first petrol driven car in 1885 and the British motor industry started in 1896. Henry Ford was the first to use assembly line production for his Model Т car in 1908. Like them or hate them, cars have given people great freedom of travel.</a:t>
            </a:r>
          </a:p>
        </p:txBody>
      </p:sp>
      <p:pic>
        <p:nvPicPr>
          <p:cNvPr id="35842" name="Picture 2" descr="http://im5-tub-ru.yandex.net/i?id=273922802-14-72"/>
          <p:cNvPicPr>
            <a:picLocks noChangeAspect="1" noChangeArrowheads="1"/>
          </p:cNvPicPr>
          <p:nvPr/>
        </p:nvPicPr>
        <p:blipFill>
          <a:blip r:embed="rId2" cstate="print"/>
          <a:srcRect/>
          <a:stretch>
            <a:fillRect/>
          </a:stretch>
        </p:blipFill>
        <p:spPr bwMode="auto">
          <a:xfrm>
            <a:off x="642910" y="857232"/>
            <a:ext cx="3357586" cy="3357586"/>
          </a:xfrm>
          <a:prstGeom prst="rect">
            <a:avLst/>
          </a:prstGeom>
          <a:noFill/>
        </p:spPr>
      </p:pic>
      <p:sp>
        <p:nvSpPr>
          <p:cNvPr id="4" name="TextBox 3"/>
          <p:cNvSpPr txBox="1"/>
          <p:nvPr/>
        </p:nvSpPr>
        <p:spPr>
          <a:xfrm>
            <a:off x="857224" y="4500570"/>
            <a:ext cx="2714644" cy="1107996"/>
          </a:xfrm>
          <a:prstGeom prst="rect">
            <a:avLst/>
          </a:prstGeom>
          <a:noFill/>
        </p:spPr>
        <p:txBody>
          <a:bodyPr wrap="square" rtlCol="0">
            <a:spAutoFit/>
          </a:bodyPr>
          <a:lstStyle/>
          <a:p>
            <a:pPr algn="ctr"/>
            <a:r>
              <a:rPr lang="en-US" sz="2400" b="1" dirty="0" smtClean="0">
                <a:solidFill>
                  <a:srgbClr val="FF0000"/>
                </a:solidFill>
                <a:effectLst>
                  <a:outerShdw blurRad="38100" dist="38100" dir="2700000" algn="tl">
                    <a:srgbClr val="000000">
                      <a:alpha val="43137"/>
                    </a:srgbClr>
                  </a:outerShdw>
                </a:effectLst>
              </a:rPr>
              <a:t>Karl Bents</a:t>
            </a:r>
          </a:p>
          <a:p>
            <a:pPr algn="ctr"/>
            <a:r>
              <a:rPr lang="en-US" sz="2400" b="1" dirty="0" smtClean="0">
                <a:solidFill>
                  <a:srgbClr val="FF0000"/>
                </a:solidFill>
                <a:effectLst>
                  <a:outerShdw blurRad="38100" dist="38100" dir="2700000" algn="tl">
                    <a:srgbClr val="000000">
                      <a:alpha val="43137"/>
                    </a:srgbClr>
                  </a:outerShdw>
                </a:effectLst>
              </a:rPr>
              <a:t>1844-1929</a:t>
            </a:r>
          </a:p>
          <a:p>
            <a:pPr algn="ct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642918"/>
            <a:ext cx="4857752" cy="5632311"/>
          </a:xfrm>
          <a:prstGeom prst="rect">
            <a:avLst/>
          </a:prstGeom>
        </p:spPr>
        <p:txBody>
          <a:bodyPr wrap="square">
            <a:spAutoFit/>
          </a:bodyPr>
          <a:lstStyle/>
          <a:p>
            <a:pPr algn="just"/>
            <a:r>
              <a:rPr lang="en-US" sz="2400" b="1" dirty="0" smtClean="0">
                <a:solidFill>
                  <a:srgbClr val="FF0000"/>
                </a:solidFill>
              </a:rPr>
              <a:t>Television (1920s)</a:t>
            </a:r>
          </a:p>
          <a:p>
            <a:pPr algn="just"/>
            <a:r>
              <a:rPr lang="en-US" sz="2400" b="1" dirty="0" smtClean="0"/>
              <a:t>The invention that swept the world and changed leisure habits for countless millions was pioneered by Scottish-born electrical engineer John </a:t>
            </a:r>
            <a:r>
              <a:rPr lang="en-US" sz="2400" b="1" dirty="0" err="1" smtClean="0"/>
              <a:t>Logie</a:t>
            </a:r>
            <a:r>
              <a:rPr lang="en-US" sz="2400" b="1" dirty="0" smtClean="0"/>
              <a:t> Baird. It had been </a:t>
            </a:r>
            <a:r>
              <a:rPr lang="en-US" sz="2400" b="1" dirty="0" err="1" smtClean="0"/>
              <a:t>realised</a:t>
            </a:r>
            <a:r>
              <a:rPr lang="en-US" sz="2400" b="1" dirty="0" smtClean="0"/>
              <a:t> for some time that light could be converted into electrical impulses, making it possible to transmit such impulses over a distance and then reconvert them into light.</a:t>
            </a:r>
          </a:p>
        </p:txBody>
      </p:sp>
      <p:pic>
        <p:nvPicPr>
          <p:cNvPr id="32770" name="Picture 2" descr="Картинка 5 из 484">
            <a:hlinkClick r:id="rId2"/>
          </p:cNvPr>
          <p:cNvPicPr>
            <a:picLocks noChangeAspect="1" noChangeArrowheads="1"/>
          </p:cNvPicPr>
          <p:nvPr/>
        </p:nvPicPr>
        <p:blipFill>
          <a:blip r:embed="rId3" cstate="print"/>
          <a:srcRect/>
          <a:stretch>
            <a:fillRect/>
          </a:stretch>
        </p:blipFill>
        <p:spPr bwMode="auto">
          <a:xfrm>
            <a:off x="500034" y="642918"/>
            <a:ext cx="3086100" cy="3810000"/>
          </a:xfrm>
          <a:prstGeom prst="rect">
            <a:avLst/>
          </a:prstGeom>
          <a:noFill/>
        </p:spPr>
      </p:pic>
      <p:sp>
        <p:nvSpPr>
          <p:cNvPr id="4" name="Прямоугольник 3"/>
          <p:cNvSpPr/>
          <p:nvPr/>
        </p:nvSpPr>
        <p:spPr>
          <a:xfrm>
            <a:off x="857224" y="4643446"/>
            <a:ext cx="2345514" cy="646331"/>
          </a:xfrm>
          <a:prstGeom prst="rect">
            <a:avLst/>
          </a:prstGeom>
        </p:spPr>
        <p:txBody>
          <a:bodyPr wrap="none">
            <a:spAutoFit/>
          </a:bodyPr>
          <a:lstStyle/>
          <a:p>
            <a:r>
              <a:rPr lang="en-US" b="1" dirty="0" smtClean="0"/>
              <a:t>John </a:t>
            </a:r>
            <a:r>
              <a:rPr lang="en-US" b="1" dirty="0" err="1" smtClean="0"/>
              <a:t>Logie</a:t>
            </a:r>
            <a:r>
              <a:rPr lang="en-US" b="1" dirty="0" smtClean="0"/>
              <a:t> Baird</a:t>
            </a:r>
          </a:p>
          <a:p>
            <a:r>
              <a:rPr lang="en-US" b="1" dirty="0" smtClean="0"/>
              <a:t>(1888 – 1946)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857232"/>
            <a:ext cx="4572000" cy="5324535"/>
          </a:xfrm>
          <a:prstGeom prst="rect">
            <a:avLst/>
          </a:prstGeom>
        </p:spPr>
        <p:txBody>
          <a:bodyPr>
            <a:spAutoFit/>
          </a:bodyPr>
          <a:lstStyle/>
          <a:p>
            <a:pPr algn="just"/>
            <a:r>
              <a:rPr lang="en-US" sz="2000" b="1" dirty="0" smtClean="0">
                <a:solidFill>
                  <a:srgbClr val="FF0000"/>
                </a:solidFill>
              </a:rPr>
              <a:t>Computer (20th Century)</a:t>
            </a:r>
          </a:p>
          <a:p>
            <a:pPr algn="just"/>
            <a:r>
              <a:rPr lang="en-US" sz="2000" b="1" dirty="0" smtClean="0"/>
              <a:t>    The computer has been another life-transforming invention. British mathematician </a:t>
            </a:r>
            <a:r>
              <a:rPr lang="en-US" sz="2000" b="1" dirty="0" smtClean="0">
                <a:solidFill>
                  <a:srgbClr val="FF0000"/>
                </a:solidFill>
              </a:rPr>
              <a:t>Charles Babbage</a:t>
            </a:r>
            <a:r>
              <a:rPr lang="en-US" sz="2000" b="1" dirty="0" smtClean="0"/>
              <a:t> designed a form of computer in the mid-1830s, but it was not until more than a century later that theory was put into practice. Now, a whole generation has grown up with calculators, windows, icons, computer games and word processors, and the Internet and e-mail have transformed communication and information.</a:t>
            </a:r>
          </a:p>
        </p:txBody>
      </p:sp>
      <p:pic>
        <p:nvPicPr>
          <p:cNvPr id="37890" name="Picture 2" descr="Картинка 1 из 1327">
            <a:hlinkClick r:id="rId2"/>
          </p:cNvPr>
          <p:cNvPicPr>
            <a:picLocks noChangeAspect="1" noChangeArrowheads="1"/>
          </p:cNvPicPr>
          <p:nvPr/>
        </p:nvPicPr>
        <p:blipFill>
          <a:blip r:embed="rId3" cstate="print"/>
          <a:srcRect/>
          <a:stretch>
            <a:fillRect/>
          </a:stretch>
        </p:blipFill>
        <p:spPr bwMode="auto">
          <a:xfrm>
            <a:off x="5286380" y="1000108"/>
            <a:ext cx="3209925" cy="3810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3-tub-ru.yandex.net/i?id=40161060-31-72"/>
          <p:cNvPicPr>
            <a:picLocks noChangeAspect="1" noChangeArrowheads="1"/>
          </p:cNvPicPr>
          <p:nvPr/>
        </p:nvPicPr>
        <p:blipFill>
          <a:blip r:embed="rId2" cstate="print"/>
          <a:srcRect/>
          <a:stretch>
            <a:fillRect/>
          </a:stretch>
        </p:blipFill>
        <p:spPr bwMode="auto">
          <a:xfrm>
            <a:off x="928662" y="928670"/>
            <a:ext cx="2088188" cy="2714644"/>
          </a:xfrm>
          <a:prstGeom prst="rect">
            <a:avLst/>
          </a:prstGeom>
          <a:noFill/>
        </p:spPr>
      </p:pic>
      <p:sp>
        <p:nvSpPr>
          <p:cNvPr id="4" name="TextBox 3"/>
          <p:cNvSpPr txBox="1"/>
          <p:nvPr/>
        </p:nvSpPr>
        <p:spPr>
          <a:xfrm>
            <a:off x="571472" y="4071942"/>
            <a:ext cx="2500330" cy="1200329"/>
          </a:xfrm>
          <a:prstGeom prst="rect">
            <a:avLst/>
          </a:prstGeom>
          <a:noFill/>
        </p:spPr>
        <p:txBody>
          <a:bodyPr wrap="square" rtlCol="0">
            <a:spAutoFit/>
          </a:bodyPr>
          <a:lstStyle/>
          <a:p>
            <a:pPr algn="ctr"/>
            <a:r>
              <a:rPr lang="en-US" sz="2400" b="1" dirty="0" smtClean="0">
                <a:solidFill>
                  <a:srgbClr val="FF0000"/>
                </a:solidFill>
                <a:effectLst>
                  <a:outerShdw blurRad="38100" dist="38100" dir="2700000" algn="tl">
                    <a:srgbClr val="000000">
                      <a:alpha val="43137"/>
                    </a:srgbClr>
                  </a:outerShdw>
                </a:effectLst>
              </a:rPr>
              <a:t>Alexander Bell</a:t>
            </a:r>
          </a:p>
          <a:p>
            <a:pPr algn="ctr"/>
            <a:r>
              <a:rPr lang="en-US" sz="2400" b="1" dirty="0" smtClean="0">
                <a:solidFill>
                  <a:srgbClr val="FF0000"/>
                </a:solidFill>
                <a:effectLst>
                  <a:outerShdw blurRad="38100" dist="38100" dir="2700000" algn="tl">
                    <a:srgbClr val="000000">
                      <a:alpha val="43137"/>
                    </a:srgbClr>
                  </a:outerShdw>
                </a:effectLst>
              </a:rPr>
              <a:t>(1847-1922)</a:t>
            </a:r>
            <a:endParaRPr lang="ru-RU" sz="2400" b="1" dirty="0">
              <a:solidFill>
                <a:srgbClr val="FF0000"/>
              </a:solidFill>
              <a:effectLst>
                <a:outerShdw blurRad="38100" dist="38100" dir="2700000" algn="tl">
                  <a:srgbClr val="000000">
                    <a:alpha val="43137"/>
                  </a:srgbClr>
                </a:outerShdw>
              </a:effectLst>
            </a:endParaRPr>
          </a:p>
        </p:txBody>
      </p:sp>
      <p:sp>
        <p:nvSpPr>
          <p:cNvPr id="5" name="Прямоугольник 4"/>
          <p:cNvSpPr/>
          <p:nvPr/>
        </p:nvSpPr>
        <p:spPr>
          <a:xfrm>
            <a:off x="3571868" y="714356"/>
            <a:ext cx="5143536" cy="4524315"/>
          </a:xfrm>
          <a:prstGeom prst="rect">
            <a:avLst/>
          </a:prstGeom>
        </p:spPr>
        <p:txBody>
          <a:bodyPr wrap="square">
            <a:spAutoFit/>
          </a:bodyPr>
          <a:lstStyle/>
          <a:p>
            <a:pPr algn="just"/>
            <a:r>
              <a:rPr lang="en-US" dirty="0" smtClean="0"/>
              <a:t>  </a:t>
            </a:r>
            <a:r>
              <a:rPr lang="en-US" sz="2400" b="1" dirty="0" smtClean="0"/>
              <a:t>Edinburgh-born scientist Alexander Graham Bell patented his invention of the telephone in 1876. The following year, the great American inventor Thomas Edison produced the first working telephone. With telephones soon becoming rapidly available, the days of letter-writing became numbered.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nautilus.fis.uc.pt/wwwfi/figuras/fisicos/img/roentgen.jpg"/>
          <p:cNvPicPr>
            <a:picLocks noChangeAspect="1" noChangeArrowheads="1"/>
          </p:cNvPicPr>
          <p:nvPr/>
        </p:nvPicPr>
        <p:blipFill>
          <a:blip r:embed="rId2" cstate="print"/>
          <a:srcRect/>
          <a:stretch>
            <a:fillRect/>
          </a:stretch>
        </p:blipFill>
        <p:spPr bwMode="auto">
          <a:xfrm>
            <a:off x="714348" y="785794"/>
            <a:ext cx="3333750" cy="3848101"/>
          </a:xfrm>
          <a:prstGeom prst="rect">
            <a:avLst/>
          </a:prstGeom>
          <a:noFill/>
        </p:spPr>
      </p:pic>
      <p:sp>
        <p:nvSpPr>
          <p:cNvPr id="3" name="Прямоугольник 2"/>
          <p:cNvSpPr/>
          <p:nvPr/>
        </p:nvSpPr>
        <p:spPr>
          <a:xfrm>
            <a:off x="714348" y="4857760"/>
            <a:ext cx="3357586" cy="1200329"/>
          </a:xfrm>
          <a:prstGeom prst="rect">
            <a:avLst/>
          </a:prstGeom>
        </p:spPr>
        <p:txBody>
          <a:bodyPr wrap="square">
            <a:spAutoFit/>
          </a:bodyPr>
          <a:lstStyle/>
          <a:p>
            <a:pPr algn="ctr"/>
            <a:r>
              <a:rPr lang="en-US" dirty="0" smtClean="0"/>
              <a:t> </a:t>
            </a:r>
            <a:r>
              <a:rPr lang="en-US" b="1" dirty="0" smtClean="0">
                <a:solidFill>
                  <a:srgbClr val="FF0000"/>
                </a:solidFill>
                <a:effectLst>
                  <a:outerShdw blurRad="38100" dist="38100" dir="2700000" algn="tl">
                    <a:srgbClr val="000000">
                      <a:alpha val="43137"/>
                    </a:srgbClr>
                  </a:outerShdw>
                </a:effectLst>
              </a:rPr>
              <a:t>Wilhelm </a:t>
            </a:r>
            <a:r>
              <a:rPr lang="en-US" b="1" dirty="0" err="1" smtClean="0">
                <a:solidFill>
                  <a:srgbClr val="FF0000"/>
                </a:solidFill>
                <a:effectLst>
                  <a:outerShdw blurRad="38100" dist="38100" dir="2700000" algn="tl">
                    <a:srgbClr val="000000">
                      <a:alpha val="43137"/>
                    </a:srgbClr>
                  </a:outerShdw>
                </a:effectLst>
              </a:rPr>
              <a:t>Konrad</a:t>
            </a:r>
            <a:r>
              <a:rPr lang="en-US" b="1" dirty="0" smtClean="0">
                <a:solidFill>
                  <a:srgbClr val="FF0000"/>
                </a:solidFill>
                <a:effectLst>
                  <a:outerShdw blurRad="38100" dist="38100" dir="2700000" algn="tl">
                    <a:srgbClr val="000000">
                      <a:alpha val="43137"/>
                    </a:srgbClr>
                  </a:outerShdw>
                </a:effectLst>
              </a:rPr>
              <a:t> Roentgen</a:t>
            </a:r>
          </a:p>
          <a:p>
            <a:pPr algn="ctr"/>
            <a:r>
              <a:rPr lang="ru-RU" b="1" dirty="0" smtClean="0">
                <a:solidFill>
                  <a:srgbClr val="FF0000"/>
                </a:solidFill>
                <a:effectLst>
                  <a:outerShdw blurRad="38100" dist="38100" dir="2700000" algn="tl">
                    <a:srgbClr val="000000">
                      <a:alpha val="43137"/>
                    </a:srgbClr>
                  </a:outerShdw>
                </a:effectLst>
              </a:rPr>
              <a:t>(1845–1923)</a:t>
            </a:r>
          </a:p>
          <a:p>
            <a:pPr algn="ctr"/>
            <a:r>
              <a:rPr lang="ru-RU" b="1" dirty="0" smtClean="0">
                <a:solidFill>
                  <a:srgbClr val="FF0000"/>
                </a:solidFill>
                <a:effectLst>
                  <a:outerShdw blurRad="38100" dist="38100" dir="2700000" algn="tl">
                    <a:srgbClr val="000000">
                      <a:alpha val="43137"/>
                    </a:srgbClr>
                  </a:outerShdw>
                </a:effectLst>
              </a:rPr>
              <a:t> </a:t>
            </a:r>
            <a:endParaRPr lang="ru-RU"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5286380" y="1000108"/>
            <a:ext cx="3071834" cy="646331"/>
          </a:xfrm>
          <a:prstGeom prst="rect">
            <a:avLst/>
          </a:prstGeom>
          <a:noFill/>
        </p:spPr>
        <p:txBody>
          <a:bodyPr wrap="square" rtlCol="0">
            <a:spAutoFit/>
          </a:bodyPr>
          <a:lstStyle/>
          <a:p>
            <a:r>
              <a:rPr lang="en-US" dirty="0" smtClean="0"/>
              <a:t>Invented X-rays</a:t>
            </a:r>
          </a:p>
          <a:p>
            <a:endParaRPr lang="ru-RU" dirty="0"/>
          </a:p>
        </p:txBody>
      </p:sp>
      <p:sp>
        <p:nvSpPr>
          <p:cNvPr id="5" name="TextBox 4"/>
          <p:cNvSpPr txBox="1"/>
          <p:nvPr/>
        </p:nvSpPr>
        <p:spPr>
          <a:xfrm>
            <a:off x="5214942" y="1500174"/>
            <a:ext cx="3286148" cy="1754326"/>
          </a:xfrm>
          <a:prstGeom prst="rect">
            <a:avLst/>
          </a:prstGeom>
          <a:noFill/>
        </p:spPr>
        <p:txBody>
          <a:bodyPr wrap="square" rtlCol="0">
            <a:spAutoFit/>
          </a:bodyPr>
          <a:lstStyle/>
          <a:p>
            <a:r>
              <a:rPr lang="en-US" dirty="0" smtClean="0"/>
              <a:t>I n the evening on November, 8th, 1895 the X-ray, as usual, worked in the laboratory, being engaged in studying of </a:t>
            </a:r>
            <a:r>
              <a:rPr lang="en-US" dirty="0" err="1" smtClean="0"/>
              <a:t>cathodic</a:t>
            </a:r>
            <a:r>
              <a:rPr lang="en-US" dirty="0" smtClean="0"/>
              <a:t> beams.</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166</TotalTime>
  <Words>527</Words>
  <Application>Microsoft Office PowerPoint</Application>
  <PresentationFormat>Экран (4:3)</PresentationFormat>
  <Paragraphs>28</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Слайд 1</vt:lpstr>
      <vt:lpstr>Слайд 2</vt:lpstr>
      <vt:lpstr>Слайд 3</vt:lpstr>
      <vt:lpstr>Слайд 4</vt:lpstr>
      <vt:lpstr>Слайд 5</vt:lpstr>
      <vt:lpstr>Слайд 6</vt:lpstr>
      <vt:lpstr>Слайд 7</vt:lpstr>
      <vt:lpstr>Слайд 8</vt:lpstr>
      <vt:lpstr>Слайд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ден</dc:creator>
  <cp:lastModifiedBy>USER5</cp:lastModifiedBy>
  <cp:revision>18</cp:revision>
  <dcterms:created xsi:type="dcterms:W3CDTF">2011-12-14T18:36:27Z</dcterms:created>
  <dcterms:modified xsi:type="dcterms:W3CDTF">2011-12-19T08:03:57Z</dcterms:modified>
</cp:coreProperties>
</file>