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19"/>
  </p:notesMasterIdLst>
  <p:sldIdLst>
    <p:sldId id="257" r:id="rId2"/>
    <p:sldId id="278" r:id="rId3"/>
    <p:sldId id="280" r:id="rId4"/>
    <p:sldId id="261" r:id="rId5"/>
    <p:sldId id="281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9" r:id="rId14"/>
    <p:sldId id="272" r:id="rId15"/>
    <p:sldId id="273" r:id="rId16"/>
    <p:sldId id="262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68" y="2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A78E3-B311-4643-8175-37AAE9687C97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F2D9B9-E59E-4DB9-8CFE-81D8E8FAD4E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448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45F6C4-6D2A-46B6-B783-D0A2184119F5}" type="slidenum">
              <a:rPr lang="ru-RU" smtClean="0"/>
              <a:pPr/>
              <a:t>14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61470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F45F6C4-6D2A-46B6-B783-D0A2184119F5}" type="slidenum">
              <a:rPr lang="ru-RU" smtClean="0"/>
              <a:pPr/>
              <a:t>15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324519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AB2DED6-C169-4EA5-A5A2-FC734F9F71D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822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A478F2-8B47-4EC5-8207-3A7245F524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443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  <p:sldLayoutId id="2147483766" r:id="rId6"/>
    <p:sldLayoutId id="2147483767" r:id="rId7"/>
    <p:sldLayoutId id="2147483768" r:id="rId8"/>
    <p:sldLayoutId id="2147483769" r:id="rId9"/>
    <p:sldLayoutId id="2147483770" r:id="rId10"/>
    <p:sldLayoutId id="2147483771" r:id="rId11"/>
    <p:sldLayoutId id="2147483773" r:id="rId12"/>
    <p:sldLayoutId id="2147483774" r:id="rId13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g0.liveinternet.ru/images/attach/b/3/41/288/41288872_1237554691_flower_00892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hiblogger.net/img/articles_img/b/c/5/cf3b985f8824-vwgs2.j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gi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2.jpeg"/><Relationship Id="rId7" Type="http://schemas.openxmlformats.org/officeDocument/2006/relationships/image" Target="../media/image2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gif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&#1047;&#1072;&#1076;&#1072;&#1085;&#1080;&#1077;3.notebook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36613"/>
            <a:ext cx="7772400" cy="2160587"/>
          </a:xfrm>
        </p:spPr>
        <p:txBody>
          <a:bodyPr/>
          <a:lstStyle/>
          <a:p>
            <a:pPr eaLnBrk="1" hangingPunct="1"/>
            <a:r>
              <a:rPr lang="ru-RU" sz="6000" i="1" smtClean="0">
                <a:solidFill>
                  <a:srgbClr val="000066"/>
                </a:solidFill>
                <a:latin typeface="Book Antiqua" pitchFamily="18" charset="0"/>
              </a:rPr>
              <a:t>Сервировка стола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88024" y="4221088"/>
            <a:ext cx="4032250" cy="22320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800" b="1" i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1600" dirty="0" smtClean="0">
                <a:solidFill>
                  <a:srgbClr val="006600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  <p:pic>
        <p:nvPicPr>
          <p:cNvPr id="2055" name="Picture 7" descr="blest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404813"/>
            <a:ext cx="24860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408657106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573463"/>
            <a:ext cx="4381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82565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000500" y="214313"/>
            <a:ext cx="5000625" cy="7747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Салфетки 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2946" name="Picture 2" descr="Картинка 2 из 97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14313"/>
            <a:ext cx="3887788" cy="3309937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2948" name="Picture 4" descr="Картинка 75 из 274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4000500"/>
            <a:ext cx="3929063" cy="260350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2950" name="Picture 6" descr="Картинка 8 из 3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1785938"/>
            <a:ext cx="3429000" cy="38639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22222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а 3 из 56249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3" y="928688"/>
            <a:ext cx="3619500" cy="400050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3555" name="Picture 4" descr="Картинка 152 из 770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625" y="2500313"/>
            <a:ext cx="4300538" cy="403225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Заголовок 11"/>
          <p:cNvSpPr txBox="1">
            <a:spLocks/>
          </p:cNvSpPr>
          <p:nvPr/>
        </p:nvSpPr>
        <p:spPr>
          <a:xfrm>
            <a:off x="571500" y="785813"/>
            <a:ext cx="3714750" cy="1285875"/>
          </a:xfrm>
          <a:prstGeom prst="rect">
            <a:avLst/>
          </a:prstGeom>
        </p:spPr>
        <p:txBody>
          <a:bodyPr anchor="b"/>
          <a:lstStyle/>
          <a:p>
            <a:pPr algn="ctr" eaLnBrk="0" hangingPunct="0">
              <a:defRPr/>
            </a:pPr>
            <a:r>
              <a:rPr lang="ru-RU" sz="4400" b="1" cap="small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Ваза с цветами</a:t>
            </a:r>
          </a:p>
        </p:txBody>
      </p:sp>
    </p:spTree>
    <p:extLst>
      <p:ext uri="{BB962C8B-B14F-4D97-AF65-F5344CB8AC3E}">
        <p14:creationId xmlns:p14="http://schemas.microsoft.com/office/powerpoint/2010/main" val="2508017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Урок\пасх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8060488" cy="59531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639738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9" name="Rectangle 1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ru-RU" sz="36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Сервировка стола к чаю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68413"/>
            <a:ext cx="4038600" cy="4857750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Стол застелить  скатертью, Поставить на середину стола  предметы общего пользования: заварной чайник, молочник, сахарницу.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Для каждого человека поставить закусочную тарелку.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Наискосок справа – чайную чашку с блюдцем, чайную ложку кладут на блюдце.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400" dirty="0" smtClean="0">
                <a:solidFill>
                  <a:srgbClr val="000066"/>
                </a:solidFill>
                <a:latin typeface="Times New Roman" pitchFamily="18" charset="0"/>
                <a:cs typeface="Times New Roman" pitchFamily="18" charset="0"/>
              </a:rPr>
              <a:t>Вилка слева от тарелки зубцами вверх. Нож и ложка справа от тарелки.</a:t>
            </a:r>
          </a:p>
        </p:txBody>
      </p:sp>
      <p:pic>
        <p:nvPicPr>
          <p:cNvPr id="11280" name="Picture 16" descr="Копия Копия Сервировка стола к завтрак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75234" y="3140968"/>
            <a:ext cx="1944688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81" name="Picture 17" descr="Копия Копия Копия Сервировка стола к завтрак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4869160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9" descr="Копия Сервировка стола к завтраку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11760" y="1700808"/>
            <a:ext cx="1871663" cy="1271587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87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12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12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127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9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12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48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4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127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8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1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8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50" y="1000125"/>
            <a:ext cx="8501063" cy="5286375"/>
          </a:xfrm>
          <a:prstGeom prst="rect">
            <a:avLst/>
          </a:prstGeom>
          <a:blipFill>
            <a:blip r:embed="rId3">
              <a:lum bright="-2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4819" name="Picture 14" descr="C:\Users\макаренко\Desktop\Урок\Без имени-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2928938"/>
            <a:ext cx="45243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 descr="C:\Users\макаренко\Desktop\Урок\Без имени-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3071813"/>
            <a:ext cx="3381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C:\Users\макаренко\Desktop\Урок\Без имени-1.gif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accent5">
                <a:tint val="45000"/>
                <a:satMod val="400000"/>
              </a:schemeClr>
            </a:duotone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143248"/>
            <a:ext cx="3929090" cy="281832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648690" y="285750"/>
            <a:ext cx="18228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473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85750" y="1000125"/>
            <a:ext cx="8501063" cy="5286375"/>
          </a:xfrm>
          <a:prstGeom prst="rect">
            <a:avLst/>
          </a:prstGeom>
          <a:blipFill>
            <a:blip r:embed="rId3">
              <a:lum bright="-28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100000" sy="100000" flip="none" algn="tl"/>
          </a:blipFill>
          <a:ln w="3810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pic>
        <p:nvPicPr>
          <p:cNvPr id="34819" name="Picture 14" descr="C:\Users\макаренко\Desktop\Урок\Без имени-4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2928938"/>
            <a:ext cx="452438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 descr="C:\Users\макаренко\Desktop\Урок\Без имени-6.gif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25" y="3071813"/>
            <a:ext cx="338138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22" name="Picture 10" descr="C:\Users\макаренко\Desktop\Урок\Без имени-2.gif"/>
          <p:cNvPicPr>
            <a:picLocks noChangeAspect="1" noChangeArrowheads="1"/>
          </p:cNvPicPr>
          <p:nvPr/>
        </p:nvPicPr>
        <p:blipFill>
          <a:blip r:embed="rId6" cstate="email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1571612"/>
            <a:ext cx="1857388" cy="1449878"/>
          </a:xfrm>
          <a:prstGeom prst="rect">
            <a:avLst/>
          </a:prstGeom>
          <a:noFill/>
        </p:spPr>
      </p:pic>
      <p:pic>
        <p:nvPicPr>
          <p:cNvPr id="10" name="Picture 12" descr="C:\Users\макаренко\Desktop\Урок\Без имени-3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2000240"/>
            <a:ext cx="360945" cy="1357322"/>
          </a:xfrm>
          <a:prstGeom prst="rect">
            <a:avLst/>
          </a:prstGeom>
          <a:noFill/>
          <a:scene3d>
            <a:camera prst="orthographicFront">
              <a:rot lat="0" lon="0" rev="16500000"/>
            </a:camera>
            <a:lightRig rig="threePt" dir="t"/>
          </a:scene3d>
        </p:spPr>
      </p:pic>
      <p:pic>
        <p:nvPicPr>
          <p:cNvPr id="44036" name="Picture 4" descr="C:\Users\макаренко\Desktop\Урок\Без имени-1.gif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accent5">
                <a:tint val="45000"/>
                <a:satMod val="400000"/>
              </a:schemeClr>
            </a:duotone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143248"/>
            <a:ext cx="3929090" cy="281832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3648690" y="285750"/>
            <a:ext cx="18228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№4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47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0800000">
                                      <p:cBhvr>
                                        <p:cTn id="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339027"/>
            <a:ext cx="8229600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+mn-cs"/>
              </a:rPr>
              <a:t/>
            </a:r>
            <a:br>
              <a:rPr lang="ru-RU" sz="3200" b="1" dirty="0">
                <a:solidFill>
                  <a:schemeClr val="tx1"/>
                </a:solidFill>
                <a:effectLst/>
                <a:latin typeface="Times New Roman"/>
                <a:ea typeface="Times New Roman"/>
                <a:cs typeface="+mn-cs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разваливайся на стуле;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клади локти на стол;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ешь аккуратно;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нависай над тарелкой;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тянись через весь стол за угощением, попроси передать;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ешь слишком быстро;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бери в рот сразу очень много еды;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рот вытирай салфеткой;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	не разговаривай во время еды.</a:t>
            </a:r>
            <a:br>
              <a:rPr lang="ru-RU" sz="23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3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58735" y="468889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/>
                <a:ea typeface="Times New Roman"/>
              </a:rPr>
              <a:t>Правила поведения за столом:</a:t>
            </a:r>
            <a:br>
              <a:rPr lang="ru-RU" sz="3600" b="1" dirty="0">
                <a:latin typeface="Times New Roman"/>
                <a:ea typeface="Times New Roman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49279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3" descr="C:\Users\макаренко\Desktop\Урок\cup_of_tea.gif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50" y="3857625"/>
            <a:ext cx="2333625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42976" y="1928802"/>
            <a:ext cx="6357982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600" b="1" spc="200" dirty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rgbClr val="C00000">
                    <a:alpha val="50000"/>
                  </a:srgb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85556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539750" y="476250"/>
            <a:ext cx="3384550" cy="5478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Сервировка</a:t>
            </a: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– это подготовка и оформление стола для приема пищи. 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Это расстановка всех необходимых, предметов — посуды, приборов, салфеток и др.</a:t>
            </a:r>
          </a:p>
          <a:p>
            <a:pPr>
              <a:spcBef>
                <a:spcPct val="50000"/>
              </a:spcBef>
            </a:pPr>
            <a:endParaRPr lang="ru-RU" sz="2800" b="1" dirty="0">
              <a:solidFill>
                <a:srgbClr val="000000"/>
              </a:solidFill>
            </a:endParaRPr>
          </a:p>
        </p:txBody>
      </p:sp>
      <p:pic>
        <p:nvPicPr>
          <p:cNvPr id="5127" name="Picture 7" descr="2011-01-22_194742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5738" y="620713"/>
            <a:ext cx="4589462" cy="49291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7038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323850" y="404813"/>
            <a:ext cx="8496300" cy="59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Требования к сервировке стола</a:t>
            </a:r>
          </a:p>
          <a:p>
            <a:pPr algn="ctr"/>
            <a:endParaRPr lang="ru-RU" sz="28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Сервировка стола должна: </a:t>
            </a:r>
          </a:p>
          <a:p>
            <a:endParaRPr lang="ru-RU" sz="16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соответствовать мероприятию - завтраку, обеду, ужину, чаю и т.д.; </a:t>
            </a:r>
          </a:p>
          <a:p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строго сочетаться с меню;</a:t>
            </a:r>
          </a:p>
          <a:p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быть эстетичной;</a:t>
            </a:r>
          </a:p>
          <a:p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отражать тему застолья                                                                     (день рождения, Новый                                                                        </a:t>
            </a:r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год, 8 марта, 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т.д.);</a:t>
            </a:r>
          </a:p>
          <a:p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- все предметы сервировки должны быть расположены в соответствии с принятыми правилами.</a:t>
            </a:r>
          </a:p>
        </p:txBody>
      </p:sp>
      <p:pic>
        <p:nvPicPr>
          <p:cNvPr id="3080" name="Picture 8" descr="2_1_table06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04619" y="2420888"/>
            <a:ext cx="3709156" cy="293533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4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Сервировка стола к чаю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7850672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2992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684213" y="549275"/>
            <a:ext cx="7848600" cy="347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Что необходимо для сервировки стола к </a:t>
            </a:r>
            <a:r>
              <a:rPr lang="ru-RU" sz="32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чаю:</a:t>
            </a:r>
            <a:endParaRPr lang="ru-RU" sz="3200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скатерть, 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салфетки, 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приборы, 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посуда, </a:t>
            </a:r>
          </a:p>
          <a:p>
            <a:pPr>
              <a:buFontTx/>
              <a:buChar char="-"/>
            </a:pPr>
            <a:r>
              <a:rPr 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цветы</a:t>
            </a: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   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    </a:t>
            </a:r>
            <a:r>
              <a:rPr lang="ru-RU" dirty="0"/>
              <a:t>   </a:t>
            </a:r>
          </a:p>
        </p:txBody>
      </p:sp>
      <p:pic>
        <p:nvPicPr>
          <p:cNvPr id="45064" name="Picture 8" descr="foods-on-table-HV074_350A_wallcoo"/>
          <p:cNvPicPr>
            <a:picLocks noGrp="1" noChangeAspect="1" noChangeArrowheads="1"/>
          </p:cNvPicPr>
          <p:nvPr>
            <p:ph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1800" y="1769520"/>
            <a:ext cx="6020346" cy="451526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2177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7032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Тарелка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3286125" y="1000125"/>
            <a:ext cx="2857500" cy="5643563"/>
            <a:chOff x="3286125" y="1000125"/>
            <a:chExt cx="2857500" cy="5643563"/>
          </a:xfrm>
        </p:grpSpPr>
        <p:pic>
          <p:nvPicPr>
            <p:cNvPr id="18436" name="Picture 6" descr="C:\Users\макаренко\Desktop\Урок\Без имени-1.gif"/>
            <p:cNvPicPr>
              <a:picLocks noChangeAspect="1" noChangeArrowheads="1"/>
            </p:cNvPicPr>
            <p:nvPr/>
          </p:nvPicPr>
          <p:blipFill>
            <a:blip r:embed="rId2">
              <a:lum contrast="-2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0438" y="4357688"/>
              <a:ext cx="2447925" cy="166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5" name="Прямая со стрелкой 14"/>
            <p:cNvCxnSpPr/>
            <p:nvPr/>
          </p:nvCxnSpPr>
          <p:spPr>
            <a:xfrm rot="16200000" flipH="1">
              <a:off x="2893219" y="2250281"/>
              <a:ext cx="3000375" cy="500063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Заголовок 3"/>
            <p:cNvSpPr txBox="1">
              <a:spLocks/>
            </p:cNvSpPr>
            <p:nvPr/>
          </p:nvSpPr>
          <p:spPr>
            <a:xfrm>
              <a:off x="3286125" y="6000750"/>
              <a:ext cx="2857500" cy="642938"/>
            </a:xfrm>
            <a:prstGeom prst="rect">
              <a:avLst/>
            </a:prstGeom>
          </p:spPr>
          <p:txBody>
            <a:bodyPr anchor="b"/>
            <a:lstStyle/>
            <a:p>
              <a:pPr fontAlgn="auto">
                <a:spcAft>
                  <a:spcPts val="0"/>
                </a:spcAft>
                <a:defRPr/>
              </a:pPr>
              <a:r>
                <a:rPr lang="ru-RU" sz="3200" b="1" cap="small" dirty="0">
                  <a:solidFill>
                    <a:schemeClr val="accent3">
                      <a:lumMod val="75000"/>
                    </a:schemeClr>
                  </a:solidFill>
                  <a:latin typeface="Times New Roman" pitchFamily="18" charset="0"/>
                  <a:ea typeface="+mj-ea"/>
                  <a:cs typeface="Times New Roman" pitchFamily="18" charset="0"/>
                </a:rPr>
                <a:t>Пирожковая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5328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1071563" y="357188"/>
            <a:ext cx="6429375" cy="631825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Столовые приборы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9" name="Picture 5" descr="http://www.rodovoedrevo.ru/multimedia/audio_cd_covers/1000955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9" y="1368373"/>
            <a:ext cx="4000528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" name="Группа 12"/>
          <p:cNvGrpSpPr/>
          <p:nvPr/>
        </p:nvGrpSpPr>
        <p:grpSpPr>
          <a:xfrm>
            <a:off x="3102978" y="1595753"/>
            <a:ext cx="5715002" cy="1214448"/>
            <a:chOff x="3102978" y="1595753"/>
            <a:chExt cx="5715002" cy="1214448"/>
          </a:xfrm>
        </p:grpSpPr>
        <p:sp>
          <p:nvSpPr>
            <p:cNvPr id="16" name="TextBox 15"/>
            <p:cNvSpPr txBox="1"/>
            <p:nvPr/>
          </p:nvSpPr>
          <p:spPr>
            <a:xfrm>
              <a:off x="5031792" y="1595753"/>
              <a:ext cx="3786188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Чайная ложка</a:t>
              </a:r>
            </a:p>
          </p:txBody>
        </p:sp>
        <p:cxnSp>
          <p:nvCxnSpPr>
            <p:cNvPr id="26" name="Прямая со стрелкой 25"/>
            <p:cNvCxnSpPr>
              <a:stCxn id="16" idx="1"/>
            </p:cNvCxnSpPr>
            <p:nvPr/>
          </p:nvCxnSpPr>
          <p:spPr>
            <a:xfrm flipH="1">
              <a:off x="3102978" y="1888141"/>
              <a:ext cx="1928814" cy="92206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3500441" y="3214686"/>
            <a:ext cx="5357813" cy="642938"/>
            <a:chOff x="3500441" y="3214686"/>
            <a:chExt cx="5357813" cy="642938"/>
          </a:xfrm>
        </p:grpSpPr>
        <p:sp>
          <p:nvSpPr>
            <p:cNvPr id="22" name="TextBox 21"/>
            <p:cNvSpPr txBox="1"/>
            <p:nvPr/>
          </p:nvSpPr>
          <p:spPr>
            <a:xfrm>
              <a:off x="5072066" y="3214686"/>
              <a:ext cx="3786188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dirty="0" smtClean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Столовая ложка</a:t>
              </a:r>
              <a:endParaRPr lang="ru-RU" sz="32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8" name="Прямая со стрелкой 27"/>
            <p:cNvCxnSpPr>
              <a:stCxn id="22" idx="1"/>
            </p:cNvCxnSpPr>
            <p:nvPr/>
          </p:nvCxnSpPr>
          <p:spPr>
            <a:xfrm flipH="1">
              <a:off x="3500441" y="3507074"/>
              <a:ext cx="1571625" cy="350550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14"/>
          <p:cNvGrpSpPr/>
          <p:nvPr/>
        </p:nvGrpSpPr>
        <p:grpSpPr>
          <a:xfrm>
            <a:off x="3071802" y="4357694"/>
            <a:ext cx="5786452" cy="584775"/>
            <a:chOff x="3071802" y="4357694"/>
            <a:chExt cx="5786452" cy="584775"/>
          </a:xfrm>
        </p:grpSpPr>
        <p:sp>
          <p:nvSpPr>
            <p:cNvPr id="23" name="TextBox 22"/>
            <p:cNvSpPr txBox="1"/>
            <p:nvPr/>
          </p:nvSpPr>
          <p:spPr>
            <a:xfrm>
              <a:off x="5072066" y="4357694"/>
              <a:ext cx="3786188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Столовый нож</a:t>
              </a:r>
            </a:p>
          </p:txBody>
        </p:sp>
        <p:cxnSp>
          <p:nvCxnSpPr>
            <p:cNvPr id="30" name="Прямая со стрелкой 29"/>
            <p:cNvCxnSpPr>
              <a:stCxn id="23" idx="1"/>
            </p:cNvCxnSpPr>
            <p:nvPr/>
          </p:nvCxnSpPr>
          <p:spPr>
            <a:xfrm flipH="1" flipV="1">
              <a:off x="3071802" y="4357694"/>
              <a:ext cx="2000264" cy="292388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Группа 16"/>
          <p:cNvGrpSpPr/>
          <p:nvPr/>
        </p:nvGrpSpPr>
        <p:grpSpPr>
          <a:xfrm>
            <a:off x="2714612" y="4857760"/>
            <a:ext cx="6215079" cy="1156279"/>
            <a:chOff x="2714612" y="4857760"/>
            <a:chExt cx="6215079" cy="1156279"/>
          </a:xfrm>
        </p:grpSpPr>
        <p:sp>
          <p:nvSpPr>
            <p:cNvPr id="24" name="TextBox 23"/>
            <p:cNvSpPr txBox="1"/>
            <p:nvPr/>
          </p:nvSpPr>
          <p:spPr>
            <a:xfrm>
              <a:off x="5143504" y="5429264"/>
              <a:ext cx="3786187" cy="5847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ru-RU" sz="3200" dirty="0">
                  <a:solidFill>
                    <a:schemeClr val="accent3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Столовая вилка</a:t>
              </a:r>
            </a:p>
          </p:txBody>
        </p:sp>
        <p:cxnSp>
          <p:nvCxnSpPr>
            <p:cNvPr id="32" name="Прямая со стрелкой 31"/>
            <p:cNvCxnSpPr>
              <a:stCxn id="24" idx="1"/>
            </p:cNvCxnSpPr>
            <p:nvPr/>
          </p:nvCxnSpPr>
          <p:spPr>
            <a:xfrm flipH="1" flipV="1">
              <a:off x="2714612" y="4857760"/>
              <a:ext cx="2428892" cy="863892"/>
            </a:xfrm>
            <a:prstGeom prst="straightConnector1">
              <a:avLst/>
            </a:prstGeom>
            <a:ln w="381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82402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214282" y="0"/>
            <a:ext cx="8572500" cy="113188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Чайная пара </a:t>
            </a:r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– чашка и блюдце 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Картинка 2 из 2744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14422"/>
            <a:ext cx="3810000" cy="3143250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0901" name="Picture 5" descr="C:\Users\макаренко\Desktop\Урок\2cf0861c7d15488e6f44cd295651c61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214422"/>
            <a:ext cx="3663950" cy="2860675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  <p:pic>
        <p:nvPicPr>
          <p:cNvPr id="80900" name="Picture 4" descr="Картинка 30 из 19048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3929066"/>
            <a:ext cx="3500438" cy="2627312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13862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:\Урок\thumbs_48bbfa97d1f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548680"/>
            <a:ext cx="6462173" cy="618522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>
          <a:xfrm>
            <a:off x="428625" y="214313"/>
            <a:ext cx="7467600" cy="7032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Скатерть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85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116</TotalTime>
  <Words>211</Words>
  <Application>Microsoft Office PowerPoint</Application>
  <PresentationFormat>Экран (4:3)</PresentationFormat>
  <Paragraphs>50</Paragraphs>
  <Slides>17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6" baseType="lpstr">
      <vt:lpstr>Arial</vt:lpstr>
      <vt:lpstr>Book Antiqua</vt:lpstr>
      <vt:lpstr>Calibri</vt:lpstr>
      <vt:lpstr>Courier New</vt:lpstr>
      <vt:lpstr>Times New Roman</vt:lpstr>
      <vt:lpstr>Trebuchet MS</vt:lpstr>
      <vt:lpstr>Verdana</vt:lpstr>
      <vt:lpstr>Wingdings 2</vt:lpstr>
      <vt:lpstr>Summer</vt:lpstr>
      <vt:lpstr>Сервировка стола</vt:lpstr>
      <vt:lpstr>Презентация PowerPoint</vt:lpstr>
      <vt:lpstr>Презентация PowerPoint</vt:lpstr>
      <vt:lpstr>Сервировка стола к чаю</vt:lpstr>
      <vt:lpstr>Презентация PowerPoint</vt:lpstr>
      <vt:lpstr>Тарелка</vt:lpstr>
      <vt:lpstr>Столовые приборы</vt:lpstr>
      <vt:lpstr>Чайная пара – чашка и блюдце </vt:lpstr>
      <vt:lpstr>Скатерть</vt:lpstr>
      <vt:lpstr>Салфетки </vt:lpstr>
      <vt:lpstr>Презентация PowerPoint</vt:lpstr>
      <vt:lpstr>Презентация PowerPoint</vt:lpstr>
      <vt:lpstr>Сервировка стола к чаю</vt:lpstr>
      <vt:lpstr>Презентация PowerPoint</vt:lpstr>
      <vt:lpstr>Презентация PowerPoint</vt:lpstr>
      <vt:lpstr> • не разваливайся на стуле; • не клади локти на стол; • ешь аккуратно; • не нависай над тарелкой; • не тянись через весь стол за угощением, попроси передать; • не ешь слишком быстро; • не бери в рот сразу очень много еды; • рот вытирай салфеткой; • не разговаривай во время еды.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Сервировка стола</dc:title>
  <dc:creator>Татьяна</dc:creator>
  <cp:lastModifiedBy>user</cp:lastModifiedBy>
  <cp:revision>26</cp:revision>
  <dcterms:created xsi:type="dcterms:W3CDTF">2018-02-07T13:43:19Z</dcterms:created>
  <dcterms:modified xsi:type="dcterms:W3CDTF">2018-03-27T08:59:55Z</dcterms:modified>
</cp:coreProperties>
</file>