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3" r:id="rId6"/>
    <p:sldId id="273" r:id="rId7"/>
    <p:sldId id="274" r:id="rId8"/>
    <p:sldId id="284" r:id="rId9"/>
    <p:sldId id="265" r:id="rId10"/>
    <p:sldId id="28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6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207" autoAdjust="0"/>
  </p:normalViewPr>
  <p:slideViewPr>
    <p:cSldViewPr>
      <p:cViewPr varScale="1">
        <p:scale>
          <a:sx n="56" d="100"/>
          <a:sy n="56" d="100"/>
        </p:scale>
        <p:origin x="-8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B0D7E-0430-4F11-93AE-20C23A19C7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3F761-78ED-4BEB-863C-A3C9654F5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3F761-78ED-4BEB-863C-A3C9654F595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3F761-78ED-4BEB-863C-A3C9654F595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3F761-78ED-4BEB-863C-A3C9654F595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3;&#1086;&#1078;&#1077;&#1085;&#1080;&#1077;12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1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404664"/>
            <a:ext cx="81369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 dirty="0" smtClean="0">
                <a:solidFill>
                  <a:srgbClr val="C00000"/>
                </a:solidFill>
              </a:rPr>
              <a:t>Министерство образования РМ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srgbClr val="C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800" b="1" i="1" dirty="0" smtClean="0">
              <a:solidFill>
                <a:srgbClr val="C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 dirty="0" err="1" smtClean="0">
                <a:solidFill>
                  <a:srgbClr val="C00000"/>
                </a:solidFill>
              </a:rPr>
              <a:t>Портфолио</a:t>
            </a:r>
            <a:r>
              <a:rPr lang="ru-RU" altLang="ru-RU" sz="4000" b="1" i="1" dirty="0" smtClean="0">
                <a:solidFill>
                  <a:srgbClr val="C00000"/>
                </a:solidFill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 smtClean="0">
                <a:solidFill>
                  <a:srgbClr val="000099"/>
                </a:solidFill>
              </a:rPr>
              <a:t/>
            </a:r>
            <a:br>
              <a:rPr lang="ru-RU" altLang="ru-RU" sz="2400" i="1" dirty="0" smtClean="0">
                <a:solidFill>
                  <a:srgbClr val="000099"/>
                </a:solidFill>
              </a:rPr>
            </a:br>
            <a:r>
              <a:rPr lang="ru-RU" altLang="ru-RU" sz="2400" b="1" i="1" dirty="0" err="1" smtClean="0"/>
              <a:t>Лычевой</a:t>
            </a:r>
            <a:r>
              <a:rPr lang="ru-RU" altLang="ru-RU" sz="2400" b="1" i="1" dirty="0" smtClean="0"/>
              <a:t> Татьяны Михайловны, </a:t>
            </a:r>
            <a:br>
              <a:rPr lang="ru-RU" altLang="ru-RU" sz="2400" b="1" i="1" dirty="0" smtClean="0"/>
            </a:br>
            <a:r>
              <a:rPr lang="ru-RU" altLang="ru-RU" sz="2400" b="1" i="1" dirty="0" smtClean="0"/>
              <a:t>учителя английского языка </a:t>
            </a:r>
            <a:br>
              <a:rPr lang="ru-RU" altLang="ru-RU" sz="2400" b="1" i="1" dirty="0" smtClean="0"/>
            </a:br>
            <a:r>
              <a:rPr lang="ru-RU" altLang="ru-RU" sz="2400" b="1" i="1" dirty="0" smtClean="0"/>
              <a:t>МОУ «Средняя  общеобразовательная школа с углубленным изучением  отдельных  предметов № 39 » г.о.Саранск</a:t>
            </a:r>
            <a:endParaRPr kumimoji="0" lang="ru-RU" sz="24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620688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13. Участие педагога в профессиональных конкурсах</a:t>
            </a:r>
            <a:endParaRPr lang="ru-RU" sz="2800" b="1" i="1" dirty="0"/>
          </a:p>
        </p:txBody>
      </p:sp>
      <p:sp>
        <p:nvSpPr>
          <p:cNvPr id="3073" name="Rectangle 1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827584" y="2316361"/>
            <a:ext cx="74168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Школьный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конкурс молодого педагога «Признание» (2014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год, победитель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2" action="ppaction://hlinkfile"/>
              </a:rPr>
              <a:t>ПРИЛОЖЕНИЕ12.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2" action="ppaction://hlinkfile"/>
              </a:rPr>
              <a:t>DOCX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548680"/>
            <a:ext cx="770485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Общие сведения</a:t>
            </a:r>
          </a:p>
          <a:p>
            <a:pPr algn="just"/>
            <a:r>
              <a:rPr lang="ru-RU" sz="2400" b="1" i="1" dirty="0" err="1" smtClean="0"/>
              <a:t>Лычева</a:t>
            </a:r>
            <a:r>
              <a:rPr lang="ru-RU" sz="2400" b="1" i="1" dirty="0" smtClean="0"/>
              <a:t> Татьяна Михайловна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Дата рождения: </a:t>
            </a:r>
            <a:r>
              <a:rPr lang="ru-RU" sz="2000" dirty="0" smtClean="0"/>
              <a:t>10.10.1987 г. 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Профессиональное образование: </a:t>
            </a:r>
            <a:r>
              <a:rPr lang="ru-RU" sz="2000" dirty="0" smtClean="0"/>
              <a:t>высшее,  «МГПИ им. М. Е. </a:t>
            </a:r>
            <a:r>
              <a:rPr lang="ru-RU" sz="2000" dirty="0" err="1" smtClean="0"/>
              <a:t>Евсевьева</a:t>
            </a:r>
            <a:r>
              <a:rPr lang="ru-RU" sz="2000" dirty="0" smtClean="0"/>
              <a:t>», 2010г.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itchFamily="16" charset="0"/>
              </a:rPr>
              <a:t> </a:t>
            </a:r>
            <a:endParaRPr lang="ru-RU" sz="2000" dirty="0" smtClean="0"/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Специальность:  «Английский язык» с дополнительной специальностью «Немецкий язык»</a:t>
            </a:r>
            <a:endParaRPr lang="ru-RU" sz="2000" dirty="0" smtClean="0"/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Специализация: Учитель английского и немецкого языка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Квалификация:</a:t>
            </a:r>
            <a:endParaRPr lang="ru-RU" sz="2000" dirty="0" smtClean="0"/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Стаж педагогической работы по специальности: </a:t>
            </a:r>
            <a:r>
              <a:rPr lang="ru-RU" sz="2000" dirty="0" smtClean="0"/>
              <a:t>7лет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Общий трудовой стаж: </a:t>
            </a:r>
            <a:r>
              <a:rPr lang="en-US" sz="2000" dirty="0" smtClean="0"/>
              <a:t>8</a:t>
            </a:r>
            <a:r>
              <a:rPr lang="ru-RU" sz="2000" dirty="0" smtClean="0"/>
              <a:t> лет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Наличие квалификационной категории: </a:t>
            </a:r>
            <a:endParaRPr lang="ru-RU" sz="2000" dirty="0" smtClean="0"/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Дата последней аттестации: </a:t>
            </a:r>
            <a:r>
              <a:rPr lang="en-US" sz="2000" dirty="0" smtClean="0"/>
              <a:t>19</a:t>
            </a:r>
            <a:r>
              <a:rPr lang="ru-RU" sz="2000" dirty="0" smtClean="0"/>
              <a:t>.</a:t>
            </a:r>
            <a:r>
              <a:rPr lang="en-US" sz="2000" dirty="0" smtClean="0"/>
              <a:t>02</a:t>
            </a:r>
            <a:r>
              <a:rPr lang="ru-RU" sz="2000" dirty="0" smtClean="0"/>
              <a:t>.201</a:t>
            </a:r>
            <a:r>
              <a:rPr lang="en-US" sz="2000" dirty="0" smtClean="0"/>
              <a:t>8</a:t>
            </a:r>
            <a:r>
              <a:rPr lang="ru-RU" sz="2000" dirty="0" smtClean="0"/>
              <a:t> г. 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Звание: </a:t>
            </a:r>
            <a:r>
              <a:rPr lang="ru-RU" sz="2000" dirty="0" smtClean="0"/>
              <a:t>нет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7920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Характеристика – представление</a:t>
            </a:r>
          </a:p>
          <a:p>
            <a:pPr algn="ctr"/>
            <a:r>
              <a:rPr lang="ru-RU" sz="2400" dirty="0" smtClean="0"/>
              <a:t>учителя английского языка</a:t>
            </a:r>
            <a:br>
              <a:rPr lang="ru-RU" sz="2400" dirty="0" smtClean="0"/>
            </a:br>
            <a:r>
              <a:rPr lang="ru-RU" sz="2400" dirty="0" smtClean="0"/>
              <a:t>МОУ «Средняя общеобразовательная школа с углубленным изучением отдельных предметов №39»</a:t>
            </a:r>
            <a:br>
              <a:rPr lang="ru-RU" sz="2400" dirty="0" smtClean="0"/>
            </a:br>
            <a:r>
              <a:rPr lang="ru-RU" sz="2400" dirty="0" smtClean="0"/>
              <a:t>городского округа Саранск</a:t>
            </a:r>
            <a:br>
              <a:rPr lang="ru-RU" sz="2400" dirty="0" smtClean="0"/>
            </a:br>
            <a:r>
              <a:rPr lang="ru-RU" sz="2400" dirty="0" err="1" smtClean="0"/>
              <a:t>Лычевой</a:t>
            </a:r>
            <a:r>
              <a:rPr lang="ru-RU" sz="2400" dirty="0" smtClean="0"/>
              <a:t> Татьяны Михайловны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ХАРАКТЕРИСТИКА-ПРЕДСТАВЛЕНИЕ</a:t>
            </a:r>
            <a:br>
              <a:rPr lang="ru-RU" sz="1400" b="1" dirty="0" smtClean="0"/>
            </a:br>
            <a:r>
              <a:rPr lang="ru-RU" sz="1400" b="1" dirty="0" smtClean="0"/>
              <a:t>учителя мордовского  языка</a:t>
            </a:r>
            <a:br>
              <a:rPr lang="ru-RU" sz="1400" b="1" dirty="0" smtClean="0"/>
            </a:br>
            <a:r>
              <a:rPr lang="ru-RU" sz="1400" b="1" dirty="0" smtClean="0"/>
              <a:t> МОУ «Средняя общеобразовательная школа с углубленным изучением отдельных предметов №39» </a:t>
            </a:r>
            <a:br>
              <a:rPr lang="ru-RU" sz="1400" b="1" dirty="0" smtClean="0"/>
            </a:br>
            <a:r>
              <a:rPr lang="ru-RU" sz="1400" b="1" dirty="0" smtClean="0"/>
              <a:t>городского округа Саранск</a:t>
            </a:r>
            <a:br>
              <a:rPr lang="ru-RU" sz="1400" b="1" dirty="0" smtClean="0"/>
            </a:br>
            <a:r>
              <a:rPr lang="ru-RU" sz="1400" b="1" dirty="0" err="1" smtClean="0"/>
              <a:t>Лычевой</a:t>
            </a:r>
            <a:r>
              <a:rPr lang="ru-RU" sz="1400" b="1" dirty="0" smtClean="0"/>
              <a:t> Татьяны Михайловны</a:t>
            </a:r>
            <a:endParaRPr lang="ru-RU" sz="1400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2" y="2235061"/>
            <a:ext cx="813690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1600" dirty="0" err="1" smtClean="0">
                <a:ea typeface="Calibri" pitchFamily="34" charset="0"/>
                <a:cs typeface="Times New Roman" pitchFamily="18" charset="0"/>
              </a:rPr>
              <a:t>Лычева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 Татьяна Михайловна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окончила в 2010 году Государственное образовательное учреждение высшего профессионального образования «Мордовский государственный 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педагогический институт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имени М. 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1600" dirty="0" err="1" smtClean="0">
                <a:ea typeface="Calibri" pitchFamily="34" charset="0"/>
                <a:cs typeface="Times New Roman" pitchFamily="18" charset="0"/>
              </a:rPr>
              <a:t>Евсевьева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». Общий педагогический стаж 7 лет. В школе работает с 01.09.2010 года.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Татьяна Михайловна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– вдумчивый, грамотный, творчески работающий педагог, имеет высокую методическую и теоретическую подготовку. Педагогическая проблема, над которой работает: предметные компетенции и их развитие на уроках английского языка.</a:t>
            </a: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ru-RU" sz="1600" dirty="0" smtClean="0"/>
              <a:t>Для Татьяны Михайловны характерен практический подход к освоению материала, при котором английский язык начинает изучаться не с теоретических правил, а с конкретных навыков говорения как базы формирования умения иноязычного общения. Коммуникативные цели обучения в её методике реализуются через передачу интересной для детей информации о традициях и быте английского народа, об окружающей жизни; изучения произношения, грамматики и лексики в их единстве, интенсивное насыщение урока разнообразной предметно-речевой деятельностью учащихся</a:t>
            </a:r>
            <a:r>
              <a:rPr lang="ru-RU" sz="1400" dirty="0" smtClean="0"/>
              <a:t>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54868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548680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755576" y="836712"/>
            <a:ext cx="792088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Формы, и методы работы учителем выбираются продуманно и оптимально в соответствии с конкретной ситуацией и в зависимости от поставленных целей и задач. В ходе занятий умело сочетаются индивидуальные, групповые и коллективные формы работы. В процессе учебных занятий широко используются такие способы организации учебной деятельности: актуализирующая беседа, опора на жизненный опыт детей, рассказ учителя с использованием учебных рисунков, лексическая работа. На всех этапах обучения широко используются 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здоровье сберегающие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технологии.</a:t>
            </a:r>
          </a:p>
          <a:p>
            <a:pPr algn="just"/>
            <a:r>
              <a:rPr lang="ru-RU" sz="1600" dirty="0" smtClean="0"/>
              <a:t>На уроках учитель воспитывает уважение к культуре, традициям англичан, что дает основу для развития интеллектуальных и творческих способностей, обогащает личность в процессе самореализации.</a:t>
            </a:r>
          </a:p>
          <a:p>
            <a:pPr algn="just"/>
            <a:r>
              <a:rPr lang="ru-RU" sz="1600" dirty="0" smtClean="0"/>
              <a:t>Толерантное отношение к детям, приемы и методы личностно-ориентированного обучения, дифференцированного подхода в обучении  способствуют хорошей организации работы учащихся, обеспечивают активность, интерес детей на уроке, повышают мотивацию учебы. </a:t>
            </a:r>
          </a:p>
          <a:p>
            <a:pPr algn="just"/>
            <a:r>
              <a:rPr lang="ru-RU" sz="1600" dirty="0" smtClean="0"/>
              <a:t>Благодаря своему опыту, смелому внедрению инновационных технологий, повышающих активную позицию и деятельность самих учащихся на уроке, Татьяна Михайловна добивается высоких результатов: качество знаний по учебному предмету составляет 70 – 80%.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54868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83671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55576" y="2842196"/>
            <a:ext cx="799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 smtClean="0"/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548680"/>
            <a:ext cx="748883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В воспитательной системе </a:t>
            </a:r>
            <a:r>
              <a:rPr lang="ru-RU" sz="1600" dirty="0" err="1" smtClean="0"/>
              <a:t>Лычевой</a:t>
            </a:r>
            <a:r>
              <a:rPr lang="ru-RU" sz="1600" dirty="0" smtClean="0"/>
              <a:t> Татьяны Михайловны ведущей педагогической идеей является идея сотрудничества педагога и школьников на основе взаимного уважения и доверия. Педагог изучает склонности, интересы учащихся, терпеливо прививает им навыки культурного поведения, работает над сплочением ученического коллектива, поощряет всестороннее развитие личности школьников. Она большое внимание уделяет микроклимату в классе, духовно-нравственному воспитанию детей. Проводит разнообразные интересные мероприятия, большое внимание уделяет проектной деятельности школьников в области истории, культуры и литературы английского языка. </a:t>
            </a:r>
          </a:p>
          <a:p>
            <a:pPr algn="just"/>
            <a:r>
              <a:rPr lang="en-US" sz="1600" dirty="0" smtClean="0"/>
              <a:t>E</a:t>
            </a:r>
            <a:r>
              <a:rPr lang="ru-RU" sz="1600" dirty="0" smtClean="0"/>
              <a:t>ё учащиеся являются призерами муниципального этапа Республиканской олимпиады по английскому языку.</a:t>
            </a:r>
          </a:p>
          <a:p>
            <a:pPr algn="just"/>
            <a:r>
              <a:rPr lang="ru-RU" sz="1600" dirty="0" smtClean="0"/>
              <a:t>Наличие положительной динамики уровня воспитанности учащихся, охват обучающихся различными формами дополнительного образования, высокий уровень развития ученического самоуправления, хороший социально-психологический климат в коллективе, удовлетворенность родителей жизнедеятельностью детей в классе – все это показатели  плодотворной работы Татьяны Михайловны  в качестве классного руководителя. </a:t>
            </a:r>
          </a:p>
          <a:p>
            <a:pPr algn="just"/>
            <a:endParaRPr lang="ru-RU" sz="1600" dirty="0" smtClean="0"/>
          </a:p>
          <a:p>
            <a:pPr algn="just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54868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683568" y="1933673"/>
            <a:ext cx="8064896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3568" y="1287244"/>
            <a:ext cx="799288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Ее ученики отличаются самостоятельностью, любознательностью, общительностью, добротой и уважением к старшим.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 smtClean="0">
                <a:ea typeface="Calibri" pitchFamily="34" charset="0"/>
                <a:cs typeface="Times New Roman" pitchFamily="18" charset="0"/>
              </a:rPr>
              <a:t>Татьяна Михайловна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ставит перед собой следующую цель воспитательной работы: создание условий для развития социально-адаптивной, конкурентоспособной личности; личности духовно развитой, творческой, нравственно и физически здоровой, способной на сознательный выбор жизненной позиции, на самостоятельную выработку идей, умеющей ориентироваться в современных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социокультурных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условиях.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Мастер своего дела, </a:t>
            </a:r>
            <a:r>
              <a:rPr lang="ru-RU" sz="1500" dirty="0" smtClean="0">
                <a:ea typeface="Calibri" pitchFamily="34" charset="0"/>
                <a:cs typeface="Times New Roman" pitchFamily="18" charset="0"/>
              </a:rPr>
              <a:t>Татьяна Михайловна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щедро делится  накопленным опытом с  коллегами школы, (открытые уроки, мастер - классы, консультативные совещания). Выступления   </a:t>
            </a:r>
            <a:r>
              <a:rPr lang="ru-RU" sz="1500" dirty="0" err="1" smtClean="0">
                <a:ea typeface="Calibri" pitchFamily="34" charset="0"/>
                <a:cs typeface="Times New Roman" pitchFamily="18" charset="0"/>
              </a:rPr>
              <a:t>Лычевой</a:t>
            </a:r>
            <a:r>
              <a:rPr lang="ru-RU" sz="1500" dirty="0" smtClean="0">
                <a:ea typeface="Calibri" pitchFamily="34" charset="0"/>
                <a:cs typeface="Times New Roman" pitchFamily="18" charset="0"/>
              </a:rPr>
              <a:t> Т. М.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отличаются глубиной,  содержательностью, компетентностью, знанием современных проблем педагогики,  вызывают большой интерес и отклик у коллег.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 smtClean="0">
                <a:ea typeface="Calibri" pitchFamily="34" charset="0"/>
                <a:cs typeface="Times New Roman" pitchFamily="18" charset="0"/>
              </a:rPr>
              <a:t>Татьяна Михайловна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принимает участие в  профессиональных конкурсах: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 smtClean="0">
                <a:ea typeface="Calibri" pitchFamily="34" charset="0"/>
                <a:cs typeface="Times New Roman" pitchFamily="18" charset="0"/>
              </a:rPr>
              <a:t>Школьный конкурс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500" dirty="0" smtClean="0">
                <a:ea typeface="Calibri" pitchFamily="34" charset="0"/>
                <a:cs typeface="Times New Roman" pitchFamily="18" charset="0"/>
              </a:rPr>
              <a:t>молодого педагога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«</a:t>
            </a:r>
            <a:r>
              <a:rPr lang="ru-RU" sz="1500" dirty="0" smtClean="0">
                <a:ea typeface="Calibri" pitchFamily="34" charset="0"/>
                <a:cs typeface="Times New Roman" pitchFamily="18" charset="0"/>
              </a:rPr>
              <a:t>Признание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 (победитель)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r>
              <a:rPr lang="ru-RU" sz="1500" dirty="0" smtClean="0"/>
              <a:t>Ольга Васильевна имеет  публикации в печатных изданиях. Её материалы размещены на  сайте школы.</a:t>
            </a:r>
          </a:p>
          <a:p>
            <a:r>
              <a:rPr lang="ru-RU" sz="1500" dirty="0" smtClean="0"/>
              <a:t>             Директор  МОУ «Средняя школа №39»                                А. В. Леонтьев</a:t>
            </a:r>
          </a:p>
          <a:p>
            <a:pPr algn="r"/>
            <a:r>
              <a:rPr lang="ru-RU" sz="2000" b="1" dirty="0" smtClean="0">
                <a:solidFill>
                  <a:srgbClr val="0036A2"/>
                </a:solidFill>
                <a:hlinkClick r:id="rId3" action="ppaction://hlinkfile"/>
              </a:rPr>
              <a:t>ПРИЛОЖЕНИЕ 1.</a:t>
            </a:r>
            <a:r>
              <a:rPr lang="en-US" sz="2000" b="1" dirty="0" smtClean="0">
                <a:solidFill>
                  <a:srgbClr val="0036A2"/>
                </a:solidFill>
                <a:hlinkClick r:id="rId3" action="ppaction://hlinkfile"/>
              </a:rPr>
              <a:t>DOCX</a:t>
            </a:r>
            <a:endParaRPr lang="ru-RU" sz="2000" b="1" dirty="0" smtClean="0">
              <a:solidFill>
                <a:srgbClr val="0036A2"/>
              </a:solidFill>
            </a:endParaRPr>
          </a:p>
          <a:p>
            <a:r>
              <a:rPr lang="ru-RU" sz="2000" b="1" dirty="0" smtClean="0"/>
              <a:t> 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3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3. </a:t>
            </a:r>
            <a:r>
              <a:rPr lang="ru-RU" altLang="ru-RU" sz="2800" b="1" i="1" dirty="0" smtClean="0">
                <a:solidFill>
                  <a:srgbClr val="C00000"/>
                </a:solidFill>
                <a:cs typeface="Times New Roman" pitchFamily="18" charset="0"/>
              </a:rPr>
              <a:t>Применение  информационно-коммуникационных технологий</a:t>
            </a:r>
            <a:endParaRPr lang="ru-RU" sz="28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204864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83568" y="1700808"/>
            <a:ext cx="80648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Активно использует ИКТ- технологии, проектные технологии, владеет приемами подготовки методических материалов и рабочих документов в соответствии с предметной областью средствами офисных технологий, владеет базовыми сервисами и приемами работы в сети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Интернет для их использования в образовательной среде.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A50021"/>
                </a:solidFill>
              </a:rPr>
              <a:t>5</a:t>
            </a:r>
            <a:r>
              <a:rPr lang="ru-RU" sz="2800" b="1" i="1" dirty="0" smtClean="0">
                <a:solidFill>
                  <a:srgbClr val="C00000"/>
                </a:solidFill>
              </a:rPr>
              <a:t>. Участие в инновационной (экспериментальной)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98884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799</Words>
  <Application>Microsoft Office PowerPoint</Application>
  <PresentationFormat>Экран (4:3)</PresentationFormat>
  <Paragraphs>67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172</cp:revision>
  <dcterms:created xsi:type="dcterms:W3CDTF">2013-08-20T23:50:31Z</dcterms:created>
  <dcterms:modified xsi:type="dcterms:W3CDTF">2018-03-28T06:29:56Z</dcterms:modified>
</cp:coreProperties>
</file>