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59" r:id="rId5"/>
    <p:sldId id="260" r:id="rId6"/>
    <p:sldId id="261" r:id="rId7"/>
    <p:sldId id="266" r:id="rId8"/>
    <p:sldId id="265" r:id="rId9"/>
  </p:sldIdLst>
  <p:sldSz cx="12241213"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7" d="100"/>
          <a:sy n="97" d="100"/>
        </p:scale>
        <p:origin x="-101" y="-77"/>
      </p:cViewPr>
      <p:guideLst>
        <p:guide orient="horz" pos="2160"/>
        <p:guide pos="3856"/>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3060303" y="3124200"/>
            <a:ext cx="8262819"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060303" y="5003322"/>
            <a:ext cx="8262819"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10781769" y="1109572"/>
            <a:ext cx="2286000" cy="510051"/>
          </a:xfrm>
        </p:spPr>
        <p:txBody>
          <a:bodyPr/>
          <a:lstStyle/>
          <a:p>
            <a:fld id="{2D7B3759-DA6E-43A4-A156-08240EBB2E91}" type="datetimeFigureOut">
              <a:rPr lang="ru-RU" smtClean="0"/>
              <a:pPr/>
              <a:t>27.03.2018</a:t>
            </a:fld>
            <a:endParaRPr lang="ru-RU"/>
          </a:p>
        </p:txBody>
      </p:sp>
      <p:sp>
        <p:nvSpPr>
          <p:cNvPr id="17" name="Нижний колонтитул 16"/>
          <p:cNvSpPr>
            <a:spLocks noGrp="1"/>
          </p:cNvSpPr>
          <p:nvPr>
            <p:ph type="ftr" sz="quarter" idx="11"/>
          </p:nvPr>
        </p:nvSpPr>
        <p:spPr bwMode="auto">
          <a:xfrm rot="5400000">
            <a:off x="10093891" y="4116628"/>
            <a:ext cx="3657600" cy="514131"/>
          </a:xfrm>
        </p:spPr>
        <p:txBody>
          <a:bodyPr/>
          <a:lstStyle/>
          <a:p>
            <a:endParaRPr lang="ru-RU"/>
          </a:p>
        </p:txBody>
      </p:sp>
      <p:sp>
        <p:nvSpPr>
          <p:cNvPr id="10" name="Прямоугольник 9"/>
          <p:cNvSpPr/>
          <p:nvPr/>
        </p:nvSpPr>
        <p:spPr bwMode="auto">
          <a:xfrm>
            <a:off x="510050" y="0"/>
            <a:ext cx="816081"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369935" y="0"/>
            <a:ext cx="14011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1326131" y="0"/>
            <a:ext cx="243475"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527903" y="0"/>
            <a:ext cx="308279"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4236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1224121"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1143413"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2311479"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428142"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12200859"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632162" y="0"/>
            <a:ext cx="10201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816081" y="3429000"/>
            <a:ext cx="1734172"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753225" y="4866752"/>
            <a:ext cx="85868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460646" y="5500632"/>
            <a:ext cx="183618"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2227901" y="5788152"/>
            <a:ext cx="367236"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2550252" y="4495800"/>
            <a:ext cx="489649"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774526" y="4928702"/>
            <a:ext cx="816081" cy="517524"/>
          </a:xfrm>
        </p:spPr>
        <p:txBody>
          <a:bodyPr/>
          <a:lstStyle/>
          <a:p>
            <a:fld id="{B4999D0F-5E40-4415-B2F4-3EB39B1DF04D}"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D7B3759-DA6E-43A4-A156-08240EBB2E91}" type="datetimeFigureOut">
              <a:rPr lang="ru-RU" smtClean="0"/>
              <a:pPr/>
              <a:t>27.03.2018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4999D0F-5E40-4415-B2F4-3EB39B1DF04D}"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874880" y="274640"/>
            <a:ext cx="2244222"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12060" y="274639"/>
            <a:ext cx="8058799"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D7B3759-DA6E-43A4-A156-08240EBB2E91}" type="datetimeFigureOut">
              <a:rPr lang="ru-RU" smtClean="0"/>
              <a:pPr/>
              <a:t>27.03.2018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4999D0F-5E40-4415-B2F4-3EB39B1DF04D}"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612060" y="1600200"/>
            <a:ext cx="9996991"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2D7B3759-DA6E-43A4-A156-08240EBB2E91}" type="datetimeFigureOut">
              <a:rPr lang="ru-RU" smtClean="0"/>
              <a:pPr/>
              <a:t>27.03.2018</a:t>
            </a:fld>
            <a:endParaRPr lang="ru-RU"/>
          </a:p>
        </p:txBody>
      </p:sp>
      <p:sp>
        <p:nvSpPr>
          <p:cNvPr id="9" name="Номер слайда 8"/>
          <p:cNvSpPr>
            <a:spLocks noGrp="1"/>
          </p:cNvSpPr>
          <p:nvPr>
            <p:ph type="sldNum" sz="quarter" idx="15"/>
          </p:nvPr>
        </p:nvSpPr>
        <p:spPr/>
        <p:txBody>
          <a:bodyPr rtlCol="0"/>
          <a:lstStyle/>
          <a:p>
            <a:fld id="{B4999D0F-5E40-4415-B2F4-3EB39B1DF04D}"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60303" y="2895600"/>
            <a:ext cx="8262819"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060303" y="5010150"/>
            <a:ext cx="8262819"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10779941" y="1105907"/>
            <a:ext cx="2286000" cy="510051"/>
          </a:xfrm>
        </p:spPr>
        <p:txBody>
          <a:bodyPr/>
          <a:lstStyle/>
          <a:p>
            <a:fld id="{2D7B3759-DA6E-43A4-A156-08240EBB2E91}" type="datetimeFigureOut">
              <a:rPr lang="ru-RU" smtClean="0"/>
              <a:pPr/>
              <a:t>27.03.2018</a:t>
            </a:fld>
            <a:endParaRPr lang="ru-RU"/>
          </a:p>
        </p:txBody>
      </p:sp>
      <p:sp>
        <p:nvSpPr>
          <p:cNvPr id="5" name="Нижний колонтитул 4"/>
          <p:cNvSpPr>
            <a:spLocks noGrp="1"/>
          </p:cNvSpPr>
          <p:nvPr>
            <p:ph type="ftr" sz="quarter" idx="11"/>
          </p:nvPr>
        </p:nvSpPr>
        <p:spPr bwMode="auto">
          <a:xfrm rot="5400000">
            <a:off x="10094141" y="4113767"/>
            <a:ext cx="3657600" cy="514131"/>
          </a:xfrm>
        </p:spPr>
        <p:txBody>
          <a:bodyPr/>
          <a:lstStyle/>
          <a:p>
            <a:endParaRPr lang="ru-RU"/>
          </a:p>
        </p:txBody>
      </p:sp>
      <p:sp>
        <p:nvSpPr>
          <p:cNvPr id="9" name="Прямоугольник 8"/>
          <p:cNvSpPr/>
          <p:nvPr/>
        </p:nvSpPr>
        <p:spPr bwMode="auto">
          <a:xfrm>
            <a:off x="510050" y="0"/>
            <a:ext cx="816081"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369935" y="0"/>
            <a:ext cx="140115"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1326131" y="0"/>
            <a:ext cx="243475"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527903" y="0"/>
            <a:ext cx="308279"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4236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1224121"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143413"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2311479"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428142"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632162" y="0"/>
            <a:ext cx="10201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816081" y="3429000"/>
            <a:ext cx="1734172"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773402" y="4866752"/>
            <a:ext cx="85868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460646" y="5500632"/>
            <a:ext cx="183618"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2227901" y="5791200"/>
            <a:ext cx="367236"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2515499" y="4479888"/>
            <a:ext cx="489649"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12179557"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794703" y="4928702"/>
            <a:ext cx="816081" cy="517524"/>
          </a:xfrm>
        </p:spPr>
        <p:txBody>
          <a:bodyPr/>
          <a:lstStyle/>
          <a:p>
            <a:fld id="{B4999D0F-5E40-4415-B2F4-3EB39B1DF04D}"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2D7B3759-DA6E-43A4-A156-08240EBB2E91}" type="datetimeFigureOut">
              <a:rPr lang="ru-RU" smtClean="0"/>
              <a:pPr/>
              <a:t>27.03.2018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4999D0F-5E40-4415-B2F4-3EB39B1DF04D}" type="slidenum">
              <a:rPr lang="ru-RU" smtClean="0"/>
              <a:pPr/>
              <a:t>‹#›</a:t>
            </a:fld>
            <a:endParaRPr lang="ru-RU"/>
          </a:p>
        </p:txBody>
      </p:sp>
      <p:sp>
        <p:nvSpPr>
          <p:cNvPr id="9" name="Содержимое 8"/>
          <p:cNvSpPr>
            <a:spLocks noGrp="1"/>
          </p:cNvSpPr>
          <p:nvPr>
            <p:ph sz="quarter" idx="1"/>
          </p:nvPr>
        </p:nvSpPr>
        <p:spPr>
          <a:xfrm>
            <a:off x="612061" y="1600200"/>
            <a:ext cx="4896485"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5716647" y="1600200"/>
            <a:ext cx="4896485"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2061" y="273050"/>
            <a:ext cx="10099001"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2D7B3759-DA6E-43A4-A156-08240EBB2E91}" type="datetimeFigureOut">
              <a:rPr lang="ru-RU" smtClean="0"/>
              <a:pPr/>
              <a:t>27.03.2018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4999D0F-5E40-4415-B2F4-3EB39B1DF04D}" type="slidenum">
              <a:rPr lang="ru-RU" smtClean="0"/>
              <a:pPr/>
              <a:t>‹#›</a:t>
            </a:fld>
            <a:endParaRPr lang="ru-RU"/>
          </a:p>
        </p:txBody>
      </p:sp>
      <p:sp>
        <p:nvSpPr>
          <p:cNvPr id="11" name="Содержимое 10"/>
          <p:cNvSpPr>
            <a:spLocks noGrp="1"/>
          </p:cNvSpPr>
          <p:nvPr>
            <p:ph sz="quarter" idx="2"/>
          </p:nvPr>
        </p:nvSpPr>
        <p:spPr>
          <a:xfrm>
            <a:off x="612061" y="2362200"/>
            <a:ext cx="4896485"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5852830" y="2362200"/>
            <a:ext cx="4896485"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612061" y="1569720"/>
            <a:ext cx="4896485"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5814576" y="1569720"/>
            <a:ext cx="4896485"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2D7B3759-DA6E-43A4-A156-08240EBB2E91}" type="datetimeFigureOut">
              <a:rPr lang="ru-RU" smtClean="0"/>
              <a:pPr/>
              <a:t>27.03.2018</a:t>
            </a:fld>
            <a:endParaRPr lang="ru-RU"/>
          </a:p>
        </p:txBody>
      </p:sp>
      <p:sp>
        <p:nvSpPr>
          <p:cNvPr id="7" name="Номер слайда 6"/>
          <p:cNvSpPr>
            <a:spLocks noGrp="1"/>
          </p:cNvSpPr>
          <p:nvPr>
            <p:ph type="sldNum" sz="quarter" idx="11"/>
          </p:nvPr>
        </p:nvSpPr>
        <p:spPr/>
        <p:txBody>
          <a:bodyPr rtlCol="0"/>
          <a:lstStyle/>
          <a:p>
            <a:fld id="{B4999D0F-5E40-4415-B2F4-3EB39B1DF04D}"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D7B3759-DA6E-43A4-A156-08240EBB2E91}" type="datetimeFigureOut">
              <a:rPr lang="ru-RU" smtClean="0"/>
              <a:pPr/>
              <a:t>27.03.2018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4999D0F-5E40-4415-B2F4-3EB39B1DF04D}"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11731162"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5582486" y="3122970"/>
            <a:ext cx="6309360" cy="612061"/>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9119703" y="274320"/>
            <a:ext cx="2044283"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8364829"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8289722"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12037193"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11833173" y="0"/>
            <a:ext cx="40804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1935183"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10919162" y="5715000"/>
            <a:ext cx="734473"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408040" y="274320"/>
            <a:ext cx="7548748"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2D7B3759-DA6E-43A4-A156-08240EBB2E91}" type="datetimeFigureOut">
              <a:rPr lang="ru-RU" smtClean="0"/>
              <a:pPr/>
              <a:t>27.03.2018</a:t>
            </a:fld>
            <a:endParaRPr lang="ru-RU"/>
          </a:p>
        </p:txBody>
      </p:sp>
      <p:sp>
        <p:nvSpPr>
          <p:cNvPr id="22" name="Номер слайда 21"/>
          <p:cNvSpPr>
            <a:spLocks noGrp="1"/>
          </p:cNvSpPr>
          <p:nvPr>
            <p:ph type="sldNum" sz="quarter" idx="15"/>
          </p:nvPr>
        </p:nvSpPr>
        <p:spPr/>
        <p:txBody>
          <a:bodyPr rtlCol="0"/>
          <a:lstStyle/>
          <a:p>
            <a:fld id="{B4999D0F-5E40-4415-B2F4-3EB39B1DF04D}"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11731162"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10919162" y="5715000"/>
            <a:ext cx="734473"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5553413" y="3122970"/>
            <a:ext cx="6309360" cy="612061"/>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8262819"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9057478" y="264795"/>
            <a:ext cx="2040202"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12037193"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11833173" y="0"/>
            <a:ext cx="40804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11935183"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8364829"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8289722"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2D7B3759-DA6E-43A4-A156-08240EBB2E91}" type="datetimeFigureOut">
              <a:rPr lang="ru-RU" smtClean="0"/>
              <a:pPr/>
              <a:t>27.03.2018</a:t>
            </a:fld>
            <a:endParaRPr lang="ru-RU"/>
          </a:p>
        </p:txBody>
      </p:sp>
      <p:sp>
        <p:nvSpPr>
          <p:cNvPr id="18" name="Номер слайда 17"/>
          <p:cNvSpPr>
            <a:spLocks noGrp="1"/>
          </p:cNvSpPr>
          <p:nvPr>
            <p:ph type="sldNum" sz="quarter" idx="11"/>
          </p:nvPr>
        </p:nvSpPr>
        <p:spPr/>
        <p:txBody>
          <a:bodyPr rtlCol="0"/>
          <a:lstStyle/>
          <a:p>
            <a:fld id="{B4999D0F-5E40-4415-B2F4-3EB39B1DF04D}"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60000"/>
                <a:lumOff val="40000"/>
              </a:schemeClr>
            </a:gs>
            <a:gs pos="40000">
              <a:schemeClr val="bg1">
                <a:tint val="90000"/>
                <a:shade val="90000"/>
                <a:satMod val="120000"/>
              </a:schemeClr>
            </a:gs>
            <a:gs pos="100000">
              <a:schemeClr val="bg1">
                <a:tint val="50000"/>
              </a:schemeClr>
            </a:gs>
          </a:gsLst>
          <a:lin ang="16200000" scaled="1"/>
          <a:tileRect/>
        </a:gradFill>
        <a:effectLst/>
      </p:bgPr>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11731162"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612060" y="274638"/>
            <a:ext cx="9996991"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612060" y="1600200"/>
            <a:ext cx="9996991"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10500900" y="1016810"/>
            <a:ext cx="2011680" cy="514131"/>
          </a:xfrm>
          <a:prstGeom prst="rect">
            <a:avLst/>
          </a:prstGeom>
        </p:spPr>
        <p:txBody>
          <a:bodyPr vert="horz" anchor="ctr" anchorCtr="0"/>
          <a:lstStyle>
            <a:lvl1pPr algn="r" eaLnBrk="1" latinLnBrk="0" hangingPunct="1">
              <a:defRPr kumimoji="0" sz="1200">
                <a:solidFill>
                  <a:schemeClr val="tx2"/>
                </a:solidFill>
              </a:defRPr>
            </a:lvl1pPr>
          </a:lstStyle>
          <a:p>
            <a:fld id="{2D7B3759-DA6E-43A4-A156-08240EBB2E91}" type="datetimeFigureOut">
              <a:rPr lang="ru-RU" smtClean="0"/>
              <a:pPr/>
              <a:t>27.03.2018</a:t>
            </a:fld>
            <a:endParaRPr lang="ru-RU"/>
          </a:p>
        </p:txBody>
      </p:sp>
      <p:sp>
        <p:nvSpPr>
          <p:cNvPr id="3" name="Нижний колонтитул 2"/>
          <p:cNvSpPr>
            <a:spLocks noGrp="1"/>
          </p:cNvSpPr>
          <p:nvPr>
            <p:ph type="ftr" sz="quarter" idx="3"/>
          </p:nvPr>
        </p:nvSpPr>
        <p:spPr>
          <a:xfrm rot="5400000">
            <a:off x="9899881" y="3675295"/>
            <a:ext cx="3200400" cy="489649"/>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10201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12037193"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11833173" y="0"/>
            <a:ext cx="40804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1935183"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10919162" y="5715000"/>
            <a:ext cx="734473"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10882438" y="5734050"/>
            <a:ext cx="816081" cy="521208"/>
          </a:xfrm>
          <a:prstGeom prst="rect">
            <a:avLst/>
          </a:prstGeom>
        </p:spPr>
        <p:txBody>
          <a:bodyPr vert="horz" anchor="ctr"/>
          <a:lstStyle>
            <a:lvl1pPr algn="ctr" eaLnBrk="1" latinLnBrk="0" hangingPunct="1">
              <a:defRPr kumimoji="0" sz="1400" b="1">
                <a:solidFill>
                  <a:srgbClr val="FFFFFF"/>
                </a:solidFill>
              </a:defRPr>
            </a:lvl1pPr>
          </a:lstStyle>
          <a:p>
            <a:fld id="{B4999D0F-5E40-4415-B2F4-3EB39B1DF04D}"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en-GB" sz="5400" dirty="0">
                <a:latin typeface="Book Antiqua" pitchFamily="18" charset="0"/>
                <a:cs typeface="Andalus" pitchFamily="18" charset="-78"/>
              </a:rPr>
              <a:t>Environmental</a:t>
            </a:r>
            <a:r>
              <a:rPr lang="en-GB" sz="5400" b="1" dirty="0">
                <a:latin typeface="Book Antiqua" pitchFamily="18" charset="0"/>
                <a:cs typeface="Andalus" pitchFamily="18" charset="-78"/>
              </a:rPr>
              <a:t> Pollution</a:t>
            </a:r>
            <a:r>
              <a:rPr lang="en-GB" b="1" dirty="0"/>
              <a:t/>
            </a:r>
            <a:br>
              <a:rPr lang="en-GB" b="1" dirty="0"/>
            </a:br>
            <a:endParaRPr lang="ru-RU" dirty="0"/>
          </a:p>
        </p:txBody>
      </p:sp>
      <p:sp>
        <p:nvSpPr>
          <p:cNvPr id="3" name="TextBox 2"/>
          <p:cNvSpPr txBox="1"/>
          <p:nvPr/>
        </p:nvSpPr>
        <p:spPr>
          <a:xfrm>
            <a:off x="8640886" y="6093296"/>
            <a:ext cx="184731" cy="369332"/>
          </a:xfrm>
          <a:prstGeom prst="rect">
            <a:avLst/>
          </a:prstGeom>
          <a:noFill/>
        </p:spPr>
        <p:txBody>
          <a:bodyPr wrap="none" rtlCol="0">
            <a:spAutoFit/>
          </a:bodyPr>
          <a:lstStyle/>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612061" y="285728"/>
            <a:ext cx="11017092" cy="6215106"/>
          </a:xfrm>
        </p:spPr>
        <p:txBody>
          <a:bodyPr/>
          <a:lstStyle/>
          <a:p>
            <a:pPr>
              <a:buNone/>
            </a:pPr>
            <a:r>
              <a:rPr lang="en-US" dirty="0" smtClean="0"/>
              <a:t>	</a:t>
            </a:r>
            <a:r>
              <a:rPr lang="en-US" b="1" dirty="0" smtClean="0"/>
              <a:t>People </a:t>
            </a:r>
            <a:r>
              <a:rPr lang="en-US" b="1" dirty="0"/>
              <a:t>have always polluted their surroundings. But until now pollution was not such a serious problem. People lived in </a:t>
            </a:r>
            <a:r>
              <a:rPr lang="en-US" b="1" dirty="0" err="1" smtClean="0"/>
              <a:t>uncrowded</a:t>
            </a:r>
            <a:r>
              <a:rPr lang="en-US" b="1" dirty="0" smtClean="0"/>
              <a:t> </a:t>
            </a:r>
            <a:r>
              <a:rPr lang="en-US" b="1" dirty="0"/>
              <a:t>rural areas and did not have pollution — causing machines. With the development of crowded industrial cities which put huge amounts of pollutants into small areas, the problem has become more important.</a:t>
            </a:r>
            <a:endParaRPr lang="ru-RU" b="1" dirty="0"/>
          </a:p>
        </p:txBody>
      </p:sp>
      <p:pic>
        <p:nvPicPr>
          <p:cNvPr id="17410" name="Picture 2" descr="http://pkmoscow.ru/uploads/wys/Image/1341220023foto1_big.jpg"/>
          <p:cNvPicPr>
            <a:picLocks noChangeAspect="1" noChangeArrowheads="1"/>
          </p:cNvPicPr>
          <p:nvPr/>
        </p:nvPicPr>
        <p:blipFill>
          <a:blip r:embed="rId2" cstate="print"/>
          <a:srcRect/>
          <a:stretch>
            <a:fillRect/>
          </a:stretch>
        </p:blipFill>
        <p:spPr bwMode="auto">
          <a:xfrm>
            <a:off x="3528319" y="2569005"/>
            <a:ext cx="6840760" cy="428899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7410"/>
                                        </p:tgtEl>
                                        <p:attrNameLst>
                                          <p:attrName>style.visibility</p:attrName>
                                        </p:attrNameLst>
                                      </p:cBhvr>
                                      <p:to>
                                        <p:strVal val="visible"/>
                                      </p:to>
                                    </p:set>
                                    <p:anim calcmode="lin" valueType="num">
                                      <p:cBhvr additive="base">
                                        <p:cTn id="7" dur="500" fill="hold"/>
                                        <p:tgtEl>
                                          <p:spTgt spid="17410"/>
                                        </p:tgtEl>
                                        <p:attrNameLst>
                                          <p:attrName>ppt_x</p:attrName>
                                        </p:attrNameLst>
                                      </p:cBhvr>
                                      <p:tavLst>
                                        <p:tav tm="0">
                                          <p:val>
                                            <p:strVal val="#ppt_x"/>
                                          </p:val>
                                        </p:tav>
                                        <p:tav tm="100000">
                                          <p:val>
                                            <p:strVal val="#ppt_x"/>
                                          </p:val>
                                        </p:tav>
                                      </p:tavLst>
                                    </p:anim>
                                    <p:anim calcmode="lin" valueType="num">
                                      <p:cBhvr additive="base">
                                        <p:cTn id="8" dur="500" fill="hold"/>
                                        <p:tgtEl>
                                          <p:spTgt spid="174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612061" y="285728"/>
            <a:ext cx="11017092" cy="6143668"/>
          </a:xfrm>
        </p:spPr>
        <p:txBody>
          <a:bodyPr/>
          <a:lstStyle/>
          <a:p>
            <a:pPr>
              <a:buNone/>
            </a:pPr>
            <a:r>
              <a:rPr lang="en-US" dirty="0" smtClean="0"/>
              <a:t>	</a:t>
            </a:r>
            <a:r>
              <a:rPr lang="en-US" b="1" dirty="0" smtClean="0"/>
              <a:t>Automobiles </a:t>
            </a:r>
            <a:r>
              <a:rPr lang="en-US" b="1" dirty="0"/>
              <a:t>and other new inventions make pollution steadily worse. Since the late 1960's people have become alarmed with the danger of pollution.</a:t>
            </a:r>
            <a:endParaRPr lang="ru-RU" b="1" dirty="0"/>
          </a:p>
        </p:txBody>
      </p:sp>
      <p:pic>
        <p:nvPicPr>
          <p:cNvPr id="16386" name="Picture 2" descr="http://avtoliv.ru/wp-content/uploads/2013/02/%D0%90%D0%B2%D1%82%D0%BE%D0%BC%D0%BE%D0%B1%D0%B8%D0%BB%D1%8C%D0%BD%D1%8B%D0%B9-%D0%B2%D1%80%D0%B5%D0%B4-%D0%BE%D0%BA%D1%80%D1%83%D0%B6%D0%B0%D1%8E%D1%89%D0%B5%D0%B9-%D1%81%D1%80%D0%B5%D0%B4%D0%B5.jpg"/>
          <p:cNvPicPr>
            <a:picLocks noChangeAspect="1" noChangeArrowheads="1"/>
          </p:cNvPicPr>
          <p:nvPr/>
        </p:nvPicPr>
        <p:blipFill>
          <a:blip r:embed="rId2" cstate="print"/>
          <a:srcRect/>
          <a:stretch>
            <a:fillRect/>
          </a:stretch>
        </p:blipFill>
        <p:spPr bwMode="auto">
          <a:xfrm>
            <a:off x="2390837" y="2214554"/>
            <a:ext cx="7145148" cy="402275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6386"/>
                                        </p:tgtEl>
                                        <p:attrNameLst>
                                          <p:attrName>style.visibility</p:attrName>
                                        </p:attrNameLst>
                                      </p:cBhvr>
                                      <p:to>
                                        <p:strVal val="visible"/>
                                      </p:to>
                                    </p:set>
                                    <p:anim calcmode="lin" valueType="num">
                                      <p:cBhvr additive="base">
                                        <p:cTn id="7" dur="500" fill="hold"/>
                                        <p:tgtEl>
                                          <p:spTgt spid="16386"/>
                                        </p:tgtEl>
                                        <p:attrNameLst>
                                          <p:attrName>ppt_x</p:attrName>
                                        </p:attrNameLst>
                                      </p:cBhvr>
                                      <p:tavLst>
                                        <p:tav tm="0">
                                          <p:val>
                                            <p:strVal val="#ppt_x"/>
                                          </p:val>
                                        </p:tav>
                                        <p:tav tm="100000">
                                          <p:val>
                                            <p:strVal val="#ppt_x"/>
                                          </p:val>
                                        </p:tav>
                                      </p:tavLst>
                                    </p:anim>
                                    <p:anim calcmode="lin" valueType="num">
                                      <p:cBhvr additive="base">
                                        <p:cTn id="8" dur="500" fill="hold"/>
                                        <p:tgtEl>
                                          <p:spTgt spid="163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573768" y="285728"/>
            <a:ext cx="11017092" cy="6215106"/>
          </a:xfrm>
        </p:spPr>
        <p:txBody>
          <a:bodyPr/>
          <a:lstStyle/>
          <a:p>
            <a:pPr>
              <a:buNone/>
            </a:pPr>
            <a:r>
              <a:rPr lang="en-US" dirty="0" smtClean="0"/>
              <a:t>	</a:t>
            </a:r>
            <a:r>
              <a:rPr lang="en-US" b="1" dirty="0" smtClean="0"/>
              <a:t>Air</a:t>
            </a:r>
            <a:r>
              <a:rPr lang="en-US" b="1" dirty="0"/>
              <a:t>, water, and soil are necessary for existence of all living things. But polluted air can cause illness, and even death. Polluted water kills fish and other marine life. On polluted soil, food can not be grown. In addition environmental pollution spoils the natural beauty of our planet.</a:t>
            </a:r>
            <a:endParaRPr lang="ru-RU" b="1" dirty="0"/>
          </a:p>
        </p:txBody>
      </p:sp>
      <p:pic>
        <p:nvPicPr>
          <p:cNvPr id="15362" name="Picture 2" descr="http://www.tema.ru/travel/switzerland-1/_MG_2177.jpg"/>
          <p:cNvPicPr>
            <a:picLocks noChangeAspect="1" noChangeArrowheads="1"/>
          </p:cNvPicPr>
          <p:nvPr/>
        </p:nvPicPr>
        <p:blipFill>
          <a:blip r:embed="rId2" cstate="print"/>
          <a:srcRect/>
          <a:stretch>
            <a:fillRect/>
          </a:stretch>
        </p:blipFill>
        <p:spPr bwMode="auto">
          <a:xfrm>
            <a:off x="1051944" y="2643183"/>
            <a:ext cx="5068663" cy="3018065"/>
          </a:xfrm>
          <a:prstGeom prst="rect">
            <a:avLst/>
          </a:prstGeom>
          <a:noFill/>
        </p:spPr>
      </p:pic>
      <p:pic>
        <p:nvPicPr>
          <p:cNvPr id="15364" name="Picture 4" descr="http://img15.nnm.ru/b/3/5/a/6/54a444f805a388656eb856db78b.jpg"/>
          <p:cNvPicPr>
            <a:picLocks noChangeAspect="1" noChangeArrowheads="1"/>
          </p:cNvPicPr>
          <p:nvPr/>
        </p:nvPicPr>
        <p:blipFill>
          <a:blip r:embed="rId3" cstate="print"/>
          <a:srcRect/>
          <a:stretch>
            <a:fillRect/>
          </a:stretch>
        </p:blipFill>
        <p:spPr bwMode="auto">
          <a:xfrm>
            <a:off x="6120606" y="2643182"/>
            <a:ext cx="5068663" cy="301806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accel="50000" decel="50000" fill="hold" nodeType="withEffect">
                                  <p:stCondLst>
                                    <p:cond delay="0"/>
                                  </p:stCondLst>
                                  <p:childTnLst>
                                    <p:animMotion origin="layout" path="M -0.28732 0.43704 L 5.55556E-6 1.48148E-6 " pathEditMode="relative" ptsTypes="AA">
                                      <p:cBhvr>
                                        <p:cTn id="6" dur="2000" fill="hold"/>
                                        <p:tgtEl>
                                          <p:spTgt spid="15362"/>
                                        </p:tgtEl>
                                        <p:attrNameLst>
                                          <p:attrName>ppt_x</p:attrName>
                                          <p:attrName>ppt_y</p:attrName>
                                        </p:attrNameLst>
                                      </p:cBhvr>
                                    </p:animMotion>
                                  </p:childTnLst>
                                </p:cTn>
                              </p:par>
                              <p:par>
                                <p:cTn id="7" presetID="0" presetClass="path" presetSubtype="0" accel="50000" decel="50000" fill="hold" nodeType="withEffect">
                                  <p:stCondLst>
                                    <p:cond delay="0"/>
                                  </p:stCondLst>
                                  <p:childTnLst>
                                    <p:animMotion origin="layout" path="M 0.28733 0.43704 L 8.33333E-7 -8.67362E-19 " pathEditMode="relative" ptsTypes="AA">
                                      <p:cBhvr>
                                        <p:cTn id="8" dur="2000" fill="hold"/>
                                        <p:tgtEl>
                                          <p:spTgt spid="1536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612061" y="285728"/>
            <a:ext cx="11017092" cy="6215106"/>
          </a:xfrm>
        </p:spPr>
        <p:txBody>
          <a:bodyPr/>
          <a:lstStyle/>
          <a:p>
            <a:pPr>
              <a:buNone/>
            </a:pPr>
            <a:r>
              <a:rPr lang="en-US" dirty="0" smtClean="0"/>
              <a:t>	</a:t>
            </a:r>
            <a:r>
              <a:rPr lang="en-US" b="1" dirty="0" smtClean="0"/>
              <a:t>Pollution </a:t>
            </a:r>
            <a:r>
              <a:rPr lang="en-US" b="1" dirty="0"/>
              <a:t>is </a:t>
            </a:r>
            <a:r>
              <a:rPr lang="en-US" b="1" dirty="0" smtClean="0"/>
              <a:t>a </a:t>
            </a:r>
            <a:r>
              <a:rPr lang="en-US" b="1" dirty="0"/>
              <a:t>complicated </a:t>
            </a:r>
            <a:r>
              <a:rPr lang="en-US" b="1" dirty="0" smtClean="0"/>
              <a:t>and a </a:t>
            </a:r>
            <a:r>
              <a:rPr lang="en-US" b="1" dirty="0"/>
              <a:t>serious problem. Automobiles are polluting the air but they provide transportation for the people. Factories pollute the air and the water but they provide jobs for people and produce necessary goods. Fertilizers and pesticides are important for growing crops but they can ruin soil.</a:t>
            </a:r>
            <a:endParaRPr lang="ru-RU" b="1" dirty="0"/>
          </a:p>
        </p:txBody>
      </p:sp>
      <p:pic>
        <p:nvPicPr>
          <p:cNvPr id="14338" name="Picture 2" descr="http://www.sahgidromash.com.ua/img/em_zavod.jpg"/>
          <p:cNvPicPr>
            <a:picLocks noChangeAspect="1" noChangeArrowheads="1"/>
          </p:cNvPicPr>
          <p:nvPr/>
        </p:nvPicPr>
        <p:blipFill>
          <a:blip r:embed="rId2" cstate="print"/>
          <a:srcRect/>
          <a:stretch>
            <a:fillRect/>
          </a:stretch>
        </p:blipFill>
        <p:spPr bwMode="auto">
          <a:xfrm>
            <a:off x="1721390" y="2857496"/>
            <a:ext cx="8288321" cy="337981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4338"/>
                                        </p:tgtEl>
                                        <p:attrNameLst>
                                          <p:attrName>style.visibility</p:attrName>
                                        </p:attrNameLst>
                                      </p:cBhvr>
                                      <p:to>
                                        <p:strVal val="visible"/>
                                      </p:to>
                                    </p:set>
                                    <p:anim calcmode="lin" valueType="num">
                                      <p:cBhvr additive="base">
                                        <p:cTn id="7" dur="1000" fill="hold"/>
                                        <p:tgtEl>
                                          <p:spTgt spid="14338"/>
                                        </p:tgtEl>
                                        <p:attrNameLst>
                                          <p:attrName>ppt_x</p:attrName>
                                        </p:attrNameLst>
                                      </p:cBhvr>
                                      <p:tavLst>
                                        <p:tav tm="0">
                                          <p:val>
                                            <p:strVal val="#ppt_x"/>
                                          </p:val>
                                        </p:tav>
                                        <p:tav tm="100000">
                                          <p:val>
                                            <p:strVal val="#ppt_x"/>
                                          </p:val>
                                        </p:tav>
                                      </p:tavLst>
                                    </p:anim>
                                    <p:anim calcmode="lin" valueType="num">
                                      <p:cBhvr additive="base">
                                        <p:cTn id="8" dur="1000" fill="hold"/>
                                        <p:tgtEl>
                                          <p:spTgt spid="143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612061" y="285728"/>
            <a:ext cx="11017092" cy="6215106"/>
          </a:xfrm>
        </p:spPr>
        <p:txBody>
          <a:bodyPr/>
          <a:lstStyle/>
          <a:p>
            <a:pPr>
              <a:buNone/>
            </a:pPr>
            <a:r>
              <a:rPr lang="en-US" dirty="0" smtClean="0"/>
              <a:t>	</a:t>
            </a:r>
            <a:r>
              <a:rPr lang="en-US" b="1" dirty="0" smtClean="0"/>
              <a:t>Scientists </a:t>
            </a:r>
            <a:r>
              <a:rPr lang="en-US" b="1" dirty="0"/>
              <a:t>and engineers can find the ways to reduce pollution from automobiles and factories. Government can pass the laws that would make enterprises take measures for reducing </a:t>
            </a:r>
            <a:r>
              <a:rPr lang="en-US" b="1" dirty="0" smtClean="0"/>
              <a:t> </a:t>
            </a:r>
            <a:r>
              <a:rPr lang="en-US" b="1" dirty="0"/>
              <a:t>pollution. Individuals and groups of people can work together to persuade enterprises to stop polluting activities. </a:t>
            </a:r>
            <a:endParaRPr lang="ru-RU" b="1" dirty="0"/>
          </a:p>
        </p:txBody>
      </p:sp>
      <p:pic>
        <p:nvPicPr>
          <p:cNvPr id="13314" name="Picture 2" descr="http://zemkiev.com/images/stories/koncha-zaspa/koncha-zaspa-glv2.jpg"/>
          <p:cNvPicPr>
            <a:picLocks noChangeAspect="1" noChangeArrowheads="1"/>
          </p:cNvPicPr>
          <p:nvPr/>
        </p:nvPicPr>
        <p:blipFill>
          <a:blip r:embed="rId2" cstate="print"/>
          <a:srcRect/>
          <a:stretch>
            <a:fillRect/>
          </a:stretch>
        </p:blipFill>
        <p:spPr bwMode="auto">
          <a:xfrm>
            <a:off x="1817025" y="2204865"/>
            <a:ext cx="8160809" cy="428165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3314"/>
                                        </p:tgtEl>
                                        <p:attrNameLst>
                                          <p:attrName>style.visibility</p:attrName>
                                        </p:attrNameLst>
                                      </p:cBhvr>
                                      <p:to>
                                        <p:strVal val="visible"/>
                                      </p:to>
                                    </p:set>
                                    <p:anim calcmode="lin" valueType="num">
                                      <p:cBhvr additive="base">
                                        <p:cTn id="7" dur="1000" fill="hold"/>
                                        <p:tgtEl>
                                          <p:spTgt spid="13314"/>
                                        </p:tgtEl>
                                        <p:attrNameLst>
                                          <p:attrName>ppt_x</p:attrName>
                                        </p:attrNameLst>
                                      </p:cBhvr>
                                      <p:tavLst>
                                        <p:tav tm="0">
                                          <p:val>
                                            <p:strVal val="#ppt_x"/>
                                          </p:val>
                                        </p:tav>
                                        <p:tav tm="100000">
                                          <p:val>
                                            <p:strVal val="#ppt_x"/>
                                          </p:val>
                                        </p:tav>
                                      </p:tavLst>
                                    </p:anim>
                                    <p:anim calcmode="lin" valueType="num">
                                      <p:cBhvr additive="base">
                                        <p:cTn id="8" dur="1000" fill="hold"/>
                                        <p:tgtEl>
                                          <p:spTgt spid="133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00696" y="2708920"/>
            <a:ext cx="9996991" cy="1143000"/>
          </a:xfrm>
        </p:spPr>
        <p:txBody>
          <a:bodyPr>
            <a:prstTxWarp prst="textChevronInverted">
              <a:avLst/>
            </a:prstTxWarp>
          </a:bodyPr>
          <a:lstStyle/>
          <a:p>
            <a:r>
              <a:rPr lang="en-US" dirty="0" smtClean="0">
                <a:effectLst>
                  <a:glow rad="101600">
                    <a:schemeClr val="accent1">
                      <a:satMod val="175000"/>
                      <a:alpha val="40000"/>
                    </a:schemeClr>
                  </a:glow>
                  <a:outerShdw blurRad="50800" dist="38100" dir="2700000" algn="tl" rotWithShape="0">
                    <a:prstClr val="black">
                      <a:alpha val="40000"/>
                    </a:prstClr>
                  </a:outerShdw>
                  <a:reflection blurRad="6350" stA="55000" endA="300" endPos="45500" dir="5400000" sy="-100000" algn="bl" rotWithShape="0"/>
                </a:effectLst>
              </a:rPr>
              <a:t>THE END.</a:t>
            </a:r>
            <a:endParaRPr lang="ru-RU" dirty="0">
              <a:effectLst>
                <a:glow rad="101600">
                  <a:schemeClr val="accent1">
                    <a:satMod val="175000"/>
                    <a:alpha val="40000"/>
                  </a:schemeClr>
                </a:glow>
                <a:outerShdw blurRad="50800" dist="38100" dir="2700000" algn="tl" rotWithShape="0">
                  <a:prstClr val="black">
                    <a:alpha val="40000"/>
                  </a:prstClr>
                </a:outerShdw>
                <a:reflection blurRad="6350" stA="55000" endA="300" endPos="45500" dir="5400000" sy="-100000" algn="bl" rotWithShape="0"/>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cstate="print"/>
          <a:srcRect/>
          <a:stretch>
            <a:fillRect/>
          </a:stretch>
        </p:blipFill>
        <p:spPr bwMode="auto">
          <a:xfrm>
            <a:off x="-48879" y="0"/>
            <a:ext cx="12445233" cy="6858000"/>
          </a:xfrm>
          <a:prstGeom prst="rect">
            <a:avLst/>
          </a:prstGeom>
          <a:noFill/>
          <a:ln w="9525">
            <a:noFill/>
            <a:miter lim="800000"/>
            <a:headEnd/>
            <a:tailEnd/>
          </a:ln>
        </p:spPr>
      </p:pic>
      <p:sp>
        <p:nvSpPr>
          <p:cNvPr id="2" name="Заголовок 1"/>
          <p:cNvSpPr>
            <a:spLocks noGrp="1"/>
          </p:cNvSpPr>
          <p:nvPr>
            <p:ph type="title"/>
          </p:nvPr>
        </p:nvSpPr>
        <p:spPr/>
        <p:txBody>
          <a:bodyPr/>
          <a:lstStyle/>
          <a:p>
            <a:endParaRPr lang="ru-RU"/>
          </a:p>
        </p:txBody>
      </p:sp>
      <p:pic>
        <p:nvPicPr>
          <p:cNvPr id="4" name="Рисунок 3"/>
          <p:cNvPicPr/>
          <p:nvPr/>
        </p:nvPicPr>
        <p:blipFill>
          <a:blip r:embed="rId3" cstate="print"/>
          <a:stretch>
            <a:fillRect/>
          </a:stretch>
        </p:blipFill>
        <p:spPr>
          <a:xfrm>
            <a:off x="4192643" y="1524000"/>
            <a:ext cx="5301900" cy="3810000"/>
          </a:xfrm>
          <a:prstGeom prst="rect">
            <a:avLst/>
          </a:prstGeom>
        </p:spPr>
      </p:pic>
      <p:pic>
        <p:nvPicPr>
          <p:cNvPr id="1026" name="Picture 2"/>
          <p:cNvPicPr>
            <a:picLocks noChangeAspect="1" noChangeArrowheads="1"/>
          </p:cNvPicPr>
          <p:nvPr/>
        </p:nvPicPr>
        <p:blipFill>
          <a:blip r:embed="rId4" cstate="print"/>
          <a:srcRect/>
          <a:stretch>
            <a:fillRect/>
          </a:stretch>
        </p:blipFill>
        <p:spPr bwMode="auto">
          <a:xfrm>
            <a:off x="503982" y="332656"/>
            <a:ext cx="11525414" cy="5112568"/>
          </a:xfrm>
          <a:prstGeom prst="rect">
            <a:avLst/>
          </a:prstGeom>
          <a:noFill/>
          <a:ln w="9525">
            <a:noFill/>
            <a:miter lim="800000"/>
            <a:headEnd/>
            <a:tailEnd/>
          </a:ln>
        </p:spPr>
      </p:pic>
      <p:sp>
        <p:nvSpPr>
          <p:cNvPr id="7" name="TextBox 6"/>
          <p:cNvSpPr txBox="1"/>
          <p:nvPr/>
        </p:nvSpPr>
        <p:spPr>
          <a:xfrm>
            <a:off x="2448198" y="5589240"/>
            <a:ext cx="7879081" cy="1107996"/>
          </a:xfrm>
          <a:prstGeom prst="rect">
            <a:avLst/>
          </a:prstGeom>
          <a:noFill/>
        </p:spPr>
        <p:txBody>
          <a:bodyPr wrap="none" rtlCol="0">
            <a:spAutoFit/>
          </a:bodyPr>
          <a:lstStyle/>
          <a:p>
            <a:pPr algn="ctr"/>
            <a:r>
              <a:rPr lang="en-US" sz="6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reflection blurRad="6350" stA="55000" endA="300" endPos="45500" dir="5400000" sy="-100000" algn="bl" rotWithShape="0"/>
                </a:effectLst>
              </a:rPr>
              <a:t>Good luck to you!</a:t>
            </a:r>
            <a:endParaRPr lang="ru-RU" sz="6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reflection blurRad="6350" stA="55000" endA="300" endPos="45500" dir="5400000" sy="-100000" algn="bl" rotWithShape="0"/>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98</TotalTime>
  <Words>10</Words>
  <Application>Microsoft Office PowerPoint</Application>
  <PresentationFormat>Произвольный</PresentationFormat>
  <Paragraphs>8</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Эркер</vt:lpstr>
      <vt:lpstr>Environmental Pollution </vt:lpstr>
      <vt:lpstr>Слайд 2</vt:lpstr>
      <vt:lpstr>Слайд 3</vt:lpstr>
      <vt:lpstr>Слайд 4</vt:lpstr>
      <vt:lpstr>Слайд 5</vt:lpstr>
      <vt:lpstr>Слайд 6</vt:lpstr>
      <vt:lpstr>THE END.</vt:lpstr>
      <vt:lpstr>Слайд 8</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1</dc:creator>
  <cp:lastModifiedBy>12a</cp:lastModifiedBy>
  <cp:revision>10</cp:revision>
  <dcterms:created xsi:type="dcterms:W3CDTF">2013-03-24T12:41:36Z</dcterms:created>
  <dcterms:modified xsi:type="dcterms:W3CDTF">2018-03-27T07:53:42Z</dcterms:modified>
</cp:coreProperties>
</file>