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1" r:id="rId1"/>
  </p:sldMasterIdLst>
  <p:notesMasterIdLst>
    <p:notesMasterId r:id="rId21"/>
  </p:notesMasterIdLst>
  <p:sldIdLst>
    <p:sldId id="260" r:id="rId2"/>
    <p:sldId id="274" r:id="rId3"/>
    <p:sldId id="276" r:id="rId4"/>
    <p:sldId id="275" r:id="rId5"/>
    <p:sldId id="257" r:id="rId6"/>
    <p:sldId id="265" r:id="rId7"/>
    <p:sldId id="264" r:id="rId8"/>
    <p:sldId id="266" r:id="rId9"/>
    <p:sldId id="267" r:id="rId10"/>
    <p:sldId id="269" r:id="rId11"/>
    <p:sldId id="259" r:id="rId12"/>
    <p:sldId id="270" r:id="rId13"/>
    <p:sldId id="272" r:id="rId14"/>
    <p:sldId id="277" r:id="rId15"/>
    <p:sldId id="271" r:id="rId16"/>
    <p:sldId id="268" r:id="rId17"/>
    <p:sldId id="262" r:id="rId18"/>
    <p:sldId id="273" r:id="rId19"/>
    <p:sldId id="278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280" autoAdjust="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045AE20-843C-49BA-9625-CAD185BF9118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237EF61-1B87-42D8-B76E-D4FA5B278E53}">
      <dgm:prSet phldrT="[Текст]" custT="1"/>
      <dgm:spPr/>
      <dgm:t>
        <a:bodyPr/>
        <a:lstStyle/>
        <a:p>
          <a:r>
            <a:rPr lang="ru-RU" sz="2800" b="1" dirty="0"/>
            <a:t>Спецификой	 детского коллектива</a:t>
          </a:r>
        </a:p>
      </dgm:t>
    </dgm:pt>
    <dgm:pt modelId="{53C59489-0F3A-41F6-B9D9-2C9C8F84FDCF}" type="parTrans" cxnId="{B4747C93-F23B-4A91-8635-70D01C41680E}">
      <dgm:prSet/>
      <dgm:spPr/>
      <dgm:t>
        <a:bodyPr/>
        <a:lstStyle/>
        <a:p>
          <a:endParaRPr lang="ru-RU"/>
        </a:p>
      </dgm:t>
    </dgm:pt>
    <dgm:pt modelId="{D4607685-3A40-47B1-AEF0-C53A02BC04DF}" type="sibTrans" cxnId="{B4747C93-F23B-4A91-8635-70D01C41680E}">
      <dgm:prSet/>
      <dgm:spPr/>
      <dgm:t>
        <a:bodyPr/>
        <a:lstStyle/>
        <a:p>
          <a:endParaRPr lang="ru-RU"/>
        </a:p>
      </dgm:t>
    </dgm:pt>
    <dgm:pt modelId="{B085682B-E1B5-4E12-BD47-D6FEE2E35024}">
      <dgm:prSet phldrT="[Текст]" custT="1"/>
      <dgm:spPr/>
      <dgm:t>
        <a:bodyPr/>
        <a:lstStyle/>
        <a:p>
          <a:r>
            <a:rPr lang="ru-RU" sz="2800" b="1" dirty="0"/>
            <a:t>Желанием родителей</a:t>
          </a:r>
        </a:p>
      </dgm:t>
    </dgm:pt>
    <dgm:pt modelId="{80EB1176-98F9-44BB-B554-FF43A65059CD}" type="parTrans" cxnId="{85388B2D-C11D-4C32-9117-75DE4EB4835E}">
      <dgm:prSet/>
      <dgm:spPr/>
      <dgm:t>
        <a:bodyPr/>
        <a:lstStyle/>
        <a:p>
          <a:endParaRPr lang="ru-RU"/>
        </a:p>
      </dgm:t>
    </dgm:pt>
    <dgm:pt modelId="{F641CB7F-A29B-408A-A9FE-28651AC623CE}" type="sibTrans" cxnId="{85388B2D-C11D-4C32-9117-75DE4EB4835E}">
      <dgm:prSet/>
      <dgm:spPr/>
      <dgm:t>
        <a:bodyPr/>
        <a:lstStyle/>
        <a:p>
          <a:endParaRPr lang="ru-RU"/>
        </a:p>
      </dgm:t>
    </dgm:pt>
    <dgm:pt modelId="{5242835C-54F1-4FCA-862C-CE86A85A3126}">
      <dgm:prSet custT="1"/>
      <dgm:spPr/>
      <dgm:t>
        <a:bodyPr/>
        <a:lstStyle/>
        <a:p>
          <a:r>
            <a:rPr lang="ru-RU" sz="2800" b="1" dirty="0">
              <a:solidFill>
                <a:schemeClr val="tx1"/>
              </a:solidFill>
            </a:rPr>
            <a:t>Увлеченностью конкретного педагога</a:t>
          </a:r>
          <a:endParaRPr lang="ru-RU" sz="2800" dirty="0">
            <a:solidFill>
              <a:schemeClr val="tx1"/>
            </a:solidFill>
          </a:endParaRPr>
        </a:p>
      </dgm:t>
    </dgm:pt>
    <dgm:pt modelId="{D87F5BB2-932C-4254-ACE9-23154EC5FEC5}" type="parTrans" cxnId="{A037F04A-2DBF-4F8F-9A09-B3C86B002BCA}">
      <dgm:prSet/>
      <dgm:spPr/>
      <dgm:t>
        <a:bodyPr/>
        <a:lstStyle/>
        <a:p>
          <a:endParaRPr lang="ru-RU"/>
        </a:p>
      </dgm:t>
    </dgm:pt>
    <dgm:pt modelId="{C03D24FB-AB07-43A8-B546-82385EE7E4A2}" type="sibTrans" cxnId="{A037F04A-2DBF-4F8F-9A09-B3C86B002BCA}">
      <dgm:prSet/>
      <dgm:spPr/>
      <dgm:t>
        <a:bodyPr/>
        <a:lstStyle/>
        <a:p>
          <a:endParaRPr lang="ru-RU"/>
        </a:p>
      </dgm:t>
    </dgm:pt>
    <dgm:pt modelId="{8A03EF13-7FBC-4C07-989D-3D20D74A3C6E}" type="pres">
      <dgm:prSet presAssocID="{9045AE20-843C-49BA-9625-CAD185BF9118}" presName="linear" presStyleCnt="0">
        <dgm:presLayoutVars>
          <dgm:dir/>
          <dgm:animLvl val="lvl"/>
          <dgm:resizeHandles val="exact"/>
        </dgm:presLayoutVars>
      </dgm:prSet>
      <dgm:spPr/>
    </dgm:pt>
    <dgm:pt modelId="{56A413FA-6800-44B0-A53F-94BF4A86B9A5}" type="pres">
      <dgm:prSet presAssocID="{5242835C-54F1-4FCA-862C-CE86A85A3126}" presName="parentLin" presStyleCnt="0"/>
      <dgm:spPr/>
    </dgm:pt>
    <dgm:pt modelId="{C0C6F65D-3618-45CD-9DCE-8F8C2DE7C3DD}" type="pres">
      <dgm:prSet presAssocID="{5242835C-54F1-4FCA-862C-CE86A85A3126}" presName="parentLeftMargin" presStyleLbl="node1" presStyleIdx="0" presStyleCnt="3"/>
      <dgm:spPr/>
    </dgm:pt>
    <dgm:pt modelId="{4C5D5380-B256-4C84-A5DA-BC497586AC8E}" type="pres">
      <dgm:prSet presAssocID="{5242835C-54F1-4FCA-862C-CE86A85A3126}" presName="parentText" presStyleLbl="node1" presStyleIdx="0" presStyleCnt="3" custLinFactNeighborX="13846" custLinFactNeighborY="1162">
        <dgm:presLayoutVars>
          <dgm:chMax val="0"/>
          <dgm:bulletEnabled val="1"/>
        </dgm:presLayoutVars>
      </dgm:prSet>
      <dgm:spPr/>
    </dgm:pt>
    <dgm:pt modelId="{ADFFEEC1-061A-408F-9C1D-B0FEA1319BCA}" type="pres">
      <dgm:prSet presAssocID="{5242835C-54F1-4FCA-862C-CE86A85A3126}" presName="negativeSpace" presStyleCnt="0"/>
      <dgm:spPr/>
    </dgm:pt>
    <dgm:pt modelId="{37B635BC-3037-47B6-9D39-03C4D9A8752F}" type="pres">
      <dgm:prSet presAssocID="{5242835C-54F1-4FCA-862C-CE86A85A3126}" presName="childText" presStyleLbl="conFgAcc1" presStyleIdx="0" presStyleCnt="3">
        <dgm:presLayoutVars>
          <dgm:bulletEnabled val="1"/>
        </dgm:presLayoutVars>
      </dgm:prSet>
      <dgm:spPr/>
    </dgm:pt>
    <dgm:pt modelId="{51E9FAB1-9332-4C7A-A034-5ECE9AD59D4B}" type="pres">
      <dgm:prSet presAssocID="{C03D24FB-AB07-43A8-B546-82385EE7E4A2}" presName="spaceBetweenRectangles" presStyleCnt="0"/>
      <dgm:spPr/>
    </dgm:pt>
    <dgm:pt modelId="{78CF30B9-E7F6-4821-9D90-9754BF572E49}" type="pres">
      <dgm:prSet presAssocID="{B237EF61-1B87-42D8-B76E-D4FA5B278E53}" presName="parentLin" presStyleCnt="0"/>
      <dgm:spPr/>
    </dgm:pt>
    <dgm:pt modelId="{86BB8FF1-696D-4E4E-9B83-7BA37A9D15A4}" type="pres">
      <dgm:prSet presAssocID="{B237EF61-1B87-42D8-B76E-D4FA5B278E53}" presName="parentLeftMargin" presStyleLbl="node1" presStyleIdx="0" presStyleCnt="3"/>
      <dgm:spPr/>
    </dgm:pt>
    <dgm:pt modelId="{F5FC842D-2FE5-45C2-BCB9-332991D28982}" type="pres">
      <dgm:prSet presAssocID="{B237EF61-1B87-42D8-B76E-D4FA5B278E53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9A69CAC2-E612-46C7-9809-5D397B9F272A}" type="pres">
      <dgm:prSet presAssocID="{B237EF61-1B87-42D8-B76E-D4FA5B278E53}" presName="negativeSpace" presStyleCnt="0"/>
      <dgm:spPr/>
    </dgm:pt>
    <dgm:pt modelId="{B8ECC009-351D-4334-BE8A-69E93E7EB6B1}" type="pres">
      <dgm:prSet presAssocID="{B237EF61-1B87-42D8-B76E-D4FA5B278E53}" presName="childText" presStyleLbl="conFgAcc1" presStyleIdx="1" presStyleCnt="3">
        <dgm:presLayoutVars>
          <dgm:bulletEnabled val="1"/>
        </dgm:presLayoutVars>
      </dgm:prSet>
      <dgm:spPr/>
    </dgm:pt>
    <dgm:pt modelId="{5DE9A986-9374-4653-982A-EB69CB129654}" type="pres">
      <dgm:prSet presAssocID="{D4607685-3A40-47B1-AEF0-C53A02BC04DF}" presName="spaceBetweenRectangles" presStyleCnt="0"/>
      <dgm:spPr/>
    </dgm:pt>
    <dgm:pt modelId="{22ADCE7E-FF57-43F1-866E-C41713D32162}" type="pres">
      <dgm:prSet presAssocID="{B085682B-E1B5-4E12-BD47-D6FEE2E35024}" presName="parentLin" presStyleCnt="0"/>
      <dgm:spPr/>
    </dgm:pt>
    <dgm:pt modelId="{198A2453-AEB3-44B6-8F2F-A05E93E5181A}" type="pres">
      <dgm:prSet presAssocID="{B085682B-E1B5-4E12-BD47-D6FEE2E35024}" presName="parentLeftMargin" presStyleLbl="node1" presStyleIdx="1" presStyleCnt="3"/>
      <dgm:spPr/>
    </dgm:pt>
    <dgm:pt modelId="{EB8DE6B5-6C28-4020-8C39-91702B0F0FB8}" type="pres">
      <dgm:prSet presAssocID="{B085682B-E1B5-4E12-BD47-D6FEE2E35024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8AEE38FF-CB7E-4F72-9123-7E51FE3213F5}" type="pres">
      <dgm:prSet presAssocID="{B085682B-E1B5-4E12-BD47-D6FEE2E35024}" presName="negativeSpace" presStyleCnt="0"/>
      <dgm:spPr/>
    </dgm:pt>
    <dgm:pt modelId="{56310C59-194C-44AA-9EBF-616B6A7234D1}" type="pres">
      <dgm:prSet presAssocID="{B085682B-E1B5-4E12-BD47-D6FEE2E35024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B0B2BD15-62ED-4298-87F8-96882EB2850F}" type="presOf" srcId="{5242835C-54F1-4FCA-862C-CE86A85A3126}" destId="{C0C6F65D-3618-45CD-9DCE-8F8C2DE7C3DD}" srcOrd="0" destOrd="0" presId="urn:microsoft.com/office/officeart/2005/8/layout/list1"/>
    <dgm:cxn modelId="{65A8391C-FFF5-4AAB-9AEE-98866784C0E8}" type="presOf" srcId="{B085682B-E1B5-4E12-BD47-D6FEE2E35024}" destId="{EB8DE6B5-6C28-4020-8C39-91702B0F0FB8}" srcOrd="1" destOrd="0" presId="urn:microsoft.com/office/officeart/2005/8/layout/list1"/>
    <dgm:cxn modelId="{85388B2D-C11D-4C32-9117-75DE4EB4835E}" srcId="{9045AE20-843C-49BA-9625-CAD185BF9118}" destId="{B085682B-E1B5-4E12-BD47-D6FEE2E35024}" srcOrd="2" destOrd="0" parTransId="{80EB1176-98F9-44BB-B554-FF43A65059CD}" sibTransId="{F641CB7F-A29B-408A-A9FE-28651AC623CE}"/>
    <dgm:cxn modelId="{A037F04A-2DBF-4F8F-9A09-B3C86B002BCA}" srcId="{9045AE20-843C-49BA-9625-CAD185BF9118}" destId="{5242835C-54F1-4FCA-862C-CE86A85A3126}" srcOrd="0" destOrd="0" parTransId="{D87F5BB2-932C-4254-ACE9-23154EC5FEC5}" sibTransId="{C03D24FB-AB07-43A8-B546-82385EE7E4A2}"/>
    <dgm:cxn modelId="{821C3258-F86C-4CDC-A66D-1FEAAB88B3E7}" type="presOf" srcId="{9045AE20-843C-49BA-9625-CAD185BF9118}" destId="{8A03EF13-7FBC-4C07-989D-3D20D74A3C6E}" srcOrd="0" destOrd="0" presId="urn:microsoft.com/office/officeart/2005/8/layout/list1"/>
    <dgm:cxn modelId="{85EAE68E-6D93-41A0-AC2B-C1BFB7E26B7E}" type="presOf" srcId="{B085682B-E1B5-4E12-BD47-D6FEE2E35024}" destId="{198A2453-AEB3-44B6-8F2F-A05E93E5181A}" srcOrd="0" destOrd="0" presId="urn:microsoft.com/office/officeart/2005/8/layout/list1"/>
    <dgm:cxn modelId="{B4747C93-F23B-4A91-8635-70D01C41680E}" srcId="{9045AE20-843C-49BA-9625-CAD185BF9118}" destId="{B237EF61-1B87-42D8-B76E-D4FA5B278E53}" srcOrd="1" destOrd="0" parTransId="{53C59489-0F3A-41F6-B9D9-2C9C8F84FDCF}" sibTransId="{D4607685-3A40-47B1-AEF0-C53A02BC04DF}"/>
    <dgm:cxn modelId="{4FCE91B3-CB8A-4173-856C-B0DAE22EA817}" type="presOf" srcId="{B237EF61-1B87-42D8-B76E-D4FA5B278E53}" destId="{86BB8FF1-696D-4E4E-9B83-7BA37A9D15A4}" srcOrd="0" destOrd="0" presId="urn:microsoft.com/office/officeart/2005/8/layout/list1"/>
    <dgm:cxn modelId="{962F4EC8-AA80-4970-80FD-FB40D58BF7CD}" type="presOf" srcId="{B237EF61-1B87-42D8-B76E-D4FA5B278E53}" destId="{F5FC842D-2FE5-45C2-BCB9-332991D28982}" srcOrd="1" destOrd="0" presId="urn:microsoft.com/office/officeart/2005/8/layout/list1"/>
    <dgm:cxn modelId="{D8FF87ED-5C3C-4304-8654-F9AA9B1DED39}" type="presOf" srcId="{5242835C-54F1-4FCA-862C-CE86A85A3126}" destId="{4C5D5380-B256-4C84-A5DA-BC497586AC8E}" srcOrd="1" destOrd="0" presId="urn:microsoft.com/office/officeart/2005/8/layout/list1"/>
    <dgm:cxn modelId="{D9D3158D-5A02-463E-A3E1-4F911EE3B999}" type="presParOf" srcId="{8A03EF13-7FBC-4C07-989D-3D20D74A3C6E}" destId="{56A413FA-6800-44B0-A53F-94BF4A86B9A5}" srcOrd="0" destOrd="0" presId="urn:microsoft.com/office/officeart/2005/8/layout/list1"/>
    <dgm:cxn modelId="{F5CC4592-6F8D-486C-9769-49D54CAEBB0F}" type="presParOf" srcId="{56A413FA-6800-44B0-A53F-94BF4A86B9A5}" destId="{C0C6F65D-3618-45CD-9DCE-8F8C2DE7C3DD}" srcOrd="0" destOrd="0" presId="urn:microsoft.com/office/officeart/2005/8/layout/list1"/>
    <dgm:cxn modelId="{DEF46048-09A2-4CFF-BB2A-CC8238381A92}" type="presParOf" srcId="{56A413FA-6800-44B0-A53F-94BF4A86B9A5}" destId="{4C5D5380-B256-4C84-A5DA-BC497586AC8E}" srcOrd="1" destOrd="0" presId="urn:microsoft.com/office/officeart/2005/8/layout/list1"/>
    <dgm:cxn modelId="{99FC51EE-B0A7-483A-984A-A8AFD26E9429}" type="presParOf" srcId="{8A03EF13-7FBC-4C07-989D-3D20D74A3C6E}" destId="{ADFFEEC1-061A-408F-9C1D-B0FEA1319BCA}" srcOrd="1" destOrd="0" presId="urn:microsoft.com/office/officeart/2005/8/layout/list1"/>
    <dgm:cxn modelId="{1F9A2CDB-C5AD-4010-A707-29CD3BF813EB}" type="presParOf" srcId="{8A03EF13-7FBC-4C07-989D-3D20D74A3C6E}" destId="{37B635BC-3037-47B6-9D39-03C4D9A8752F}" srcOrd="2" destOrd="0" presId="urn:microsoft.com/office/officeart/2005/8/layout/list1"/>
    <dgm:cxn modelId="{1CC6E58D-0517-4B97-BFD3-35590D25383D}" type="presParOf" srcId="{8A03EF13-7FBC-4C07-989D-3D20D74A3C6E}" destId="{51E9FAB1-9332-4C7A-A034-5ECE9AD59D4B}" srcOrd="3" destOrd="0" presId="urn:microsoft.com/office/officeart/2005/8/layout/list1"/>
    <dgm:cxn modelId="{0816C9EF-4013-478A-8D25-9A750F889511}" type="presParOf" srcId="{8A03EF13-7FBC-4C07-989D-3D20D74A3C6E}" destId="{78CF30B9-E7F6-4821-9D90-9754BF572E49}" srcOrd="4" destOrd="0" presId="urn:microsoft.com/office/officeart/2005/8/layout/list1"/>
    <dgm:cxn modelId="{09692830-AE6F-484B-AAA6-60184D0FD9CD}" type="presParOf" srcId="{78CF30B9-E7F6-4821-9D90-9754BF572E49}" destId="{86BB8FF1-696D-4E4E-9B83-7BA37A9D15A4}" srcOrd="0" destOrd="0" presId="urn:microsoft.com/office/officeart/2005/8/layout/list1"/>
    <dgm:cxn modelId="{FBDB13B0-9006-4003-9C5A-104E907B917F}" type="presParOf" srcId="{78CF30B9-E7F6-4821-9D90-9754BF572E49}" destId="{F5FC842D-2FE5-45C2-BCB9-332991D28982}" srcOrd="1" destOrd="0" presId="urn:microsoft.com/office/officeart/2005/8/layout/list1"/>
    <dgm:cxn modelId="{875FC254-92B8-4A8D-AFFC-C4DD179D4FCE}" type="presParOf" srcId="{8A03EF13-7FBC-4C07-989D-3D20D74A3C6E}" destId="{9A69CAC2-E612-46C7-9809-5D397B9F272A}" srcOrd="5" destOrd="0" presId="urn:microsoft.com/office/officeart/2005/8/layout/list1"/>
    <dgm:cxn modelId="{27D90CF5-6403-4FEF-878D-4D19D5F3DE73}" type="presParOf" srcId="{8A03EF13-7FBC-4C07-989D-3D20D74A3C6E}" destId="{B8ECC009-351D-4334-BE8A-69E93E7EB6B1}" srcOrd="6" destOrd="0" presId="urn:microsoft.com/office/officeart/2005/8/layout/list1"/>
    <dgm:cxn modelId="{1C53B97A-B64E-44A4-8109-B15B7116B59E}" type="presParOf" srcId="{8A03EF13-7FBC-4C07-989D-3D20D74A3C6E}" destId="{5DE9A986-9374-4653-982A-EB69CB129654}" srcOrd="7" destOrd="0" presId="urn:microsoft.com/office/officeart/2005/8/layout/list1"/>
    <dgm:cxn modelId="{BBBF88AC-A27E-4E20-8447-DFD020B2D61D}" type="presParOf" srcId="{8A03EF13-7FBC-4C07-989D-3D20D74A3C6E}" destId="{22ADCE7E-FF57-43F1-866E-C41713D32162}" srcOrd="8" destOrd="0" presId="urn:microsoft.com/office/officeart/2005/8/layout/list1"/>
    <dgm:cxn modelId="{331ABE06-055E-4D28-A2BE-98EC6AB4C4AE}" type="presParOf" srcId="{22ADCE7E-FF57-43F1-866E-C41713D32162}" destId="{198A2453-AEB3-44B6-8F2F-A05E93E5181A}" srcOrd="0" destOrd="0" presId="urn:microsoft.com/office/officeart/2005/8/layout/list1"/>
    <dgm:cxn modelId="{C9DC4E48-B7A4-43AE-B9A0-27C137A7B840}" type="presParOf" srcId="{22ADCE7E-FF57-43F1-866E-C41713D32162}" destId="{EB8DE6B5-6C28-4020-8C39-91702B0F0FB8}" srcOrd="1" destOrd="0" presId="urn:microsoft.com/office/officeart/2005/8/layout/list1"/>
    <dgm:cxn modelId="{AFF5683F-79F8-48BB-AA0B-84A231092731}" type="presParOf" srcId="{8A03EF13-7FBC-4C07-989D-3D20D74A3C6E}" destId="{8AEE38FF-CB7E-4F72-9123-7E51FE3213F5}" srcOrd="9" destOrd="0" presId="urn:microsoft.com/office/officeart/2005/8/layout/list1"/>
    <dgm:cxn modelId="{AEB706DA-4CDB-466A-A859-DDCC9BAA7751}" type="presParOf" srcId="{8A03EF13-7FBC-4C07-989D-3D20D74A3C6E}" destId="{56310C59-194C-44AA-9EBF-616B6A7234D1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B635BC-3037-47B6-9D39-03C4D9A8752F}">
      <dsp:nvSpPr>
        <dsp:cNvPr id="0" name=""/>
        <dsp:cNvSpPr/>
      </dsp:nvSpPr>
      <dsp:spPr>
        <a:xfrm>
          <a:off x="0" y="635553"/>
          <a:ext cx="9367538" cy="103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C5D5380-B256-4C84-A5DA-BC497586AC8E}">
      <dsp:nvSpPr>
        <dsp:cNvPr id="0" name=""/>
        <dsp:cNvSpPr/>
      </dsp:nvSpPr>
      <dsp:spPr>
        <a:xfrm>
          <a:off x="533228" y="44457"/>
          <a:ext cx="6557276" cy="12103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849" tIns="0" rIns="247849" bIns="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b="1" kern="1200" dirty="0">
              <a:solidFill>
                <a:schemeClr val="tx1"/>
              </a:solidFill>
            </a:rPr>
            <a:t>Увлеченностью конкретного педагога</a:t>
          </a:r>
          <a:endParaRPr lang="ru-RU" sz="2800" kern="1200" dirty="0">
            <a:solidFill>
              <a:schemeClr val="tx1"/>
            </a:solidFill>
          </a:endParaRPr>
        </a:p>
      </dsp:txBody>
      <dsp:txXfrm>
        <a:off x="592311" y="103540"/>
        <a:ext cx="6439110" cy="1092154"/>
      </dsp:txXfrm>
    </dsp:sp>
    <dsp:sp modelId="{B8ECC009-351D-4334-BE8A-69E93E7EB6B1}">
      <dsp:nvSpPr>
        <dsp:cNvPr id="0" name=""/>
        <dsp:cNvSpPr/>
      </dsp:nvSpPr>
      <dsp:spPr>
        <a:xfrm>
          <a:off x="0" y="2495313"/>
          <a:ext cx="9367538" cy="103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5FC842D-2FE5-45C2-BCB9-332991D28982}">
      <dsp:nvSpPr>
        <dsp:cNvPr id="0" name=""/>
        <dsp:cNvSpPr/>
      </dsp:nvSpPr>
      <dsp:spPr>
        <a:xfrm>
          <a:off x="468376" y="1890153"/>
          <a:ext cx="6557276" cy="12103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849" tIns="0" rIns="247849" bIns="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b="1" kern="1200" dirty="0"/>
            <a:t>Спецификой	 детского коллектива</a:t>
          </a:r>
        </a:p>
      </dsp:txBody>
      <dsp:txXfrm>
        <a:off x="527459" y="1949236"/>
        <a:ext cx="6439110" cy="1092154"/>
      </dsp:txXfrm>
    </dsp:sp>
    <dsp:sp modelId="{56310C59-194C-44AA-9EBF-616B6A7234D1}">
      <dsp:nvSpPr>
        <dsp:cNvPr id="0" name=""/>
        <dsp:cNvSpPr/>
      </dsp:nvSpPr>
      <dsp:spPr>
        <a:xfrm>
          <a:off x="0" y="4355073"/>
          <a:ext cx="9367538" cy="103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B8DE6B5-6C28-4020-8C39-91702B0F0FB8}">
      <dsp:nvSpPr>
        <dsp:cNvPr id="0" name=""/>
        <dsp:cNvSpPr/>
      </dsp:nvSpPr>
      <dsp:spPr>
        <a:xfrm>
          <a:off x="468376" y="3749913"/>
          <a:ext cx="6557276" cy="12103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849" tIns="0" rIns="247849" bIns="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b="1" kern="1200" dirty="0"/>
            <a:t>Желанием родителей</a:t>
          </a:r>
        </a:p>
      </dsp:txBody>
      <dsp:txXfrm>
        <a:off x="527459" y="3808996"/>
        <a:ext cx="6439110" cy="10921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89FEBC-3017-436B-90CE-B21D1A0DF6DF}" type="datetimeFigureOut">
              <a:rPr lang="ru-RU" smtClean="0"/>
              <a:t>23.03.2018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ABB438-78AE-4DCB-A525-2D196564EE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62734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ABB438-78AE-4DCB-A525-2D196564EE9E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99172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ABB438-78AE-4DCB-A525-2D196564EE9E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83300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ABB438-78AE-4DCB-A525-2D196564EE9E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74829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ABB438-78AE-4DCB-A525-2D196564EE9E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7588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980E5-692C-483E-8AFF-DBA13A52F7C7}" type="datetimeFigureOut">
              <a:rPr lang="ru-RU" smtClean="0"/>
              <a:t>23.03.2018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6ACB2-BBEE-471F-960E-D9CB0082649D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74127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980E5-692C-483E-8AFF-DBA13A52F7C7}" type="datetimeFigureOut">
              <a:rPr lang="ru-RU" smtClean="0"/>
              <a:t>23.03.2018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6ACB2-BBEE-471F-960E-D9CB008264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29605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980E5-692C-483E-8AFF-DBA13A52F7C7}" type="datetimeFigureOut">
              <a:rPr lang="ru-RU" smtClean="0"/>
              <a:t>23.03.2018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6ACB2-BBEE-471F-960E-D9CB008264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97493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980E5-692C-483E-8AFF-DBA13A52F7C7}" type="datetimeFigureOut">
              <a:rPr lang="ru-RU" smtClean="0"/>
              <a:t>23.03.2018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6ACB2-BBEE-471F-960E-D9CB0082649D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096804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980E5-692C-483E-8AFF-DBA13A52F7C7}" type="datetimeFigureOut">
              <a:rPr lang="ru-RU" smtClean="0"/>
              <a:t>23.03.2018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6ACB2-BBEE-471F-960E-D9CB008264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98172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980E5-692C-483E-8AFF-DBA13A52F7C7}" type="datetimeFigureOut">
              <a:rPr lang="ru-RU" smtClean="0"/>
              <a:t>23.03.2018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6ACB2-BBEE-471F-960E-D9CB0082649D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790276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980E5-692C-483E-8AFF-DBA13A52F7C7}" type="datetimeFigureOut">
              <a:rPr lang="ru-RU" smtClean="0"/>
              <a:t>23.03.2018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6ACB2-BBEE-471F-960E-D9CB008264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99399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980E5-692C-483E-8AFF-DBA13A52F7C7}" type="datetimeFigureOut">
              <a:rPr lang="ru-RU" smtClean="0"/>
              <a:t>23.03.2018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6ACB2-BBEE-471F-960E-D9CB008264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54714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980E5-692C-483E-8AFF-DBA13A52F7C7}" type="datetimeFigureOut">
              <a:rPr lang="ru-RU" smtClean="0"/>
              <a:t>23.03.2018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6ACB2-BBEE-471F-960E-D9CB008264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19015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980E5-692C-483E-8AFF-DBA13A52F7C7}" type="datetimeFigureOut">
              <a:rPr lang="ru-RU" smtClean="0"/>
              <a:t>23.03.2018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6ACB2-BBEE-471F-960E-D9CB008264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87855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980E5-692C-483E-8AFF-DBA13A52F7C7}" type="datetimeFigureOut">
              <a:rPr lang="ru-RU" smtClean="0"/>
              <a:t>23.03.2018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6ACB2-BBEE-471F-960E-D9CB008264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93571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980E5-692C-483E-8AFF-DBA13A52F7C7}" type="datetimeFigureOut">
              <a:rPr lang="ru-RU" smtClean="0"/>
              <a:t>23.03.2018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6ACB2-BBEE-471F-960E-D9CB008264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87856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980E5-692C-483E-8AFF-DBA13A52F7C7}" type="datetimeFigureOut">
              <a:rPr lang="ru-RU" smtClean="0"/>
              <a:t>23.03.2018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6ACB2-BBEE-471F-960E-D9CB008264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16784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980E5-692C-483E-8AFF-DBA13A52F7C7}" type="datetimeFigureOut">
              <a:rPr lang="ru-RU" smtClean="0"/>
              <a:t>23.03.2018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6ACB2-BBEE-471F-960E-D9CB008264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8477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980E5-692C-483E-8AFF-DBA13A52F7C7}" type="datetimeFigureOut">
              <a:rPr lang="ru-RU" smtClean="0"/>
              <a:t>23.03.2018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6ACB2-BBEE-471F-960E-D9CB008264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25046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980E5-692C-483E-8AFF-DBA13A52F7C7}" type="datetimeFigureOut">
              <a:rPr lang="ru-RU" smtClean="0"/>
              <a:t>23.03.2018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6ACB2-BBEE-471F-960E-D9CB008264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68734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980E5-692C-483E-8AFF-DBA13A52F7C7}" type="datetimeFigureOut">
              <a:rPr lang="ru-RU" smtClean="0"/>
              <a:t>23.03.2018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6ACB2-BBEE-471F-960E-D9CB008264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7140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4A7980E5-692C-483E-8AFF-DBA13A52F7C7}" type="datetimeFigureOut">
              <a:rPr lang="ru-RU" smtClean="0"/>
              <a:t>23.03.2018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5BE6ACB2-BBEE-471F-960E-D9CB008264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004503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12" r:id="rId1"/>
    <p:sldLayoutId id="2147483813" r:id="rId2"/>
    <p:sldLayoutId id="2147483814" r:id="rId3"/>
    <p:sldLayoutId id="2147483815" r:id="rId4"/>
    <p:sldLayoutId id="2147483816" r:id="rId5"/>
    <p:sldLayoutId id="2147483817" r:id="rId6"/>
    <p:sldLayoutId id="2147483818" r:id="rId7"/>
    <p:sldLayoutId id="2147483819" r:id="rId8"/>
    <p:sldLayoutId id="2147483820" r:id="rId9"/>
    <p:sldLayoutId id="2147483821" r:id="rId10"/>
    <p:sldLayoutId id="2147483822" r:id="rId11"/>
    <p:sldLayoutId id="2147483823" r:id="rId12"/>
    <p:sldLayoutId id="2147483824" r:id="rId13"/>
    <p:sldLayoutId id="2147483825" r:id="rId14"/>
    <p:sldLayoutId id="2147483826" r:id="rId15"/>
    <p:sldLayoutId id="2147483827" r:id="rId16"/>
    <p:sldLayoutId id="2147483828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F522FB-7D6C-49D6-861F-2A5CC260D8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4213" y="685799"/>
            <a:ext cx="6460510" cy="2971801"/>
          </a:xfrm>
        </p:spPr>
        <p:txBody>
          <a:bodyPr>
            <a:noAutofit/>
          </a:bodyPr>
          <a:lstStyle/>
          <a:p>
            <a:r>
              <a:rPr lang="ru-RU" sz="6600" b="1" dirty="0"/>
              <a:t>Каждый ребенок талантлив!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D2E1976-FC79-4AA7-8F27-CC853E9E3B9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>
            <a:normAutofit/>
          </a:bodyPr>
          <a:lstStyle/>
          <a:p>
            <a:r>
              <a:rPr lang="ru-RU" sz="4000" dirty="0">
                <a:solidFill>
                  <a:schemeClr val="tx1"/>
                </a:solidFill>
              </a:rPr>
              <a:t>Опыт организации дополнительного образования в ДОУ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0BCB400-5BF3-48B9-93C2-2CD669B022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5012" y="685799"/>
            <a:ext cx="4380952" cy="4380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49355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F522FB-7D6C-49D6-861F-2A5CC260D8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61514" y="228602"/>
            <a:ext cx="9908705" cy="791307"/>
          </a:xfrm>
        </p:spPr>
        <p:txBody>
          <a:bodyPr>
            <a:normAutofit/>
          </a:bodyPr>
          <a:lstStyle/>
          <a:p>
            <a:r>
              <a:rPr lang="ru-RU" sz="3600" b="1" dirty="0">
                <a:solidFill>
                  <a:schemeClr val="bg2">
                    <a:lumMod val="75000"/>
                  </a:schemeClr>
                </a:solidFill>
              </a:rPr>
              <a:t>Направления определялись: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D2E1976-FC79-4AA7-8F27-CC853E9E3B9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 flipV="1">
            <a:off x="717452" y="2771333"/>
            <a:ext cx="10752767" cy="3066757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graphicFrame>
        <p:nvGraphicFramePr>
          <p:cNvPr id="4" name="Схема 3">
            <a:extLst>
              <a:ext uri="{FF2B5EF4-FFF2-40B4-BE49-F238E27FC236}">
                <a16:creationId xmlns:a16="http://schemas.microsoft.com/office/drawing/2014/main" id="{787823E2-DD38-45F4-AC75-AE34C56AEDE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86847630"/>
              </p:ext>
            </p:extLst>
          </p:nvPr>
        </p:nvGraphicFramePr>
        <p:xfrm>
          <a:off x="2364917" y="1251630"/>
          <a:ext cx="9367538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0384459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E72AA1E7-7434-43A0-9D05-3C7D3ACC0539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1FA492A-27DD-4640-950D-E205353A6A7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3" r="7971"/>
          <a:stretch/>
        </p:blipFill>
        <p:spPr>
          <a:xfrm>
            <a:off x="-112541" y="-32268"/>
            <a:ext cx="5119520" cy="6857990"/>
          </a:xfrm>
          <a:prstGeom prst="rect">
            <a:avLst/>
          </a:prstGeom>
          <a:effectLst>
            <a:innerShdw blurRad="57150" dist="38100" dir="14460000">
              <a:prstClr val="black">
                <a:alpha val="70000"/>
              </a:prstClr>
            </a:innerShdw>
          </a:effectLst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466FBB0E-B024-4E3B-9BBD-FF15FC76B681}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108170" y="8467"/>
            <a:ext cx="6080656" cy="6163733"/>
            <a:chOff x="6108170" y="8467"/>
            <a:chExt cx="6080656" cy="6163733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55FA0039-AB97-4DC9-AF4A-AB64CB39F0B8}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8228012" y="8467"/>
              <a:ext cx="3810000" cy="3810000"/>
            </a:xfrm>
            <a:prstGeom prst="line">
              <a:avLst/>
            </a:prstGeom>
            <a:ln w="12700">
              <a:solidFill>
                <a:srgbClr val="FFFFFF">
                  <a:alpha val="81176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A1E5249B-CC4D-4AE0-A6CD-03FE6A9EEC46}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6108170" y="91545"/>
              <a:ext cx="6080655" cy="6080655"/>
            </a:xfrm>
            <a:prstGeom prst="line">
              <a:avLst/>
            </a:prstGeom>
            <a:ln w="12700">
              <a:solidFill>
                <a:srgbClr val="FFFFFF">
                  <a:alpha val="81176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7CD40048-2612-4C61-8A89-7A71FE462BFD}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235825" y="228600"/>
              <a:ext cx="4953000" cy="4953000"/>
            </a:xfrm>
            <a:prstGeom prst="line">
              <a:avLst/>
            </a:prstGeom>
            <a:ln w="12700">
              <a:solidFill>
                <a:srgbClr val="FFFFFF">
                  <a:alpha val="81176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8BD33E3D-C961-4FE1-8880-F55180E2A59A}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335837" y="32278"/>
              <a:ext cx="4852989" cy="4852989"/>
            </a:xfrm>
            <a:prstGeom prst="line">
              <a:avLst/>
            </a:prstGeom>
            <a:ln w="31750">
              <a:solidFill>
                <a:srgbClr val="FFFFFF">
                  <a:alpha val="81176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D2266163-3A62-4B10-A0CF-FA0701FC8AE4}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845426" y="609601"/>
              <a:ext cx="4343399" cy="4343399"/>
            </a:xfrm>
            <a:prstGeom prst="line">
              <a:avLst/>
            </a:prstGeom>
            <a:ln w="31750">
              <a:solidFill>
                <a:srgbClr val="FFFFFF">
                  <a:alpha val="81176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F522FB-7D6C-49D6-861F-2A5CC260D8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19520" y="228601"/>
            <a:ext cx="7072479" cy="7086599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solidFill>
                  <a:srgbClr val="C00000"/>
                </a:solidFill>
              </a:rPr>
              <a:t>4 педагога прошли программу профессиональной переподготовки в области Дополнительного образования;</a:t>
            </a:r>
            <a:br>
              <a:rPr lang="ru-RU" sz="3600" b="1" dirty="0">
                <a:solidFill>
                  <a:srgbClr val="C00000"/>
                </a:solidFill>
              </a:rPr>
            </a:br>
            <a:br>
              <a:rPr lang="ru-RU" sz="3600" b="1" dirty="0">
                <a:solidFill>
                  <a:srgbClr val="C00000"/>
                </a:solidFill>
              </a:rPr>
            </a:br>
            <a:r>
              <a:rPr lang="ru-RU" sz="3600" b="1" dirty="0">
                <a:solidFill>
                  <a:srgbClr val="C00000"/>
                </a:solidFill>
              </a:rPr>
              <a:t>педагоги имеют возможность проявить творческую и авторскую позицию </a:t>
            </a:r>
            <a:br>
              <a:rPr lang="ru-RU" sz="3600" b="1" dirty="0">
                <a:solidFill>
                  <a:srgbClr val="C00000"/>
                </a:solidFill>
              </a:rPr>
            </a:br>
            <a:br>
              <a:rPr lang="ru-RU" sz="2800" b="1" dirty="0">
                <a:solidFill>
                  <a:srgbClr val="C00000"/>
                </a:solidFill>
              </a:rPr>
            </a:br>
            <a:br>
              <a:rPr lang="ru-RU" sz="2800" b="1" dirty="0">
                <a:solidFill>
                  <a:srgbClr val="C00000"/>
                </a:solidFill>
              </a:rPr>
            </a:br>
            <a:br>
              <a:rPr lang="ru-RU" sz="2800" b="1" dirty="0">
                <a:solidFill>
                  <a:srgbClr val="C00000"/>
                </a:solidFill>
              </a:rPr>
            </a:b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D2E1976-FC79-4AA7-8F27-CC853E9E3B9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 flipV="1">
            <a:off x="5219114" y="5791200"/>
            <a:ext cx="6818898" cy="243840"/>
          </a:xfrm>
        </p:spPr>
        <p:txBody>
          <a:bodyPr>
            <a:normAutofit fontScale="5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38781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8777B48D-7BF2-470D-876B-50CD5CC83EBA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Рисунок 5" descr="Изображение выглядит как стена, внутренний, человек, пол&#10;&#10;Описание создано с высокой степенью достоверности">
            <a:extLst>
              <a:ext uri="{FF2B5EF4-FFF2-40B4-BE49-F238E27FC236}">
                <a16:creationId xmlns:a16="http://schemas.microsoft.com/office/drawing/2014/main" id="{232977BE-B4E7-4925-84C7-659C30052B6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84" r="1627"/>
          <a:stretch/>
        </p:blipFill>
        <p:spPr>
          <a:xfrm>
            <a:off x="7765366" y="10"/>
            <a:ext cx="4426633" cy="6770338"/>
          </a:xfrm>
          <a:prstGeom prst="rect">
            <a:avLst/>
          </a:prstGeom>
          <a:effectLst>
            <a:innerShdw blurRad="57150" dist="38100" dir="14460000">
              <a:prstClr val="black">
                <a:alpha val="70000"/>
              </a:prstClr>
            </a:innerShdw>
          </a:effectLst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83DA8283-3FF4-47B3-9266-60768C743207}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393200" y="8468"/>
            <a:ext cx="5795625" cy="5874808"/>
            <a:chOff x="6108170" y="8467"/>
            <a:chExt cx="6080656" cy="6163733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EDEB65FF-EAD9-4242-80AE-A3FC7EB1EB10}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8228012" y="8467"/>
              <a:ext cx="3810000" cy="3810000"/>
            </a:xfrm>
            <a:prstGeom prst="line">
              <a:avLst/>
            </a:prstGeom>
            <a:ln w="12700">
              <a:solidFill>
                <a:srgbClr val="FFFFFF">
                  <a:alpha val="81176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178B5500-48F2-41FA-BD8C-3C2400F620E2}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6108170" y="91545"/>
              <a:ext cx="6080655" cy="6080655"/>
            </a:xfrm>
            <a:prstGeom prst="line">
              <a:avLst/>
            </a:prstGeom>
            <a:ln w="12700">
              <a:solidFill>
                <a:srgbClr val="FFFFFF">
                  <a:alpha val="81176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847B2E66-9934-4251-A5B0-A180C0CC933D}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235825" y="228600"/>
              <a:ext cx="4953000" cy="4953000"/>
            </a:xfrm>
            <a:prstGeom prst="line">
              <a:avLst/>
            </a:prstGeom>
            <a:ln w="12700">
              <a:solidFill>
                <a:srgbClr val="FFFFFF">
                  <a:alpha val="81176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5CDA1666-64EC-4838-B0E1-4D545ECEA296}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335837" y="32278"/>
              <a:ext cx="4852989" cy="4852989"/>
            </a:xfrm>
            <a:prstGeom prst="line">
              <a:avLst/>
            </a:prstGeom>
            <a:ln w="31750">
              <a:solidFill>
                <a:srgbClr val="FFFFFF">
                  <a:alpha val="81176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7CC99E35-6C12-4F89-8CDA-9FD8B3CEE15D}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845426" y="609601"/>
              <a:ext cx="4343399" cy="4343399"/>
            </a:xfrm>
            <a:prstGeom prst="line">
              <a:avLst/>
            </a:prstGeom>
            <a:ln w="31750">
              <a:solidFill>
                <a:srgbClr val="FFFFFF">
                  <a:alpha val="81176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F522FB-7D6C-49D6-861F-2A5CC260D8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4213" y="2382498"/>
            <a:ext cx="8037756" cy="4139801"/>
          </a:xfrm>
        </p:spPr>
        <p:txBody>
          <a:bodyPr>
            <a:normAutofit fontScale="90000"/>
          </a:bodyPr>
          <a:lstStyle/>
          <a:p>
            <a:r>
              <a:rPr lang="ru-RU" sz="2800" b="1" dirty="0">
                <a:solidFill>
                  <a:schemeClr val="bg2">
                    <a:lumMod val="50000"/>
                  </a:schemeClr>
                </a:solidFill>
              </a:rPr>
              <a:t>Реконструкция складских помещений на 594 </a:t>
            </a:r>
            <a:r>
              <a:rPr lang="ru-RU" sz="2800" b="1" dirty="0" err="1">
                <a:solidFill>
                  <a:schemeClr val="bg2">
                    <a:lumMod val="50000"/>
                  </a:schemeClr>
                </a:solidFill>
              </a:rPr>
              <a:t>кв.м</a:t>
            </a:r>
            <a:r>
              <a:rPr lang="ru-RU" sz="2800" b="1" dirty="0">
                <a:solidFill>
                  <a:schemeClr val="bg2">
                    <a:lumMod val="50000"/>
                  </a:schemeClr>
                </a:solidFill>
              </a:rPr>
              <a:t>. и обустройство 10 дополнительных помещений;</a:t>
            </a:r>
            <a:br>
              <a:rPr lang="ru-RU" sz="2800" b="1" dirty="0">
                <a:solidFill>
                  <a:schemeClr val="bg2">
                    <a:lumMod val="50000"/>
                  </a:schemeClr>
                </a:solidFill>
              </a:rPr>
            </a:br>
            <a:br>
              <a:rPr lang="ru-RU" sz="2800" b="1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2800" b="1" dirty="0">
                <a:solidFill>
                  <a:schemeClr val="bg2">
                    <a:lumMod val="50000"/>
                  </a:schemeClr>
                </a:solidFill>
              </a:rPr>
              <a:t>100% доступ к образовательным ресурсам сети «ИНТЕРНЕТ»;</a:t>
            </a:r>
            <a:br>
              <a:rPr lang="ru-RU" sz="2800" b="1" dirty="0">
                <a:solidFill>
                  <a:schemeClr val="bg2">
                    <a:lumMod val="50000"/>
                  </a:schemeClr>
                </a:solidFill>
              </a:rPr>
            </a:br>
            <a:br>
              <a:rPr lang="ru-RU" sz="2800" b="1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2800" b="1" dirty="0">
                <a:solidFill>
                  <a:schemeClr val="bg2">
                    <a:lumMod val="50000"/>
                  </a:schemeClr>
                </a:solidFill>
              </a:rPr>
              <a:t>с учетом регламентов безопасности все помещения студий и кружков обеспечены </a:t>
            </a:r>
            <a:r>
              <a:rPr lang="ru-RU" sz="2800" b="1" dirty="0" err="1">
                <a:solidFill>
                  <a:schemeClr val="bg2">
                    <a:lumMod val="50000"/>
                  </a:schemeClr>
                </a:solidFill>
              </a:rPr>
              <a:t>мульмедийным</a:t>
            </a:r>
            <a:r>
              <a:rPr lang="ru-RU" sz="2800" b="1" dirty="0">
                <a:solidFill>
                  <a:schemeClr val="bg2">
                    <a:lumMod val="50000"/>
                  </a:schemeClr>
                </a:solidFill>
              </a:rPr>
              <a:t> и проекционным оборудованием </a:t>
            </a:r>
            <a:br>
              <a:rPr lang="ru-RU" sz="2800" b="1" dirty="0">
                <a:solidFill>
                  <a:schemeClr val="bg2">
                    <a:lumMod val="50000"/>
                  </a:schemeClr>
                </a:solidFill>
              </a:rPr>
            </a:br>
            <a:br>
              <a:rPr lang="ru-RU" sz="2800" b="1" dirty="0">
                <a:solidFill>
                  <a:schemeClr val="bg2">
                    <a:lumMod val="50000"/>
                  </a:schemeClr>
                </a:solidFill>
              </a:rPr>
            </a:br>
            <a:endParaRPr lang="ru-RU" sz="28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D2E1976-FC79-4AA7-8F27-CC853E9E3B9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84206" y="130631"/>
            <a:ext cx="7217893" cy="1413570"/>
          </a:xfrm>
        </p:spPr>
        <p:txBody>
          <a:bodyPr>
            <a:noAutofit/>
          </a:bodyPr>
          <a:lstStyle/>
          <a:p>
            <a:r>
              <a:rPr lang="ru-RU" sz="5400" b="1" dirty="0">
                <a:solidFill>
                  <a:srgbClr val="FF0000"/>
                </a:solidFill>
              </a:rPr>
              <a:t>Предметная среда </a:t>
            </a:r>
          </a:p>
        </p:txBody>
      </p:sp>
    </p:spTree>
    <p:extLst>
      <p:ext uri="{BB962C8B-B14F-4D97-AF65-F5344CB8AC3E}">
        <p14:creationId xmlns:p14="http://schemas.microsoft.com/office/powerpoint/2010/main" val="39632285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F522FB-7D6C-49D6-861F-2A5CC260D8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3536" y="1448972"/>
            <a:ext cx="11648464" cy="1980028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Основной принцип ДО</a:t>
            </a:r>
            <a:br>
              <a:rPr lang="ru-RU" b="1" dirty="0">
                <a:solidFill>
                  <a:srgbClr val="FF0000"/>
                </a:solidFill>
              </a:rPr>
            </a:br>
            <a:br>
              <a:rPr lang="ru-RU" b="1" dirty="0">
                <a:solidFill>
                  <a:srgbClr val="FF0000"/>
                </a:solidFill>
              </a:rPr>
            </a:br>
            <a:br>
              <a:rPr lang="ru-RU" b="1" dirty="0">
                <a:solidFill>
                  <a:srgbClr val="FF0000"/>
                </a:solidFill>
              </a:rPr>
            </a:br>
            <a:r>
              <a:rPr lang="ru-RU" sz="3100" b="1" dirty="0">
                <a:solidFill>
                  <a:schemeClr val="tx1">
                    <a:lumMod val="95000"/>
                  </a:schemeClr>
                </a:solidFill>
              </a:rPr>
              <a:t>амплификация психического развития ребенка путем  вовлечение его в специфические виды деятельности  - игровые практики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D2E1976-FC79-4AA7-8F27-CC853E9E3B9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11287394" cy="1947333"/>
          </a:xfrm>
        </p:spPr>
        <p:txBody>
          <a:bodyPr>
            <a:normAutofit lnSpcReduction="10000"/>
          </a:bodyPr>
          <a:lstStyle/>
          <a:p>
            <a:r>
              <a:rPr lang="ru-RU" sz="3200" b="1" dirty="0">
                <a:solidFill>
                  <a:schemeClr val="tx1">
                    <a:lumMod val="95000"/>
                  </a:schemeClr>
                </a:solidFill>
              </a:rPr>
              <a:t>Идеи А.В. Запорожца особо актуальны в связи с запросами родителей, стремящихся ускорить темп психического развития, прежде всего интеллектуального развития своих детей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4620883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F522FB-7D6C-49D6-861F-2A5CC260D8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3536" y="1448972"/>
            <a:ext cx="11648464" cy="1980028"/>
          </a:xfrm>
        </p:spPr>
        <p:txBody>
          <a:bodyPr>
            <a:normAutofit fontScale="90000"/>
          </a:bodyPr>
          <a:lstStyle/>
          <a:p>
            <a:br>
              <a:rPr lang="ru-RU" b="1" dirty="0">
                <a:solidFill>
                  <a:srgbClr val="FF0000"/>
                </a:solidFill>
              </a:rPr>
            </a:br>
            <a:br>
              <a:rPr lang="ru-RU" b="1" dirty="0">
                <a:solidFill>
                  <a:srgbClr val="FF0000"/>
                </a:solidFill>
              </a:rPr>
            </a:br>
            <a:br>
              <a:rPr lang="ru-RU" b="1" dirty="0">
                <a:solidFill>
                  <a:srgbClr val="FF0000"/>
                </a:solidFill>
              </a:rPr>
            </a:br>
            <a:endParaRPr lang="ru-RU" sz="3100" b="1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D2E1976-FC79-4AA7-8F27-CC853E9E3B9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11287394" cy="1947333"/>
          </a:xfrm>
        </p:spPr>
        <p:txBody>
          <a:bodyPr>
            <a:normAutofit/>
          </a:bodyPr>
          <a:lstStyle/>
          <a:p>
            <a:endParaRPr lang="ru-RU" sz="2800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C008459D-1FB4-4EA0-98D8-428B0021DC9D}"/>
              </a:ext>
            </a:extLst>
          </p:cNvPr>
          <p:cNvSpPr/>
          <p:nvPr/>
        </p:nvSpPr>
        <p:spPr>
          <a:xfrm>
            <a:off x="422031" y="474345"/>
            <a:ext cx="11549575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</a:rPr>
              <a:t>Теория амплификации - методологическая основа ФГОС. </a:t>
            </a:r>
          </a:p>
          <a:p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Термин «амплификация» был использован Запорожцем применительно к психическому развитию ребенка. </a:t>
            </a:r>
          </a:p>
          <a:p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Амплификацию он противопоставлял искусственной акселерации, выражающейся в форсированном обучении, сокращении детства, преждевременном превращении младенца в дошкольника, дошкольника в школьника и т.д. </a:t>
            </a:r>
          </a:p>
          <a:p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  <a:p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Амплификация, по Запорожцу, — это широкое развертывание и максимальное обогащение содержания специфически детских форм игровой практической и изобразительной деятельности, а также общения детей друг с другом и со взрослым с целью формирования психических свойств и качеств, для возникновения которых наиболее благоприятные предпосылки создаются в раннем детстве. </a:t>
            </a:r>
          </a:p>
          <a:p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  <a:p>
            <a:r>
              <a:rPr lang="ru-RU" sz="2400" dirty="0"/>
              <a:t>Эта </a:t>
            </a:r>
          </a:p>
        </p:txBody>
      </p:sp>
    </p:spTree>
    <p:extLst>
      <p:ext uri="{BB962C8B-B14F-4D97-AF65-F5344CB8AC3E}">
        <p14:creationId xmlns:p14="http://schemas.microsoft.com/office/powerpoint/2010/main" val="26924330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B04C7EA-8E80-46D8-AEEF-D90148DA738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89" r="-1" b="-1"/>
          <a:stretch/>
        </p:blipFill>
        <p:spPr>
          <a:xfrm>
            <a:off x="420102" y="329718"/>
            <a:ext cx="6286519" cy="3250278"/>
          </a:xfrm>
          <a:custGeom>
            <a:avLst/>
            <a:gdLst>
              <a:gd name="connsiteX0" fmla="*/ 534609 w 6245352"/>
              <a:gd name="connsiteY0" fmla="*/ 0 h 4956048"/>
              <a:gd name="connsiteX1" fmla="*/ 6245352 w 6245352"/>
              <a:gd name="connsiteY1" fmla="*/ 0 h 4956048"/>
              <a:gd name="connsiteX2" fmla="*/ 6245352 w 6245352"/>
              <a:gd name="connsiteY2" fmla="*/ 4421439 h 4956048"/>
              <a:gd name="connsiteX3" fmla="*/ 5710743 w 6245352"/>
              <a:gd name="connsiteY3" fmla="*/ 4956048 h 4956048"/>
              <a:gd name="connsiteX4" fmla="*/ 0 w 6245352"/>
              <a:gd name="connsiteY4" fmla="*/ 4956048 h 4956048"/>
              <a:gd name="connsiteX5" fmla="*/ 0 w 6245352"/>
              <a:gd name="connsiteY5" fmla="*/ 534609 h 4956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245352" h="4956048">
                <a:moveTo>
                  <a:pt x="534609" y="0"/>
                </a:moveTo>
                <a:lnTo>
                  <a:pt x="6245352" y="0"/>
                </a:lnTo>
                <a:lnTo>
                  <a:pt x="6245352" y="4421439"/>
                </a:lnTo>
                <a:lnTo>
                  <a:pt x="5710743" y="4956048"/>
                </a:lnTo>
                <a:lnTo>
                  <a:pt x="0" y="4956048"/>
                </a:lnTo>
                <a:lnTo>
                  <a:pt x="0" y="534609"/>
                </a:lnTo>
                <a:close/>
              </a:path>
            </a:pathLst>
          </a:cu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F522FB-7D6C-49D6-861F-2A5CC260D8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14732" y="3868614"/>
            <a:ext cx="10538875" cy="1899139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Игровые занимательные практики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D2E1976-FC79-4AA7-8F27-CC853E9E3B9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20102" y="3579996"/>
            <a:ext cx="11100689" cy="2296292"/>
          </a:xfrm>
        </p:spPr>
        <p:txBody>
          <a:bodyPr>
            <a:normAutofit/>
          </a:bodyPr>
          <a:lstStyle/>
          <a:p>
            <a:endParaRPr lang="ru-RU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85630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Изображение выглядит как человек, небо, держит, маракас&#10;&#10;Описание создано с высокой степенью достоверности">
            <a:extLst>
              <a:ext uri="{FF2B5EF4-FFF2-40B4-BE49-F238E27FC236}">
                <a16:creationId xmlns:a16="http://schemas.microsoft.com/office/drawing/2014/main" id="{58CB34E0-F546-464B-9B6E-00A3FAD0329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88"/>
          <a:stretch/>
        </p:blipFill>
        <p:spPr>
          <a:xfrm>
            <a:off x="6173913" y="337624"/>
            <a:ext cx="6018086" cy="6432723"/>
          </a:xfrm>
          <a:prstGeom prst="rect">
            <a:avLst/>
          </a:prstGeom>
          <a:effectLst>
            <a:innerShdw blurRad="57150" dist="38100" dir="14460000">
              <a:prstClr val="black">
                <a:alpha val="70000"/>
              </a:prstClr>
            </a:innerShdw>
          </a:effec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F522FB-7D6C-49D6-861F-2A5CC260D8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7625" y="685799"/>
            <a:ext cx="6364674" cy="2845192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Активная </a:t>
            </a:r>
            <a:br>
              <a:rPr lang="ru-RU" b="1" dirty="0">
                <a:solidFill>
                  <a:srgbClr val="C00000"/>
                </a:solidFill>
              </a:rPr>
            </a:br>
            <a:r>
              <a:rPr lang="ru-RU" b="1" dirty="0">
                <a:solidFill>
                  <a:srgbClr val="C00000"/>
                </a:solidFill>
              </a:rPr>
              <a:t>позиция родителей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D2E1976-FC79-4AA7-8F27-CC853E9E3B9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84212" y="2669345"/>
            <a:ext cx="4816572" cy="3121856"/>
          </a:xfrm>
        </p:spPr>
        <p:txBody>
          <a:bodyPr>
            <a:norm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37826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9">
            <a:extLst>
              <a:ext uri="{FF2B5EF4-FFF2-40B4-BE49-F238E27FC236}">
                <a16:creationId xmlns:a16="http://schemas.microsoft.com/office/drawing/2014/main" id="{762362DE-7747-4D8B-99FA-8E36F0B15FF7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1">
            <a:extLst>
              <a:ext uri="{FF2B5EF4-FFF2-40B4-BE49-F238E27FC236}">
                <a16:creationId xmlns:a16="http://schemas.microsoft.com/office/drawing/2014/main" id="{25123E6E-F713-4254-A6BF-358CC8EC6C95}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2F690FE0-5412-4598-8AD6-769BB36E2CE1}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B4850BB6-6709-408E-BEFD-24DC5E3C2964}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4A03B410-983E-40D8-A4EA-2BB747CB003B}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12B92421-6A58-4A51-AB7D-B97EA85E3036}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9D092B0B-C6FB-4CDC-ABE8-5C817CAC697B}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1D88F6C-6875-4094-B29E-0F7F1F4074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055" y="628617"/>
            <a:ext cx="3957066" cy="5276088"/>
          </a:xfrm>
          <a:prstGeom prst="rect">
            <a:avLst/>
          </a:prstGeom>
          <a:ln w="15875">
            <a:solidFill>
              <a:srgbClr val="FFFFFF">
                <a:alpha val="40000"/>
              </a:srgbClr>
            </a:solidFill>
          </a:ln>
          <a:effectLst>
            <a:innerShdw blurRad="57150" dist="38100" dir="14460000">
              <a:prstClr val="black">
                <a:alpha val="70000"/>
              </a:prstClr>
            </a:innerShdw>
          </a:effec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F522FB-7D6C-49D6-861F-2A5CC260D8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88982" y="273031"/>
            <a:ext cx="6853491" cy="1798139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Опыт организации Дополнительного образования: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D2E1976-FC79-4AA7-8F27-CC853E9E3B9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59458" y="2653767"/>
            <a:ext cx="7520877" cy="2754845"/>
          </a:xfrm>
        </p:spPr>
        <p:txBody>
          <a:bodyPr>
            <a:normAutofit fontScale="92500" lnSpcReduction="20000"/>
          </a:bodyPr>
          <a:lstStyle/>
          <a:p>
            <a:r>
              <a:rPr lang="ru-RU" sz="3200" b="1" dirty="0">
                <a:solidFill>
                  <a:srgbClr val="C00000"/>
                </a:solidFill>
              </a:rPr>
              <a:t>Дети в дальнейшем более успешны в школьном сообществе;</a:t>
            </a:r>
          </a:p>
          <a:p>
            <a:endParaRPr lang="ru-RU" sz="3200" b="1" dirty="0">
              <a:solidFill>
                <a:srgbClr val="C00000"/>
              </a:solidFill>
            </a:endParaRPr>
          </a:p>
          <a:p>
            <a:r>
              <a:rPr lang="ru-RU" sz="3200" b="1" dirty="0">
                <a:solidFill>
                  <a:srgbClr val="C00000"/>
                </a:solidFill>
              </a:rPr>
              <a:t>Успешно продолжают обучение в системе дополнительного образования;</a:t>
            </a:r>
          </a:p>
          <a:p>
            <a:endParaRPr lang="ru-RU" sz="3200" b="1" dirty="0">
              <a:solidFill>
                <a:srgbClr val="C0000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022388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1" name="Rectangle 40">
            <a:extLst>
              <a:ext uri="{FF2B5EF4-FFF2-40B4-BE49-F238E27FC236}">
                <a16:creationId xmlns:a16="http://schemas.microsoft.com/office/drawing/2014/main" id="{7A675F33-98AF-4B83-A3BB-0780A23145E6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3175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A8B6A6A-5EA1-4232-89A2-87B90F9541E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481" b="14519"/>
          <a:stretch/>
        </p:blipFill>
        <p:spPr>
          <a:xfrm>
            <a:off x="-3175" y="10"/>
            <a:ext cx="12192000" cy="685799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F522FB-7D6C-49D6-861F-2A5CC260D8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1" y="685799"/>
            <a:ext cx="11524342" cy="1026887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Модель </a:t>
            </a:r>
            <a:br>
              <a:rPr lang="ru-RU" b="1" dirty="0"/>
            </a:br>
            <a:r>
              <a:rPr lang="ru-RU" b="1" dirty="0"/>
              <a:t>«каждый ребенок талантлив!»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D2E1976-FC79-4AA7-8F27-CC853E9E3B9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84212" y="2090057"/>
            <a:ext cx="11144930" cy="3701143"/>
          </a:xfrm>
        </p:spPr>
        <p:txBody>
          <a:bodyPr>
            <a:normAutofit fontScale="47500" lnSpcReduction="20000"/>
          </a:bodyPr>
          <a:lstStyle/>
          <a:p>
            <a:r>
              <a:rPr lang="ru-RU" sz="5100" b="1" dirty="0">
                <a:solidFill>
                  <a:schemeClr val="tx1"/>
                </a:solidFill>
              </a:rPr>
              <a:t>Созданы информационные, организационные, методические и кадровые условия для реализации принципа индивидуализации.</a:t>
            </a:r>
          </a:p>
          <a:p>
            <a:endParaRPr lang="ru-RU" sz="5100" b="1" dirty="0">
              <a:solidFill>
                <a:schemeClr val="tx1"/>
              </a:solidFill>
            </a:endParaRPr>
          </a:p>
          <a:p>
            <a:r>
              <a:rPr lang="ru-RU" sz="5100" b="1" dirty="0">
                <a:solidFill>
                  <a:schemeClr val="tx1"/>
                </a:solidFill>
              </a:rPr>
              <a:t>Расширено содержание </a:t>
            </a:r>
            <a:r>
              <a:rPr lang="ru-RU" sz="5100" b="1" dirty="0" err="1">
                <a:solidFill>
                  <a:schemeClr val="tx1"/>
                </a:solidFill>
              </a:rPr>
              <a:t>дополнитеельного</a:t>
            </a:r>
            <a:r>
              <a:rPr lang="ru-RU" sz="5100" b="1" dirty="0">
                <a:solidFill>
                  <a:schemeClr val="tx1"/>
                </a:solidFill>
              </a:rPr>
              <a:t> </a:t>
            </a:r>
            <a:r>
              <a:rPr lang="ru-RU" sz="5100" b="1" dirty="0" err="1">
                <a:solidFill>
                  <a:schemeClr val="tx1"/>
                </a:solidFill>
              </a:rPr>
              <a:t>образованияя</a:t>
            </a:r>
            <a:r>
              <a:rPr lang="ru-RU" sz="5100" b="1" dirty="0">
                <a:solidFill>
                  <a:schemeClr val="tx1"/>
                </a:solidFill>
              </a:rPr>
              <a:t>.</a:t>
            </a:r>
          </a:p>
          <a:p>
            <a:endParaRPr lang="ru-RU" sz="5100" b="1" dirty="0">
              <a:solidFill>
                <a:schemeClr val="tx1"/>
              </a:solidFill>
            </a:endParaRPr>
          </a:p>
          <a:p>
            <a:r>
              <a:rPr lang="ru-RU" sz="5100" b="1" dirty="0">
                <a:solidFill>
                  <a:schemeClr val="tx1"/>
                </a:solidFill>
              </a:rPr>
              <a:t>Созданы условия для эффективного взаимодействия – педколлектив – родитель.</a:t>
            </a:r>
          </a:p>
          <a:p>
            <a:endParaRPr lang="ru-RU" sz="5100" b="1" dirty="0">
              <a:solidFill>
                <a:schemeClr val="tx1"/>
              </a:solidFill>
            </a:endParaRPr>
          </a:p>
          <a:p>
            <a:r>
              <a:rPr lang="ru-RU" sz="5100" b="1" dirty="0">
                <a:solidFill>
                  <a:schemeClr val="tx1"/>
                </a:solidFill>
              </a:rPr>
              <a:t>Разработаны авторские методические пособия.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55049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F522FB-7D6C-49D6-861F-2A5CC260D8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1749498" y="1217670"/>
            <a:ext cx="11648464" cy="1980028"/>
          </a:xfrm>
        </p:spPr>
        <p:txBody>
          <a:bodyPr>
            <a:normAutofit fontScale="90000"/>
          </a:bodyPr>
          <a:lstStyle/>
          <a:p>
            <a:br>
              <a:rPr lang="ru-RU" b="1" dirty="0">
                <a:solidFill>
                  <a:srgbClr val="FF0000"/>
                </a:solidFill>
              </a:rPr>
            </a:br>
            <a:br>
              <a:rPr lang="ru-RU" b="1" dirty="0">
                <a:solidFill>
                  <a:srgbClr val="FF0000"/>
                </a:solidFill>
              </a:rPr>
            </a:br>
            <a:br>
              <a:rPr lang="ru-RU" b="1" dirty="0">
                <a:solidFill>
                  <a:srgbClr val="FF0000"/>
                </a:solidFill>
              </a:rPr>
            </a:br>
            <a:endParaRPr lang="ru-RU" sz="3100" b="1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D2E1976-FC79-4AA7-8F27-CC853E9E3B9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54551" y="506437"/>
            <a:ext cx="11287394" cy="5580185"/>
          </a:xfrm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>
            <a:normAutofit/>
          </a:bodyPr>
          <a:lstStyle/>
          <a:p>
            <a:pPr algn="ctr"/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D6A3FC6C-FDE3-4B68-97BF-12498A318204}"/>
              </a:ext>
            </a:extLst>
          </p:cNvPr>
          <p:cNvSpPr/>
          <p:nvPr/>
        </p:nvSpPr>
        <p:spPr>
          <a:xfrm>
            <a:off x="1245954" y="2967335"/>
            <a:ext cx="970009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Спасибо</a:t>
            </a:r>
            <a:r>
              <a:rPr lang="ru-RU" sz="54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11920416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F522FB-7D6C-49D6-861F-2A5CC260D8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4213" y="685800"/>
            <a:ext cx="10541805" cy="221390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Ключевая идея </a:t>
            </a:r>
            <a:br>
              <a:rPr lang="ru-RU" b="1" dirty="0"/>
            </a:br>
            <a:r>
              <a:rPr lang="ru-RU" b="1" dirty="0"/>
              <a:t>ФГОС дошкольного образования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D2E1976-FC79-4AA7-8F27-CC853E9E3B9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52026" y="3843867"/>
            <a:ext cx="9425352" cy="1693391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ru-RU" sz="7200" b="1" dirty="0">
                <a:solidFill>
                  <a:schemeClr val="tx1"/>
                </a:solidFill>
              </a:rPr>
              <a:t>Обеспечение равных стартовых возможностей</a:t>
            </a:r>
          </a:p>
        </p:txBody>
      </p:sp>
      <p:sp>
        <p:nvSpPr>
          <p:cNvPr id="6" name="Стрелка: вниз 5">
            <a:extLst>
              <a:ext uri="{FF2B5EF4-FFF2-40B4-BE49-F238E27FC236}">
                <a16:creationId xmlns:a16="http://schemas.microsoft.com/office/drawing/2014/main" id="{F7B41DA1-6B42-44F2-9673-7F4FE17303CD}"/>
              </a:ext>
            </a:extLst>
          </p:cNvPr>
          <p:cNvSpPr/>
          <p:nvPr/>
        </p:nvSpPr>
        <p:spPr>
          <a:xfrm>
            <a:off x="5853684" y="2865459"/>
            <a:ext cx="484632" cy="978408"/>
          </a:xfrm>
          <a:prstGeom prst="down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Улыбающееся лицо 3">
            <a:extLst>
              <a:ext uri="{FF2B5EF4-FFF2-40B4-BE49-F238E27FC236}">
                <a16:creationId xmlns:a16="http://schemas.microsoft.com/office/drawing/2014/main" id="{FCA1F0E6-2D21-4197-90D8-8D5463A04EF6}"/>
              </a:ext>
            </a:extLst>
          </p:cNvPr>
          <p:cNvSpPr/>
          <p:nvPr/>
        </p:nvSpPr>
        <p:spPr>
          <a:xfrm>
            <a:off x="337626" y="4057516"/>
            <a:ext cx="914400" cy="914400"/>
          </a:xfrm>
          <a:prstGeom prst="smileyFac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38888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F522FB-7D6C-49D6-861F-2A5CC260D8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4213" y="685800"/>
            <a:ext cx="10541805" cy="221390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Ключевая идея </a:t>
            </a:r>
            <a:br>
              <a:rPr lang="ru-RU" b="1" dirty="0"/>
            </a:br>
            <a:r>
              <a:rPr lang="ru-RU" b="1" dirty="0"/>
              <a:t>ФГОС дошкольного образования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D2E1976-FC79-4AA7-8F27-CC853E9E3B9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52026" y="3843867"/>
            <a:ext cx="9425352" cy="1693391"/>
          </a:xfrm>
        </p:spPr>
        <p:txBody>
          <a:bodyPr>
            <a:normAutofit/>
          </a:bodyPr>
          <a:lstStyle/>
          <a:p>
            <a:pPr algn="ctr"/>
            <a:r>
              <a:rPr lang="ru-RU" sz="7200" dirty="0">
                <a:solidFill>
                  <a:schemeClr val="tx1"/>
                </a:solidFill>
              </a:rPr>
              <a:t>индивидуализация </a:t>
            </a:r>
          </a:p>
        </p:txBody>
      </p:sp>
      <p:sp>
        <p:nvSpPr>
          <p:cNvPr id="6" name="Стрелка: вниз 5">
            <a:extLst>
              <a:ext uri="{FF2B5EF4-FFF2-40B4-BE49-F238E27FC236}">
                <a16:creationId xmlns:a16="http://schemas.microsoft.com/office/drawing/2014/main" id="{F7B41DA1-6B42-44F2-9673-7F4FE17303CD}"/>
              </a:ext>
            </a:extLst>
          </p:cNvPr>
          <p:cNvSpPr/>
          <p:nvPr/>
        </p:nvSpPr>
        <p:spPr>
          <a:xfrm>
            <a:off x="5725707" y="3150670"/>
            <a:ext cx="484632" cy="978408"/>
          </a:xfrm>
          <a:prstGeom prst="down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Улыбающееся лицо 3">
            <a:extLst>
              <a:ext uri="{FF2B5EF4-FFF2-40B4-BE49-F238E27FC236}">
                <a16:creationId xmlns:a16="http://schemas.microsoft.com/office/drawing/2014/main" id="{54F2CF76-C7B3-453D-B07A-564FFD0CD623}"/>
              </a:ext>
            </a:extLst>
          </p:cNvPr>
          <p:cNvSpPr/>
          <p:nvPr/>
        </p:nvSpPr>
        <p:spPr>
          <a:xfrm>
            <a:off x="600222" y="4129078"/>
            <a:ext cx="914400" cy="914400"/>
          </a:xfrm>
          <a:prstGeom prst="smileyFac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40160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F522FB-7D6C-49D6-861F-2A5CC260D8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4213" y="685800"/>
            <a:ext cx="10541805" cy="221390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Ключевая идея </a:t>
            </a:r>
            <a:br>
              <a:rPr lang="ru-RU" b="1" dirty="0"/>
            </a:br>
            <a:r>
              <a:rPr lang="ru-RU" b="1" dirty="0"/>
              <a:t>ФГОС дошкольного образования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D2E1976-FC79-4AA7-8F27-CC853E9E3B9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52026" y="3843867"/>
            <a:ext cx="9425352" cy="1693391"/>
          </a:xfrm>
        </p:spPr>
        <p:txBody>
          <a:bodyPr>
            <a:normAutofit/>
          </a:bodyPr>
          <a:lstStyle/>
          <a:p>
            <a:pPr algn="ctr"/>
            <a:r>
              <a:rPr lang="ru-RU" sz="7200" b="1" dirty="0">
                <a:solidFill>
                  <a:schemeClr val="tx1"/>
                </a:solidFill>
              </a:rPr>
              <a:t>свобода выбора</a:t>
            </a:r>
          </a:p>
        </p:txBody>
      </p:sp>
      <p:sp>
        <p:nvSpPr>
          <p:cNvPr id="6" name="Стрелка: вниз 5">
            <a:extLst>
              <a:ext uri="{FF2B5EF4-FFF2-40B4-BE49-F238E27FC236}">
                <a16:creationId xmlns:a16="http://schemas.microsoft.com/office/drawing/2014/main" id="{F7B41DA1-6B42-44F2-9673-7F4FE17303CD}"/>
              </a:ext>
            </a:extLst>
          </p:cNvPr>
          <p:cNvSpPr/>
          <p:nvPr/>
        </p:nvSpPr>
        <p:spPr>
          <a:xfrm>
            <a:off x="5700463" y="2865459"/>
            <a:ext cx="484632" cy="978408"/>
          </a:xfrm>
          <a:prstGeom prst="down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Улыбающееся лицо 6">
            <a:extLst>
              <a:ext uri="{FF2B5EF4-FFF2-40B4-BE49-F238E27FC236}">
                <a16:creationId xmlns:a16="http://schemas.microsoft.com/office/drawing/2014/main" id="{3ABB8D06-6438-405C-8910-C3827B16BB92}"/>
              </a:ext>
            </a:extLst>
          </p:cNvPr>
          <p:cNvSpPr/>
          <p:nvPr/>
        </p:nvSpPr>
        <p:spPr>
          <a:xfrm>
            <a:off x="794826" y="4058529"/>
            <a:ext cx="914400" cy="914400"/>
          </a:xfrm>
          <a:prstGeom prst="smileyFac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86635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10">
            <a:extLst>
              <a:ext uri="{FF2B5EF4-FFF2-40B4-BE49-F238E27FC236}">
                <a16:creationId xmlns:a16="http://schemas.microsoft.com/office/drawing/2014/main" id="{D067A139-86EB-480F-AE6B-AF8092F215E4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" name="Group 12">
            <a:extLst>
              <a:ext uri="{FF2B5EF4-FFF2-40B4-BE49-F238E27FC236}">
                <a16:creationId xmlns:a16="http://schemas.microsoft.com/office/drawing/2014/main" id="{65E8C853-59EA-4FCB-BB4E-1B0AEEA408EB}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C58D8A51-1FB2-4FA0-A860-D57179B52AF7}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75C2F33D-5361-48D8-899D-50A713699D51}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30608EC6-04A0-4D53-B4C8-57F06AF1417D}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C9C42FEC-C8F1-465B-900B-C7F552326DEF}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84CDCA4C-0922-4330-AF15-394E8C6DDE17}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Snip Diagonal Corner Rectangle 6">
            <a:extLst>
              <a:ext uri="{FF2B5EF4-FFF2-40B4-BE49-F238E27FC236}">
                <a16:creationId xmlns:a16="http://schemas.microsoft.com/office/drawing/2014/main" id="{4E252378-AA68-427C-BF69-E4434E447DB5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4000" y="620722"/>
            <a:ext cx="5136155" cy="5286838"/>
          </a:xfrm>
          <a:prstGeom prst="snip2DiagRect">
            <a:avLst>
              <a:gd name="adj1" fmla="val 9954"/>
              <a:gd name="adj2" fmla="val 0"/>
            </a:avLst>
          </a:prstGeom>
          <a:solidFill>
            <a:schemeClr val="tx1"/>
          </a:solidFill>
          <a:ln>
            <a:noFill/>
          </a:ln>
          <a:effectLst>
            <a:innerShdw blurRad="57150" dist="38100" dir="14460000">
              <a:prstClr val="black">
                <a:alpha val="7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4597EA8-5696-478E-BF29-D1490754949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2" r="-1" b="-1"/>
          <a:stretch/>
        </p:blipFill>
        <p:spPr>
          <a:xfrm>
            <a:off x="797205" y="786117"/>
            <a:ext cx="4056149" cy="4956048"/>
          </a:xfrm>
          <a:custGeom>
            <a:avLst/>
            <a:gdLst>
              <a:gd name="connsiteX0" fmla="*/ 478762 w 4809744"/>
              <a:gd name="connsiteY0" fmla="*/ 0 h 4956048"/>
              <a:gd name="connsiteX1" fmla="*/ 4809744 w 4809744"/>
              <a:gd name="connsiteY1" fmla="*/ 0 h 4956048"/>
              <a:gd name="connsiteX2" fmla="*/ 4809744 w 4809744"/>
              <a:gd name="connsiteY2" fmla="*/ 4477286 h 4956048"/>
              <a:gd name="connsiteX3" fmla="*/ 4330982 w 4809744"/>
              <a:gd name="connsiteY3" fmla="*/ 4956048 h 4956048"/>
              <a:gd name="connsiteX4" fmla="*/ 0 w 4809744"/>
              <a:gd name="connsiteY4" fmla="*/ 4956048 h 4956048"/>
              <a:gd name="connsiteX5" fmla="*/ 0 w 4809744"/>
              <a:gd name="connsiteY5" fmla="*/ 478762 h 4956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809744" h="4956048">
                <a:moveTo>
                  <a:pt x="478762" y="0"/>
                </a:moveTo>
                <a:lnTo>
                  <a:pt x="4809744" y="0"/>
                </a:lnTo>
                <a:lnTo>
                  <a:pt x="4809744" y="4477286"/>
                </a:lnTo>
                <a:lnTo>
                  <a:pt x="4330982" y="4956048"/>
                </a:lnTo>
                <a:lnTo>
                  <a:pt x="0" y="4956048"/>
                </a:lnTo>
                <a:lnTo>
                  <a:pt x="0" y="478762"/>
                </a:lnTo>
                <a:close/>
              </a:path>
            </a:pathLst>
          </a:cu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F522FB-7D6C-49D6-861F-2A5CC260D8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73526" y="628617"/>
            <a:ext cx="7554351" cy="5113548"/>
          </a:xfrm>
        </p:spPr>
        <p:txBody>
          <a:bodyPr>
            <a:normAutofit fontScale="90000"/>
          </a:bodyPr>
          <a:lstStyle/>
          <a:p>
            <a:pPr algn="just"/>
            <a:r>
              <a:rPr lang="ru-RU" b="1" dirty="0">
                <a:solidFill>
                  <a:srgbClr val="002060"/>
                </a:solidFill>
              </a:rPr>
              <a:t>Дополнительное образование способно обеспечить переход от интересов детей к развитию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их индивидуальных способностей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D2E1976-FC79-4AA7-8F27-CC853E9E3B9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95999" y="3843868"/>
            <a:ext cx="4264026" cy="1564744"/>
          </a:xfrm>
        </p:spPr>
        <p:txBody>
          <a:bodyPr>
            <a:norm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336048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F522FB-7D6C-49D6-861F-2A5CC260D8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4213" y="685800"/>
            <a:ext cx="10541805" cy="221390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Отличительная черта дополнительного образования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D2E1976-FC79-4AA7-8F27-CC853E9E3B9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52026" y="4115854"/>
            <a:ext cx="9425352" cy="2056346"/>
          </a:xfrm>
        </p:spPr>
        <p:txBody>
          <a:bodyPr>
            <a:normAutofit fontScale="77500" lnSpcReduction="20000"/>
          </a:bodyPr>
          <a:lstStyle/>
          <a:p>
            <a:pPr marL="857250" indent="-857250" algn="ctr">
              <a:buFont typeface="Arial" panose="020B0604020202020204" pitchFamily="34" charset="0"/>
              <a:buChar char="•"/>
            </a:pPr>
            <a:r>
              <a:rPr lang="ru-RU" sz="6200" b="1" dirty="0">
                <a:solidFill>
                  <a:srgbClr val="FF0000"/>
                </a:solidFill>
              </a:rPr>
              <a:t>Компенсаторная функция </a:t>
            </a:r>
          </a:p>
          <a:p>
            <a:pPr marL="857250" indent="-857250" algn="ctr">
              <a:buFont typeface="Arial" panose="020B0604020202020204" pitchFamily="34" charset="0"/>
              <a:buChar char="•"/>
            </a:pPr>
            <a:r>
              <a:rPr lang="ru-RU" sz="4000" b="1" dirty="0">
                <a:solidFill>
                  <a:srgbClr val="002060"/>
                </a:solidFill>
              </a:rPr>
              <a:t>(сфера, в которой дети получают возможность индивидуального развития)</a:t>
            </a:r>
          </a:p>
        </p:txBody>
      </p:sp>
      <p:sp>
        <p:nvSpPr>
          <p:cNvPr id="7" name="Стрелка: изогнутая влево 6">
            <a:extLst>
              <a:ext uri="{FF2B5EF4-FFF2-40B4-BE49-F238E27FC236}">
                <a16:creationId xmlns:a16="http://schemas.microsoft.com/office/drawing/2014/main" id="{15CE2885-5829-4829-96C4-405F32E56EE5}"/>
              </a:ext>
            </a:extLst>
          </p:cNvPr>
          <p:cNvSpPr/>
          <p:nvPr/>
        </p:nvSpPr>
        <p:spPr>
          <a:xfrm>
            <a:off x="7849772" y="2899702"/>
            <a:ext cx="731520" cy="1216152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Стрелка: изогнутая вправо 7">
            <a:extLst>
              <a:ext uri="{FF2B5EF4-FFF2-40B4-BE49-F238E27FC236}">
                <a16:creationId xmlns:a16="http://schemas.microsoft.com/office/drawing/2014/main" id="{E15CBA5A-8F73-49F1-80BB-4C89DA278346}"/>
              </a:ext>
            </a:extLst>
          </p:cNvPr>
          <p:cNvSpPr/>
          <p:nvPr/>
        </p:nvSpPr>
        <p:spPr>
          <a:xfrm>
            <a:off x="3610709" y="2899702"/>
            <a:ext cx="731520" cy="1216152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23782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21">
            <a:extLst>
              <a:ext uri="{FF2B5EF4-FFF2-40B4-BE49-F238E27FC236}">
                <a16:creationId xmlns:a16="http://schemas.microsoft.com/office/drawing/2014/main" id="{8777B48D-7BF2-470D-876B-50CD5CC83EBA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F3BDBAE-AEE0-4733-9DA4-E14CE1F5098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50" r="-1" b="1392"/>
          <a:stretch/>
        </p:blipFill>
        <p:spPr>
          <a:xfrm>
            <a:off x="7467996" y="10"/>
            <a:ext cx="4724003" cy="6857990"/>
          </a:xfrm>
          <a:prstGeom prst="rect">
            <a:avLst/>
          </a:prstGeom>
          <a:solidFill>
            <a:srgbClr val="FFFFFF">
              <a:shade val="85000"/>
            </a:srgbClr>
          </a:solidFill>
          <a:effectLst>
            <a:innerShdw blurRad="57150" dist="38100" dir="14460000">
              <a:prstClr val="black">
                <a:alpha val="70000"/>
              </a:prstClr>
            </a:inn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pSp>
        <p:nvGrpSpPr>
          <p:cNvPr id="24" name="Group 23">
            <a:extLst>
              <a:ext uri="{FF2B5EF4-FFF2-40B4-BE49-F238E27FC236}">
                <a16:creationId xmlns:a16="http://schemas.microsoft.com/office/drawing/2014/main" id="{83DA8283-3FF4-47B3-9266-60768C743207}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393200" y="8468"/>
            <a:ext cx="5795625" cy="5874808"/>
            <a:chOff x="6108170" y="8467"/>
            <a:chExt cx="6080656" cy="6163733"/>
          </a:xfrm>
        </p:grpSpPr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EDEB65FF-EAD9-4242-80AE-A3FC7EB1EB10}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8228012" y="8467"/>
              <a:ext cx="3810000" cy="3810000"/>
            </a:xfrm>
            <a:prstGeom prst="line">
              <a:avLst/>
            </a:prstGeom>
            <a:ln w="12700">
              <a:solidFill>
                <a:srgbClr val="FFFFFF">
                  <a:alpha val="81176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178B5500-48F2-41FA-BD8C-3C2400F620E2}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6108170" y="91545"/>
              <a:ext cx="6080655" cy="6080655"/>
            </a:xfrm>
            <a:prstGeom prst="line">
              <a:avLst/>
            </a:prstGeom>
            <a:ln w="12700">
              <a:solidFill>
                <a:srgbClr val="FFFFFF">
                  <a:alpha val="81176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847B2E66-9934-4251-A5B0-A180C0CC933D}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235825" y="228600"/>
              <a:ext cx="4953000" cy="4953000"/>
            </a:xfrm>
            <a:prstGeom prst="line">
              <a:avLst/>
            </a:prstGeom>
            <a:ln w="12700">
              <a:solidFill>
                <a:srgbClr val="FFFFFF">
                  <a:alpha val="81176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5CDA1666-64EC-4838-B0E1-4D545ECEA296}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335837" y="32278"/>
              <a:ext cx="4852989" cy="4852989"/>
            </a:xfrm>
            <a:prstGeom prst="line">
              <a:avLst/>
            </a:prstGeom>
            <a:ln w="31750">
              <a:solidFill>
                <a:srgbClr val="FFFFFF">
                  <a:alpha val="81176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7CC99E35-6C12-4F89-8CDA-9FD8B3CEE15D}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845426" y="609601"/>
              <a:ext cx="4343399" cy="4343399"/>
            </a:xfrm>
            <a:prstGeom prst="line">
              <a:avLst/>
            </a:prstGeom>
            <a:ln w="31750">
              <a:solidFill>
                <a:srgbClr val="FFFFFF">
                  <a:alpha val="81176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F522FB-7D6C-49D6-861F-2A5CC260D8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 rot="10800000" flipV="1">
            <a:off x="684210" y="581425"/>
            <a:ext cx="8192501" cy="7493430"/>
          </a:xfrm>
        </p:spPr>
        <p:txBody>
          <a:bodyPr>
            <a:normAutofit fontScale="90000"/>
          </a:bodyPr>
          <a:lstStyle/>
          <a:p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r>
              <a:rPr lang="ru-RU" sz="4000" b="1" dirty="0">
                <a:solidFill>
                  <a:srgbClr val="FF0000"/>
                </a:solidFill>
              </a:rPr>
              <a:t>Ситуация успеха</a:t>
            </a:r>
            <a:br>
              <a:rPr lang="ru-RU" sz="4000" b="1" dirty="0">
                <a:solidFill>
                  <a:srgbClr val="FF0000"/>
                </a:solidFill>
              </a:rPr>
            </a:br>
            <a:br>
              <a:rPr lang="ru-RU" sz="4000" b="1" dirty="0">
                <a:solidFill>
                  <a:srgbClr val="FF0000"/>
                </a:solidFill>
              </a:rPr>
            </a:br>
            <a:r>
              <a:rPr lang="ru-RU" sz="4000" b="1" dirty="0">
                <a:solidFill>
                  <a:srgbClr val="FF0000"/>
                </a:solidFill>
              </a:rPr>
              <a:t>возможность проявления «Я»</a:t>
            </a:r>
            <a:br>
              <a:rPr lang="ru-RU" sz="4000" b="1" dirty="0">
                <a:solidFill>
                  <a:srgbClr val="FF0000"/>
                </a:solidFill>
              </a:rPr>
            </a:br>
            <a:br>
              <a:rPr lang="ru-RU" sz="4000" b="1" dirty="0">
                <a:solidFill>
                  <a:srgbClr val="FF0000"/>
                </a:solidFill>
              </a:rPr>
            </a:br>
            <a:r>
              <a:rPr lang="ru-RU" sz="4000" b="1" dirty="0">
                <a:solidFill>
                  <a:srgbClr val="FF0000"/>
                </a:solidFill>
              </a:rPr>
              <a:t>раскрытие таланта</a:t>
            </a:r>
            <a:br>
              <a:rPr lang="ru-RU" sz="4000" b="1" dirty="0">
                <a:solidFill>
                  <a:srgbClr val="FF0000"/>
                </a:solidFill>
              </a:rPr>
            </a:br>
            <a:br>
              <a:rPr lang="ru-RU" sz="4000" b="1" dirty="0">
                <a:solidFill>
                  <a:srgbClr val="FF0000"/>
                </a:solidFill>
              </a:rPr>
            </a:br>
            <a:r>
              <a:rPr lang="ru-RU" sz="4000" b="1" dirty="0">
                <a:solidFill>
                  <a:srgbClr val="FF0000"/>
                </a:solidFill>
              </a:rPr>
              <a:t>отсутствие жесткой оценки</a:t>
            </a:r>
            <a:br>
              <a:rPr lang="ru-RU" sz="4000" b="1" dirty="0">
                <a:solidFill>
                  <a:srgbClr val="FF0000"/>
                </a:solidFill>
              </a:rPr>
            </a:br>
            <a:br>
              <a:rPr lang="ru-RU" sz="4000" b="1" dirty="0">
                <a:solidFill>
                  <a:srgbClr val="FF0000"/>
                </a:solidFill>
              </a:rPr>
            </a:br>
            <a:br>
              <a:rPr lang="ru-RU" sz="4000" b="1" dirty="0">
                <a:solidFill>
                  <a:srgbClr val="FF0000"/>
                </a:solidFill>
              </a:rPr>
            </a:br>
            <a:br>
              <a:rPr lang="ru-RU" b="1" dirty="0"/>
            </a:br>
            <a:br>
              <a:rPr lang="ru-RU" b="1" dirty="0"/>
            </a:br>
            <a:endParaRPr lang="ru-RU" b="1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D2E1976-FC79-4AA7-8F27-CC853E9E3B9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 flipV="1">
            <a:off x="684212" y="5791200"/>
            <a:ext cx="4816572" cy="92076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938925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F522FB-7D6C-49D6-861F-2A5CC260D8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6948" y="628618"/>
            <a:ext cx="11307664" cy="637474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Задачи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D2E1976-FC79-4AA7-8F27-CC853E9E3B9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5422" y="1659988"/>
            <a:ext cx="11704320" cy="3748624"/>
          </a:xfrm>
        </p:spPr>
        <p:txBody>
          <a:bodyPr>
            <a:normAutofit fontScale="92500"/>
          </a:bodyPr>
          <a:lstStyle/>
          <a:p>
            <a:pPr marL="742950" indent="-742950">
              <a:buAutoNum type="arabicPeriod"/>
            </a:pPr>
            <a:r>
              <a:rPr lang="ru-RU" sz="3600" b="1" dirty="0">
                <a:solidFill>
                  <a:srgbClr val="FF0000"/>
                </a:solidFill>
              </a:rPr>
              <a:t>Разработка содержания дополнительного образования</a:t>
            </a:r>
          </a:p>
          <a:p>
            <a:pPr marL="742950" indent="-742950">
              <a:buAutoNum type="arabicPeriod"/>
            </a:pPr>
            <a:r>
              <a:rPr lang="ru-RU" sz="3600" b="1" dirty="0">
                <a:solidFill>
                  <a:srgbClr val="FF0000"/>
                </a:solidFill>
              </a:rPr>
              <a:t>Создание комфортных условий, создание современной развивающей среды</a:t>
            </a:r>
          </a:p>
          <a:p>
            <a:pPr marL="742950" indent="-742950">
              <a:buAutoNum type="arabicPeriod"/>
            </a:pPr>
            <a:r>
              <a:rPr lang="ru-RU" sz="3600" b="1" dirty="0">
                <a:solidFill>
                  <a:srgbClr val="FF0000"/>
                </a:solidFill>
              </a:rPr>
              <a:t>Строго дозированная нагрузка</a:t>
            </a:r>
          </a:p>
          <a:p>
            <a:pPr marL="742950" indent="-742950">
              <a:buAutoNum type="arabicPeriod"/>
            </a:pPr>
            <a:r>
              <a:rPr lang="ru-RU" sz="3600" b="1" dirty="0">
                <a:solidFill>
                  <a:srgbClr val="FF0000"/>
                </a:solidFill>
              </a:rPr>
              <a:t>Улучшение качественного состава педагогов</a:t>
            </a:r>
          </a:p>
          <a:p>
            <a:pPr marL="742950" indent="-742950">
              <a:buAutoNum type="arabicPeriod"/>
            </a:pPr>
            <a:endParaRPr lang="ru-RU" sz="3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85979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F522FB-7D6C-49D6-861F-2A5CC260D8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4213" y="685798"/>
            <a:ext cx="6785732" cy="4800601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Разработано содержание кружков и студий, соответствующих требованиям времени 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D2E1976-FC79-4AA7-8F27-CC853E9E3B9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84212" y="685799"/>
            <a:ext cx="4281683" cy="1832318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12" name="Рисунок 11" descr="Изображение выглядит как внутренний, сидит, канцелярские товары, стена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EC5AE787-B0BB-4669-ACA2-967B145BDE7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37" r="7318" b="-1"/>
          <a:stretch/>
        </p:blipFill>
        <p:spPr>
          <a:xfrm>
            <a:off x="7891975" y="10"/>
            <a:ext cx="4979964" cy="6857990"/>
          </a:xfrm>
          <a:prstGeom prst="rect">
            <a:avLst/>
          </a:prstGeom>
          <a:effectLst>
            <a:innerShdw blurRad="57150" dist="38100" dir="14460000">
              <a:prstClr val="black">
                <a:alpha val="70000"/>
              </a:prstClr>
            </a:innerShdw>
          </a:effectLst>
        </p:spPr>
      </p:pic>
    </p:spTree>
    <p:extLst>
      <p:ext uri="{BB962C8B-B14F-4D97-AF65-F5344CB8AC3E}">
        <p14:creationId xmlns:p14="http://schemas.microsoft.com/office/powerpoint/2010/main" val="3593887468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161</TotalTime>
  <Words>316</Words>
  <Application>Microsoft Office PowerPoint</Application>
  <PresentationFormat>Широкоэкранный</PresentationFormat>
  <Paragraphs>57</Paragraphs>
  <Slides>19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4" baseType="lpstr">
      <vt:lpstr>Arial</vt:lpstr>
      <vt:lpstr>Calibri</vt:lpstr>
      <vt:lpstr>Century Gothic</vt:lpstr>
      <vt:lpstr>Wingdings 3</vt:lpstr>
      <vt:lpstr>Сектор</vt:lpstr>
      <vt:lpstr>Каждый ребенок талантлив!</vt:lpstr>
      <vt:lpstr>Ключевая идея  ФГОС дошкольного образования</vt:lpstr>
      <vt:lpstr>Ключевая идея  ФГОС дошкольного образования</vt:lpstr>
      <vt:lpstr>Ключевая идея  ФГОС дошкольного образования</vt:lpstr>
      <vt:lpstr>Дополнительное образование способно обеспечить переход от интересов детей к развитию их индивидуальных способностей</vt:lpstr>
      <vt:lpstr>Отличительная черта дополнительного образования</vt:lpstr>
      <vt:lpstr>      Ситуация успеха  возможность проявления «Я»  раскрытие таланта  отсутствие жесткой оценки     </vt:lpstr>
      <vt:lpstr>Задачи</vt:lpstr>
      <vt:lpstr>Разработано содержание кружков и студий, соответствующих требованиям времени </vt:lpstr>
      <vt:lpstr>Направления определялись:</vt:lpstr>
      <vt:lpstr>4 педагога прошли программу профессиональной переподготовки в области Дополнительного образования;  педагоги имеют возможность проявить творческую и авторскую позицию     </vt:lpstr>
      <vt:lpstr>Реконструкция складских помещений на 594 кв.м. и обустройство 10 дополнительных помещений;  100% доступ к образовательным ресурсам сети «ИНТЕРНЕТ»;  с учетом регламентов безопасности все помещения студий и кружков обеспечены мульмедийным и проекционным оборудованием   </vt:lpstr>
      <vt:lpstr>Основной принцип ДО   амплификация психического развития ребенка путем  вовлечение его в специфические виды деятельности  - игровые практики</vt:lpstr>
      <vt:lpstr>   </vt:lpstr>
      <vt:lpstr>Игровые занимательные практики</vt:lpstr>
      <vt:lpstr>Активная  позиция родителей</vt:lpstr>
      <vt:lpstr>Опыт организации Дополнительного образования:</vt:lpstr>
      <vt:lpstr>Модель  «каждый ребенок талантлив!»</vt:lpstr>
      <vt:lpstr> 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Каждый ребенок талантлив!</dc:title>
  <dc:creator>user super</dc:creator>
  <cp:lastModifiedBy>user super</cp:lastModifiedBy>
  <cp:revision>17</cp:revision>
  <dcterms:created xsi:type="dcterms:W3CDTF">2018-03-22T12:41:39Z</dcterms:created>
  <dcterms:modified xsi:type="dcterms:W3CDTF">2018-03-22T15:25:06Z</dcterms:modified>
</cp:coreProperties>
</file>