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  <p:sldId id="264" r:id="rId9"/>
    <p:sldId id="266" r:id="rId10"/>
    <p:sldId id="267" r:id="rId11"/>
    <p:sldId id="268" r:id="rId12"/>
    <p:sldId id="269" r:id="rId13"/>
    <p:sldId id="270" r:id="rId14"/>
    <p:sldId id="271" r:id="rId15"/>
    <p:sldId id="273" r:id="rId16"/>
    <p:sldId id="272" r:id="rId17"/>
    <p:sldId id="258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7.jpe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D471A0-F09F-4C87-AF11-AA1083407FC1}" type="datetimeFigureOut">
              <a:rPr lang="ru-RU"/>
              <a:pPr>
                <a:defRPr/>
              </a:pPr>
              <a:t>12.03.2017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551C04-5521-4339-B9FE-38E7A70841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FC3DD3-EDB4-4AC6-B819-6A45EBC63CEF}" type="datetimeFigureOut">
              <a:rPr lang="ru-RU"/>
              <a:pPr>
                <a:defRPr/>
              </a:pPr>
              <a:t>12.03.2017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260A21-E58E-4421-B08B-402CFAF056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EE0D7D-C82A-4F3A-BF30-ABD3EA0C78B5}" type="datetimeFigureOut">
              <a:rPr lang="ru-RU"/>
              <a:pPr>
                <a:defRPr/>
              </a:pPr>
              <a:t>12.03.2017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179B50-B0C1-4E87-B288-33DD16152B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 userDrawn="1"/>
        </p:nvSpPr>
        <p:spPr>
          <a:xfrm>
            <a:off x="500063" y="285750"/>
            <a:ext cx="8215312" cy="5857875"/>
          </a:xfrm>
          <a:prstGeom prst="rect">
            <a:avLst/>
          </a:prstGeom>
          <a:blipFill>
            <a:blip r:embed="rId2" cstate="email"/>
            <a:stretch>
              <a:fillRect/>
            </a:stretch>
          </a:blipFill>
          <a:ln w="203200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5" name="Рисунок 25" descr="i (5).jpg"/>
          <p:cNvPicPr>
            <a:picLocks noChangeAspect="1"/>
          </p:cNvPicPr>
          <p:nvPr userDrawn="1"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00875" y="5357813"/>
            <a:ext cx="1838325" cy="1357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 userDrawn="1"/>
        </p:nvSpPr>
        <p:spPr>
          <a:xfrm>
            <a:off x="214313" y="6572250"/>
            <a:ext cx="500062" cy="27781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err="1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+mn-cs"/>
              </a:rPr>
              <a:t>nkard</a:t>
            </a:r>
            <a:endParaRPr lang="ru-RU" sz="1200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  <a:cs typeface="+mn-cs"/>
            </a:endParaRPr>
          </a:p>
        </p:txBody>
      </p:sp>
      <p:pic>
        <p:nvPicPr>
          <p:cNvPr id="7" name="Рисунок 27" descr="божья коровка.jpg"/>
          <p:cNvPicPr>
            <a:picLocks noChangeAspect="1"/>
          </p:cNvPicPr>
          <p:nvPr userDrawn="1"/>
        </p:nvPicPr>
        <p:blipFill>
          <a:blip r:embed="rId4" cstate="print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0938" y="5051425"/>
            <a:ext cx="714375" cy="57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>
          <a:xfrm>
            <a:off x="2928938" y="7072313"/>
            <a:ext cx="571500" cy="46037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F45325-D248-4BEA-8CA4-9F08BEF2F9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3286125" y="7000875"/>
            <a:ext cx="571500" cy="46038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7530D8-1AF0-4D73-B716-9A0025B3CD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A199D0-CCE9-4F3E-A02D-5E6F1D4F1620}" type="datetimeFigureOut">
              <a:rPr lang="ru-RU"/>
              <a:pPr>
                <a:defRPr/>
              </a:pPr>
              <a:t>12.03.2017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FF58DC-4252-4900-BB47-7B794093B7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B56680-F070-47D2-945A-46F56FDF4764}" type="datetimeFigureOut">
              <a:rPr lang="ru-RU"/>
              <a:pPr>
                <a:defRPr/>
              </a:pPr>
              <a:t>12.03.2017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EDBC7-054D-49A6-B6E8-74EA19DFA8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8CC0F3-E2DB-40C1-8F5C-7CE669D6A4E1}" type="datetimeFigureOut">
              <a:rPr lang="ru-RU"/>
              <a:pPr>
                <a:defRPr/>
              </a:pPr>
              <a:t>12.03.2017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D4169C-4563-4714-83E4-1B8004EE49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A27409-1035-4147-A246-B70022E0B463}" type="datetimeFigureOut">
              <a:rPr lang="ru-RU"/>
              <a:pPr>
                <a:defRPr/>
              </a:pPr>
              <a:t>12.03.2017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1A2119-BF04-4B00-BCDE-3860D27FAF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BBD36B-C91D-4C65-950C-18049B11E83C}" type="datetimeFigureOut">
              <a:rPr lang="ru-RU"/>
              <a:pPr>
                <a:defRPr/>
              </a:pPr>
              <a:t>12.03.2017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5616F0-81C4-4482-B6F9-EE69887E48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B3DC7B-93AD-486A-80D5-766C576182E8}" type="datetimeFigureOut">
              <a:rPr lang="ru-RU"/>
              <a:pPr>
                <a:defRPr/>
              </a:pPr>
              <a:t>12.03.2017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D0280C-248A-4BF4-89D1-AC311D9B03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18" Type="http://schemas.openxmlformats.org/officeDocument/2006/relationships/image" Target="../media/image6.png"/><Relationship Id="rId26" Type="http://schemas.openxmlformats.org/officeDocument/2006/relationships/image" Target="../media/image14.jpeg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9.png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5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20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2.jpe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23" Type="http://schemas.openxmlformats.org/officeDocument/2006/relationships/image" Target="../media/image11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7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Relationship Id="rId22" Type="http://schemas.openxmlformats.org/officeDocument/2006/relationships/image" Target="../media/image10.png"/><Relationship Id="rId27" Type="http://schemas.openxmlformats.org/officeDocument/2006/relationships/image" Target="../media/image15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  <a:alpha val="7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2928938" y="6286500"/>
            <a:ext cx="10191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428625" y="357188"/>
            <a:ext cx="8286750" cy="5715000"/>
          </a:xfrm>
          <a:prstGeom prst="rect">
            <a:avLst/>
          </a:prstGeom>
          <a:blipFill>
            <a:blip r:embed="rId13" cstate="email"/>
            <a:stretch>
              <a:fillRect/>
            </a:stretch>
          </a:blipFill>
          <a:ln w="762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pic>
        <p:nvPicPr>
          <p:cNvPr id="1028" name="Рисунок 18" descr="4189028-thumb.png"/>
          <p:cNvPicPr>
            <a:picLocks noChangeAspect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 rot="630025">
            <a:off x="8358188" y="3143250"/>
            <a:ext cx="48577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Рисунок 16" descr="4189028-thumb.png"/>
          <p:cNvPicPr>
            <a:picLocks noChangeAspect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 rot="989061">
            <a:off x="8342313" y="1549400"/>
            <a:ext cx="482600" cy="96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Рисунок 21" descr="4189028-thumb.png"/>
          <p:cNvPicPr>
            <a:picLocks noChangeAspect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 rot="903261">
            <a:off x="7986713" y="207963"/>
            <a:ext cx="642937" cy="1071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Рисунок 15" descr="4189028-thumb.png"/>
          <p:cNvPicPr>
            <a:picLocks noChangeAspect="1"/>
          </p:cNvPicPr>
          <p:nvPr userDrawn="1"/>
        </p:nvPicPr>
        <p:blipFill>
          <a:blip r:embed="rId17" cstate="print"/>
          <a:srcRect/>
          <a:stretch>
            <a:fillRect/>
          </a:stretch>
        </p:blipFill>
        <p:spPr bwMode="auto">
          <a:xfrm rot="917275">
            <a:off x="6757988" y="187325"/>
            <a:ext cx="463550" cy="92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Рисунок 17" descr="4189028-thumb.png"/>
          <p:cNvPicPr>
            <a:picLocks noChangeAspect="1"/>
          </p:cNvPicPr>
          <p:nvPr userDrawn="1"/>
        </p:nvPicPr>
        <p:blipFill>
          <a:blip r:embed="rId18" cstate="print"/>
          <a:srcRect/>
          <a:stretch>
            <a:fillRect/>
          </a:stretch>
        </p:blipFill>
        <p:spPr bwMode="auto">
          <a:xfrm rot="-762205">
            <a:off x="4538663" y="57150"/>
            <a:ext cx="642937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Рисунок 22" descr="4189028-thumb.png"/>
          <p:cNvPicPr>
            <a:picLocks noChangeAspect="1"/>
          </p:cNvPicPr>
          <p:nvPr userDrawn="1"/>
        </p:nvPicPr>
        <p:blipFill>
          <a:blip r:embed="rId19" cstate="print"/>
          <a:srcRect/>
          <a:stretch>
            <a:fillRect/>
          </a:stretch>
        </p:blipFill>
        <p:spPr bwMode="auto">
          <a:xfrm rot="374482">
            <a:off x="2967038" y="241300"/>
            <a:ext cx="550862" cy="735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4" name="Рисунок 20" descr="4189028-thumb.png"/>
          <p:cNvPicPr>
            <a:picLocks noChangeAspect="1"/>
          </p:cNvPicPr>
          <p:nvPr userDrawn="1"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1643063" y="190500"/>
            <a:ext cx="5715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Рисунок 14" descr="4189028-thumb.png"/>
          <p:cNvPicPr>
            <a:picLocks noChangeAspect="1"/>
          </p:cNvPicPr>
          <p:nvPr userDrawn="1"/>
        </p:nvPicPr>
        <p:blipFill>
          <a:blip r:embed="rId21" cstate="print"/>
          <a:srcRect/>
          <a:stretch>
            <a:fillRect/>
          </a:stretch>
        </p:blipFill>
        <p:spPr bwMode="auto">
          <a:xfrm rot="-887150">
            <a:off x="500063" y="357188"/>
            <a:ext cx="42862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6" name="Рисунок 13" descr="4189028-thumb.png"/>
          <p:cNvPicPr>
            <a:picLocks noChangeAspect="1"/>
          </p:cNvPicPr>
          <p:nvPr userDrawn="1"/>
        </p:nvPicPr>
        <p:blipFill>
          <a:blip r:embed="rId22" cstate="print"/>
          <a:srcRect/>
          <a:stretch>
            <a:fillRect/>
          </a:stretch>
        </p:blipFill>
        <p:spPr bwMode="auto">
          <a:xfrm rot="809371">
            <a:off x="241300" y="1765300"/>
            <a:ext cx="544513" cy="906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7" name="Рисунок 19" descr="4189028-thumb.png"/>
          <p:cNvPicPr>
            <a:picLocks noChangeAspect="1"/>
          </p:cNvPicPr>
          <p:nvPr userDrawn="1"/>
        </p:nvPicPr>
        <p:blipFill>
          <a:blip r:embed="rId23" cstate="print"/>
          <a:srcRect/>
          <a:stretch>
            <a:fillRect/>
          </a:stretch>
        </p:blipFill>
        <p:spPr bwMode="auto">
          <a:xfrm rot="-1133357">
            <a:off x="176213" y="3376613"/>
            <a:ext cx="444500" cy="712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8" name="Рисунок 7" descr="6lzHbX_Fxz.jpg"/>
          <p:cNvPicPr>
            <a:picLocks noChangeAspect="1"/>
          </p:cNvPicPr>
          <p:nvPr userDrawn="1"/>
        </p:nvPicPr>
        <p:blipFill>
          <a:blip r:embed="rId24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88" y="4286250"/>
            <a:ext cx="2286000" cy="2357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9" name="Рисунок 8" descr="i (6).jpg"/>
          <p:cNvPicPr>
            <a:picLocks noChangeAspect="1"/>
          </p:cNvPicPr>
          <p:nvPr userDrawn="1"/>
        </p:nvPicPr>
        <p:blipFill>
          <a:blip r:embed="rId25" cstate="print"/>
          <a:srcRect/>
          <a:stretch>
            <a:fillRect/>
          </a:stretch>
        </p:blipFill>
        <p:spPr bwMode="auto">
          <a:xfrm>
            <a:off x="1428750" y="5214938"/>
            <a:ext cx="785813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0" name="Рисунок 9" descr="i (5).jpg"/>
          <p:cNvPicPr>
            <a:picLocks noChangeAspect="1"/>
          </p:cNvPicPr>
          <p:nvPr userDrawn="1"/>
        </p:nvPicPr>
        <p:blipFill>
          <a:blip r:embed="rId2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15125" y="5000625"/>
            <a:ext cx="2214563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1" name="Рисунок 10" descr="божья коровка.jpg"/>
          <p:cNvPicPr>
            <a:picLocks noChangeAspect="1"/>
          </p:cNvPicPr>
          <p:nvPr userDrawn="1"/>
        </p:nvPicPr>
        <p:blipFill>
          <a:blip r:embed="rId2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29500" y="4700588"/>
            <a:ext cx="71437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4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43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286250" y="6356350"/>
            <a:ext cx="17335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C2173B0-2BE2-4D51-9A24-D369CD09F9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25" name="Прямоугольник 24"/>
          <p:cNvSpPr/>
          <p:nvPr userDrawn="1"/>
        </p:nvSpPr>
        <p:spPr>
          <a:xfrm>
            <a:off x="0" y="6581775"/>
            <a:ext cx="500063" cy="2762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dirty="0" err="1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  <a:cs typeface="+mn-cs"/>
              </a:rPr>
              <a:t>nkard</a:t>
            </a:r>
            <a:endParaRPr lang="ru-RU" sz="1200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  <p:sldLayoutId id="2147483676" r:id="rId6"/>
    <p:sldLayoutId id="2147483677" r:id="rId7"/>
    <p:sldLayoutId id="2147483678" r:id="rId8"/>
    <p:sldLayoutId id="2147483679" r:id="rId9"/>
    <p:sldLayoutId id="2147483680" r:id="rId10"/>
    <p:sldLayoutId id="214748368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fs00.infourok.ru/images/doc/134/156767/hello_html_m1d99ef0b.jpg" TargetMode="External"/><Relationship Id="rId3" Type="http://schemas.openxmlformats.org/officeDocument/2006/relationships/hyperlink" Target="http://img-fotki.yandex.ru/get/6813/16969765.240/0_91743_d3d51e7d_orig.png" TargetMode="External"/><Relationship Id="rId7" Type="http://schemas.openxmlformats.org/officeDocument/2006/relationships/hyperlink" Target="http://s2.pic4you.ru/allimage/y2013/04-19/24687/3391817-thumb.png" TargetMode="External"/><Relationship Id="rId2" Type="http://schemas.openxmlformats.org/officeDocument/2006/relationships/hyperlink" Target="http://s4.pic4you.ru/y2014/02-12/24687/4189028-thumb.pn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1-tub-ru.yandex.net/i?id=021c63e91959ce5378cdd9b9eab6f965-66-144&amp;n=21" TargetMode="External"/><Relationship Id="rId5" Type="http://schemas.openxmlformats.org/officeDocument/2006/relationships/hyperlink" Target="http://im3-tub-ru.yandex.net/i?id=05342d3a840feefba73823d54acf087d-132-144&amp;n=21" TargetMode="External"/><Relationship Id="rId10" Type="http://schemas.openxmlformats.org/officeDocument/2006/relationships/hyperlink" Target="http://easyen.ru/load/m/2_klass/kilometr/376-1-0-8650" TargetMode="External"/><Relationship Id="rId4" Type="http://schemas.openxmlformats.org/officeDocument/2006/relationships/hyperlink" Target="http://dlm6.meta.ua/pic/0/36/184/6lzHbX_Fxz.jpg" TargetMode="External"/><Relationship Id="rId9" Type="http://schemas.openxmlformats.org/officeDocument/2006/relationships/hyperlink" Target="http://www.playcast.ru/uploads/2014/06/14/8933914.jp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071538" y="1571612"/>
            <a:ext cx="6929486" cy="1857375"/>
          </a:xfrm>
          <a:solidFill>
            <a:schemeClr val="accent2">
              <a:lumMod val="20000"/>
              <a:lumOff val="80000"/>
            </a:schemeClr>
          </a:solidFill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Новая единица длины –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КИЛОМЕТР</a:t>
            </a: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714625" y="4429125"/>
            <a:ext cx="4000500" cy="1752600"/>
          </a:xfrm>
        </p:spPr>
        <p:txBody>
          <a:bodyPr rtlCol="0">
            <a:normAutofit/>
          </a:bodyPr>
          <a:lstStyle/>
          <a:p>
            <a:pPr algn="r"/>
            <a:r>
              <a:rPr lang="ru-RU" sz="1600" b="1" dirty="0" err="1" smtClean="0">
                <a:solidFill>
                  <a:srgbClr val="002060"/>
                </a:solidFill>
                <a:latin typeface="Monotype Corsiva" pitchFamily="66" charset="0"/>
              </a:rPr>
              <a:t>Сексяева</a:t>
            </a:r>
            <a:r>
              <a:rPr lang="ru-RU" sz="1600" b="1" dirty="0" smtClean="0">
                <a:solidFill>
                  <a:srgbClr val="002060"/>
                </a:solidFill>
                <a:latin typeface="Monotype Corsiva" pitchFamily="66" charset="0"/>
              </a:rPr>
              <a:t> Наталья Юрьевна, </a:t>
            </a:r>
          </a:p>
          <a:p>
            <a:pPr algn="r"/>
            <a:r>
              <a:rPr lang="ru-RU" sz="1600" b="1" dirty="0" smtClean="0">
                <a:solidFill>
                  <a:srgbClr val="002060"/>
                </a:solidFill>
                <a:latin typeface="Monotype Corsiva" pitchFamily="66" charset="0"/>
              </a:rPr>
              <a:t>учитель начальных классов </a:t>
            </a:r>
          </a:p>
          <a:p>
            <a:pPr algn="r"/>
            <a:r>
              <a:rPr lang="ru-RU" sz="1600" b="1" dirty="0" smtClean="0">
                <a:solidFill>
                  <a:srgbClr val="002060"/>
                </a:solidFill>
                <a:latin typeface="Monotype Corsiva" pitchFamily="66" charset="0"/>
              </a:rPr>
              <a:t>высшей категории МБОУ «Красногвардейская СОШ № 1» </a:t>
            </a:r>
          </a:p>
          <a:p>
            <a:pPr algn="r"/>
            <a:r>
              <a:rPr lang="ru-RU" sz="1600" b="1" dirty="0" smtClean="0">
                <a:solidFill>
                  <a:srgbClr val="002060"/>
                </a:solidFill>
                <a:latin typeface="Monotype Corsiva" pitchFamily="66" charset="0"/>
              </a:rPr>
              <a:t>с. Плешаново Оренбургской  области</a:t>
            </a: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1071538" y="785794"/>
            <a:ext cx="6929486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Математика ∙ 3 класс ∙ </a:t>
            </a:r>
            <a:r>
              <a:rPr lang="ru-RU" sz="2400" b="1" cap="all" spc="0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умк</a:t>
            </a:r>
            <a:r>
              <a:rPr lang="ru-RU" sz="2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«гармония»</a:t>
            </a:r>
            <a:endParaRPr lang="ru-RU" sz="2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Решение задачи.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sz="48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sz="4800" b="1" dirty="0" smtClean="0">
                <a:latin typeface="Times New Roman" pitchFamily="18" charset="0"/>
                <a:cs typeface="Times New Roman" pitchFamily="18" charset="0"/>
              </a:rPr>
              <a:t>. 61 № 205.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74242"/>
          </a:xfrm>
        </p:spPr>
        <p:txBody>
          <a:bodyPr/>
          <a:lstStyle/>
          <a:p>
            <a:pPr lvl="0"/>
            <a:r>
              <a:rPr lang="ru-RU" sz="4000" b="1" dirty="0" smtClean="0"/>
              <a:t>Запиши величины в порядке возрастания.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2936"/>
            <a:ext cx="8229600" cy="3273227"/>
          </a:xfrm>
        </p:spPr>
        <p:txBody>
          <a:bodyPr/>
          <a:lstStyle/>
          <a:p>
            <a:pPr algn="ctr">
              <a:buNone/>
            </a:pPr>
            <a:r>
              <a:rPr lang="ru-RU" sz="4000" b="1" dirty="0" smtClean="0"/>
              <a:t>стр. 62 № 211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Запиши величины в порядке возрастания.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5400" b="1" dirty="0" smtClean="0"/>
              <a:t>20 мм, 20 см, 20 дм, 20 км</a:t>
            </a:r>
          </a:p>
          <a:p>
            <a:pPr algn="ctr">
              <a:buNone/>
            </a:pPr>
            <a:endParaRPr lang="ru-RU" sz="5400" b="1" dirty="0" smtClean="0"/>
          </a:p>
          <a:p>
            <a:pPr algn="ctr">
              <a:buNone/>
            </a:pPr>
            <a:r>
              <a:rPr lang="ru-RU" sz="5400" b="1" dirty="0" smtClean="0"/>
              <a:t>85 мм, 10 см, 53 дм, 2 км</a:t>
            </a:r>
            <a:endParaRPr lang="ru-RU" sz="5400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/>
          <a:lstStyle/>
          <a:p>
            <a:pPr lvl="0"/>
            <a:r>
              <a:rPr lang="ru-RU" sz="4800" b="1" dirty="0" smtClean="0"/>
              <a:t>Найди закономерность.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/>
          <a:lstStyle/>
          <a:p>
            <a:pPr algn="ctr">
              <a:buNone/>
            </a:pPr>
            <a:r>
              <a:rPr lang="ru-RU" sz="4400" b="1" dirty="0" smtClean="0"/>
              <a:t>стр. 62 № </a:t>
            </a:r>
            <a:r>
              <a:rPr lang="ru-RU" sz="4400" b="1" dirty="0" smtClean="0"/>
              <a:t>212</a:t>
            </a:r>
          </a:p>
          <a:p>
            <a:pPr algn="ctr">
              <a:buNone/>
            </a:pPr>
            <a:endParaRPr lang="ru-RU" sz="4400" b="1" dirty="0" smtClean="0"/>
          </a:p>
          <a:p>
            <a:pPr algn="ctr">
              <a:buNone/>
            </a:pPr>
            <a:r>
              <a:rPr lang="ru-RU" sz="4400" b="1" dirty="0" smtClean="0"/>
              <a:t>Дописать три величины.</a:t>
            </a:r>
            <a:endParaRPr lang="ru-RU" sz="4400" b="1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Найди закономерность.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4000" b="1" dirty="0" smtClean="0"/>
              <a:t>18 км 400м, 19 км 500м, 20 км600 м</a:t>
            </a:r>
          </a:p>
          <a:p>
            <a:pPr>
              <a:buNone/>
            </a:pPr>
            <a:endParaRPr lang="ru-RU" sz="4000" b="1" dirty="0" smtClean="0"/>
          </a:p>
          <a:p>
            <a:pPr>
              <a:buNone/>
            </a:pPr>
            <a:r>
              <a:rPr lang="ru-RU" sz="4000" b="1" dirty="0" smtClean="0"/>
              <a:t> </a:t>
            </a:r>
            <a:r>
              <a:rPr lang="ru-RU" sz="4000" b="1" dirty="0" smtClean="0"/>
              <a:t>  50 см, 6 дм, 70 см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Сегодня на уроке </a:t>
            </a:r>
            <a:r>
              <a:rPr lang="ru-RU" b="1" dirty="0" smtClean="0"/>
              <a:t>я узнал (а) ….</a:t>
            </a:r>
          </a:p>
          <a:p>
            <a:r>
              <a:rPr lang="ru-RU" b="1" dirty="0" smtClean="0"/>
              <a:t>Сегодня на уроке мне понравилось...</a:t>
            </a:r>
          </a:p>
          <a:p>
            <a:r>
              <a:rPr lang="ru-RU" b="1" dirty="0" smtClean="0"/>
              <a:t>Сегодня на уроке у меня получилось...</a:t>
            </a:r>
          </a:p>
          <a:p>
            <a:r>
              <a:rPr lang="ru-RU" b="1" dirty="0" smtClean="0"/>
              <a:t>Сегодня на уроке я запомнил(а)...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5" y="260648"/>
            <a:ext cx="8280919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prstShdw prst="shdw17" dist="17961" dir="2700000">
              <a:schemeClr val="accent1">
                <a:gamma/>
                <a:shade val="60000"/>
                <a:invGamma/>
              </a:schemeClr>
            </a:prstShdw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smtClean="0">
                <a:latin typeface="Times New Roman" pitchFamily="18" charset="0"/>
                <a:cs typeface="Times New Roman" pitchFamily="18" charset="0"/>
              </a:rPr>
              <a:t>Используемые источники:</a:t>
            </a:r>
          </a:p>
        </p:txBody>
      </p:sp>
      <p:sp>
        <p:nvSpPr>
          <p:cNvPr id="15363" name="Содержимое 4"/>
          <p:cNvSpPr>
            <a:spLocks noGrp="1"/>
          </p:cNvSpPr>
          <p:nvPr>
            <p:ph idx="1"/>
          </p:nvPr>
        </p:nvSpPr>
        <p:spPr>
          <a:xfrm>
            <a:off x="642938" y="1500188"/>
            <a:ext cx="7929562" cy="4525962"/>
          </a:xfrm>
        </p:spPr>
        <p:txBody>
          <a:bodyPr/>
          <a:lstStyle/>
          <a:p>
            <a:r>
              <a:rPr lang="ru-RU" sz="14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http://s4.pic4you.ru/y2014/02-12/24687/4189028-thumb.png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цифры</a:t>
            </a:r>
          </a:p>
          <a:p>
            <a:r>
              <a:rPr lang="ru-RU" sz="14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http://img-fotki.yandex.ru/get/6813/16969765.240/0_91743_d3d51e7d_orig.png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фон </a:t>
            </a:r>
          </a:p>
          <a:p>
            <a:r>
              <a:rPr lang="ru-RU" sz="1400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http://dlm6.meta.ua/pic/0/36/184/6lzHbX_Fxz.jpg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шары</a:t>
            </a:r>
          </a:p>
          <a:p>
            <a:r>
              <a:rPr lang="ru-RU" sz="1400" u="sng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http://im3-tub-ru.yandex.net/i?id=05342d3a840feefba73823d54acf087d-132-144&amp;n=21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кубики</a:t>
            </a:r>
          </a:p>
          <a:p>
            <a:r>
              <a:rPr lang="ru-RU" sz="1400" u="sng" dirty="0" smtClean="0">
                <a:latin typeface="Times New Roman" pitchFamily="18" charset="0"/>
                <a:cs typeface="Times New Roman" pitchFamily="18" charset="0"/>
                <a:hlinkClick r:id="rId6"/>
              </a:rPr>
              <a:t>http://im1-tub-ru.yandex.net/i?id=021c63e91959ce5378cdd9b9eab6f965-66-144&amp;n=21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множитель</a:t>
            </a:r>
          </a:p>
          <a:p>
            <a:r>
              <a:rPr lang="ru-RU" sz="1400" u="sng" dirty="0" smtClean="0">
                <a:latin typeface="Times New Roman" pitchFamily="18" charset="0"/>
                <a:cs typeface="Times New Roman" pitchFamily="18" charset="0"/>
                <a:hlinkClick r:id="rId7"/>
              </a:rPr>
              <a:t>http://s2.pic4you.ru/allimage/y2013/04-19/24687/3391817-thumb.png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божья коровка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Для презентации: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Ученик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8"/>
              </a:rPr>
              <a:t>http://fs00.infourok.ru/images/doc/134/156767/hello_html_m1d99ef0b.jpg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Дорога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9"/>
              </a:rPr>
              <a:t>http://www.playcast.ru/uploads/2014/06/14/8933914.jpg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Задания: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Дьячкова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Ирина Сергеевна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  <a:hlinkClick r:id="rId10"/>
              </a:rPr>
              <a:t>http://easyen.ru/load/m/2_klass/kilometr/376-1-0-8650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Н.Б.Истомина_Математика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ч.2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Изд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: Смоленск «Ассоциация 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XXI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век»</a:t>
            </a:r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2012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sz="3600" smtClean="0"/>
              <a:t/>
            </a:r>
            <a:br>
              <a:rPr lang="ru-RU" sz="3600" smtClean="0"/>
            </a:br>
            <a:r>
              <a:rPr lang="ru-RU" sz="3600" smtClean="0"/>
              <a:t>Считаем </a:t>
            </a:r>
            <a:r>
              <a:rPr lang="ru-RU" sz="3600" dirty="0" smtClean="0"/>
              <a:t>устно</a:t>
            </a:r>
            <a:br>
              <a:rPr lang="ru-RU" sz="3600" dirty="0" smtClean="0"/>
            </a:br>
            <a:endParaRPr lang="ru-RU" sz="3600" b="1" dirty="0" smtClean="0"/>
          </a:p>
        </p:txBody>
      </p:sp>
      <p:sp>
        <p:nvSpPr>
          <p:cNvPr id="14339" name="Содержимое 2"/>
          <p:cNvSpPr>
            <a:spLocks noGrp="1"/>
          </p:cNvSpPr>
          <p:nvPr>
            <p:ph idx="1"/>
          </p:nvPr>
        </p:nvSpPr>
        <p:spPr>
          <a:xfrm>
            <a:off x="457200" y="1071547"/>
            <a:ext cx="8229600" cy="3000396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1)Назови пять различных чисел, в которых </a:t>
            </a:r>
          </a:p>
          <a:p>
            <a:pPr>
              <a:buNone/>
            </a:pPr>
            <a:r>
              <a:rPr lang="ru-RU" b="1" dirty="0" smtClean="0"/>
              <a:t>   85 сотен;</a:t>
            </a:r>
          </a:p>
          <a:p>
            <a:pPr>
              <a:buNone/>
            </a:pPr>
            <a:r>
              <a:rPr lang="ru-RU" b="1" dirty="0" smtClean="0"/>
              <a:t>2) </a:t>
            </a:r>
            <a:r>
              <a:rPr lang="ru-RU" dirty="0" smtClean="0"/>
              <a:t>Назови данные числа в порядке возрастания: </a:t>
            </a:r>
            <a:r>
              <a:rPr lang="ru-RU" b="1" dirty="0" smtClean="0"/>
              <a:t>5 204, 5 246, 5 260, 5 042, </a:t>
            </a:r>
          </a:p>
          <a:p>
            <a:pPr>
              <a:buNone/>
            </a:pPr>
            <a:r>
              <a:rPr lang="ru-RU" b="1" dirty="0" smtClean="0"/>
              <a:t>    2 546, 2 460.</a:t>
            </a:r>
          </a:p>
          <a:p>
            <a:pPr>
              <a:buNone/>
            </a:pPr>
            <a:r>
              <a:rPr lang="ru-RU" b="1" dirty="0" smtClean="0"/>
              <a:t>   </a:t>
            </a:r>
            <a:endParaRPr lang="ru-RU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785786" y="4286256"/>
            <a:ext cx="1428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2 460,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3108" y="4286256"/>
            <a:ext cx="1428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2 546,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57554" y="4286256"/>
            <a:ext cx="1428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5 042,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714876" y="4286256"/>
            <a:ext cx="1428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5 204,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00760" y="4286256"/>
            <a:ext cx="1428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5 246,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286644" y="4286256"/>
            <a:ext cx="14287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2060"/>
                </a:solidFill>
              </a:rPr>
              <a:t>5 260.</a:t>
            </a:r>
            <a:endParaRPr lang="ru-RU" sz="3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3200"/>
            <a:ext cx="8229600" cy="796908"/>
          </a:xfrm>
        </p:spPr>
        <p:txBody>
          <a:bodyPr/>
          <a:lstStyle/>
          <a:p>
            <a:r>
              <a:rPr lang="ru-RU" dirty="0" smtClean="0"/>
              <a:t>Решаем задачи устно</a:t>
            </a:r>
            <a:endParaRPr lang="ru-RU" dirty="0"/>
          </a:p>
        </p:txBody>
      </p:sp>
      <p:sp>
        <p:nvSpPr>
          <p:cNvPr id="5" name="Содержимое 2"/>
          <p:cNvSpPr txBox="1">
            <a:spLocks/>
          </p:cNvSpPr>
          <p:nvPr/>
        </p:nvSpPr>
        <p:spPr bwMode="auto">
          <a:xfrm>
            <a:off x="467544" y="1484784"/>
            <a:ext cx="8229600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spcBef>
                <a:spcPct val="20000"/>
              </a:spcBef>
              <a:buFont typeface="Arial" charset="0"/>
              <a:buChar char="•"/>
            </a:pPr>
            <a:endParaRPr lang="ru-RU" sz="2800" dirty="0" smtClean="0">
              <a:solidFill>
                <a:srgbClr val="002060"/>
              </a:solidFill>
            </a:endParaRPr>
          </a:p>
          <a:p>
            <a:pPr marL="342900" lvl="0" indent="-342900">
              <a:spcBef>
                <a:spcPct val="20000"/>
              </a:spcBef>
              <a:buFont typeface="Arial" charset="0"/>
              <a:buChar char="•"/>
            </a:pP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Высота 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сосны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40 метров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липа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 12 м ниже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Чему равна высота липы?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7224" y="3896029"/>
            <a:ext cx="314327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b="1" dirty="0" smtClean="0"/>
          </a:p>
          <a:p>
            <a:endParaRPr lang="ru-RU" sz="2400" b="1" dirty="0" smtClean="0"/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40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– 12 = 28(м)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 bwMode="auto">
          <a:xfrm>
            <a:off x="500034" y="4286256"/>
            <a:ext cx="8229600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spcBef>
                <a:spcPct val="20000"/>
              </a:spcBef>
            </a:pPr>
            <a:endParaRPr kumimoji="0" lang="ru-RU" sz="28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1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03200"/>
            <a:ext cx="8229600" cy="796908"/>
          </a:xfrm>
        </p:spPr>
        <p:txBody>
          <a:bodyPr/>
          <a:lstStyle/>
          <a:p>
            <a:r>
              <a:rPr lang="ru-RU" dirty="0" smtClean="0"/>
              <a:t>Решаем задачи устно</a:t>
            </a:r>
            <a:endParaRPr lang="ru-RU" dirty="0"/>
          </a:p>
        </p:txBody>
      </p:sp>
      <p:sp>
        <p:nvSpPr>
          <p:cNvPr id="5" name="Содержимое 2"/>
          <p:cNvSpPr txBox="1">
            <a:spLocks/>
          </p:cNvSpPr>
          <p:nvPr/>
        </p:nvSpPr>
        <p:spPr bwMode="auto">
          <a:xfrm>
            <a:off x="539552" y="1124744"/>
            <a:ext cx="8229600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lvl="0" indent="-342900">
              <a:spcBef>
                <a:spcPct val="20000"/>
              </a:spcBef>
              <a:buFont typeface="Arial" charset="0"/>
              <a:buChar char="•"/>
            </a:pP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Слонёнок рождается высотой примерно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100 см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К 5 летнему возрасту рост слонёнка </a:t>
            </a:r>
            <a:r>
              <a:rPr lang="ru-RU" sz="4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увеличивается в 2 раза</a:t>
            </a: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Посчитай рост 5 летнего слонёнка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kumimoji="0" lang="ru-RU" sz="40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7224" y="4572008"/>
            <a:ext cx="721523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100 ∙ 2 = 200 (см)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/>
          <a:lstStyle/>
          <a:p>
            <a:r>
              <a:rPr lang="ru-RU" spc="-150" dirty="0" smtClean="0"/>
              <a:t>Догадайтесь, какими величинами пользовались при измерении:</a:t>
            </a:r>
            <a:endParaRPr lang="ru-RU" spc="-15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8638" y="1714488"/>
            <a:ext cx="4972056" cy="3357586"/>
          </a:xfrm>
        </p:spPr>
        <p:txBody>
          <a:bodyPr/>
          <a:lstStyle/>
          <a:p>
            <a:pPr>
              <a:buNone/>
            </a:pPr>
            <a:r>
              <a:rPr lang="ru-RU" sz="3600" b="1" dirty="0" smtClean="0"/>
              <a:t>     </a:t>
            </a:r>
            <a:r>
              <a:rPr lang="ru-RU" sz="3600" b="1" dirty="0" smtClean="0">
                <a:solidFill>
                  <a:srgbClr val="002060"/>
                </a:solidFill>
              </a:rPr>
              <a:t>Длина ручки   14 </a:t>
            </a:r>
            <a:r>
              <a:rPr lang="ru-RU" sz="3600" b="1" dirty="0" smtClean="0">
                <a:solidFill>
                  <a:schemeClr val="bg1">
                    <a:lumMod val="65000"/>
                  </a:schemeClr>
                </a:solidFill>
              </a:rPr>
              <a:t>…</a:t>
            </a:r>
            <a:endParaRPr lang="ru-RU" sz="3600" dirty="0" smtClean="0">
              <a:solidFill>
                <a:schemeClr val="bg1">
                  <a:lumMod val="65000"/>
                </a:schemeClr>
              </a:solidFill>
            </a:endParaRPr>
          </a:p>
          <a:p>
            <a:pPr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     Высота дома   10 </a:t>
            </a:r>
            <a:r>
              <a:rPr lang="ru-RU" sz="3600" b="1" dirty="0" smtClean="0">
                <a:solidFill>
                  <a:schemeClr val="bg1">
                    <a:lumMod val="65000"/>
                  </a:schemeClr>
                </a:solidFill>
              </a:rPr>
              <a:t>…</a:t>
            </a:r>
            <a:endParaRPr lang="ru-RU" sz="3600" dirty="0" smtClean="0">
              <a:solidFill>
                <a:schemeClr val="bg1">
                  <a:lumMod val="65000"/>
                </a:schemeClr>
              </a:solidFill>
            </a:endParaRPr>
          </a:p>
          <a:p>
            <a:pPr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     Ширина парты   5 </a:t>
            </a:r>
            <a:r>
              <a:rPr lang="ru-RU" sz="3600" b="1" dirty="0" smtClean="0">
                <a:solidFill>
                  <a:schemeClr val="bg1">
                    <a:lumMod val="65000"/>
                  </a:schemeClr>
                </a:solidFill>
              </a:rPr>
              <a:t>…   </a:t>
            </a:r>
            <a:r>
              <a:rPr lang="ru-RU" sz="3600" b="1" dirty="0" smtClean="0">
                <a:solidFill>
                  <a:srgbClr val="002060"/>
                </a:solidFill>
              </a:rPr>
              <a:t>  </a:t>
            </a:r>
            <a:endParaRPr lang="ru-RU" sz="3600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     Длина доски   30 </a:t>
            </a:r>
            <a:r>
              <a:rPr lang="ru-RU" sz="3600" b="1" dirty="0" smtClean="0">
                <a:solidFill>
                  <a:schemeClr val="bg1">
                    <a:lumMod val="65000"/>
                  </a:schemeClr>
                </a:solidFill>
              </a:rPr>
              <a:t>…</a:t>
            </a:r>
            <a:endParaRPr lang="ru-RU" sz="3600" dirty="0" smtClean="0">
              <a:solidFill>
                <a:schemeClr val="bg1">
                  <a:lumMod val="65000"/>
                </a:schemeClr>
              </a:solidFill>
            </a:endParaRPr>
          </a:p>
          <a:p>
            <a:pPr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     Рост ученика    130 </a:t>
            </a:r>
            <a:r>
              <a:rPr lang="ru-RU" sz="3600" b="1" dirty="0" smtClean="0">
                <a:solidFill>
                  <a:schemeClr val="bg1">
                    <a:lumMod val="65000"/>
                  </a:schemeClr>
                </a:solidFill>
              </a:rPr>
              <a:t>…</a:t>
            </a:r>
            <a:endParaRPr lang="ru-RU" sz="3600" dirty="0" smtClean="0">
              <a:solidFill>
                <a:schemeClr val="bg1">
                  <a:lumMod val="65000"/>
                </a:schemeClr>
              </a:solidFill>
            </a:endParaRPr>
          </a:p>
          <a:p>
            <a:pPr>
              <a:buNone/>
            </a:pP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0" y="1714488"/>
            <a:ext cx="11430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см</a:t>
            </a:r>
            <a:endParaRPr lang="ru-RU" sz="3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4572000" y="2354041"/>
            <a:ext cx="11430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м</a:t>
            </a:r>
            <a:endParaRPr lang="ru-RU" sz="3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643438" y="2996983"/>
            <a:ext cx="11430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дм</a:t>
            </a:r>
            <a:endParaRPr lang="ru-RU" sz="3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572000" y="3643314"/>
            <a:ext cx="11430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дм</a:t>
            </a:r>
            <a:endParaRPr lang="ru-RU" sz="3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786314" y="4354305"/>
            <a:ext cx="11430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см</a:t>
            </a:r>
            <a:endParaRPr lang="ru-RU" sz="3600" b="1" dirty="0"/>
          </a:p>
        </p:txBody>
      </p:sp>
      <p:pic>
        <p:nvPicPr>
          <p:cNvPr id="10" name="Рисунок 9" descr="hello_html_m1d99ef0b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>
          <a:xfrm>
            <a:off x="6429388" y="1785926"/>
            <a:ext cx="2286016" cy="34290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000132"/>
          </a:xfrm>
        </p:spPr>
        <p:txBody>
          <a:bodyPr/>
          <a:lstStyle/>
          <a:p>
            <a:r>
              <a:rPr lang="ru-RU" sz="3600" b="1" dirty="0" smtClean="0"/>
              <a:t>Расстояние между городами   120</a:t>
            </a:r>
            <a:r>
              <a:rPr lang="ru-RU" sz="3600" b="1" i="1" dirty="0" smtClean="0"/>
              <a:t> </a:t>
            </a:r>
            <a:r>
              <a:rPr lang="ru-RU" sz="3600" b="1" dirty="0" smtClean="0"/>
              <a:t>…</a:t>
            </a:r>
            <a:br>
              <a:rPr lang="ru-RU" sz="3600" b="1" dirty="0" smtClean="0"/>
            </a:br>
            <a:r>
              <a:rPr lang="ru-RU" sz="3600" dirty="0" smtClean="0"/>
              <a:t>(см, дм, м)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893391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85786" y="2214554"/>
            <a:ext cx="3210082" cy="21351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785786" y="1643050"/>
            <a:ext cx="75009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spc="300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Подходят ли нам эти единицы длины?</a:t>
            </a:r>
            <a:endParaRPr lang="ru-RU" sz="2400" b="1" spc="3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143372" y="2214554"/>
            <a:ext cx="43577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Почему?</a:t>
            </a:r>
            <a:endParaRPr lang="ru-RU" sz="2400" b="1" spc="3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143372" y="2643182"/>
            <a:ext cx="45005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какая тогда возникает проблема?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143372" y="3526697"/>
            <a:ext cx="45005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Нам необходима новая единица длины.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85786" y="4312515"/>
            <a:ext cx="77153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Новая единица длины будет больше или меньше метра? 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14348" y="5143512"/>
            <a:ext cx="77153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может быть кто-нибудь знает, как называется единица длины, которая больше метра? </a:t>
            </a:r>
            <a:endParaRPr lang="ru-RU" sz="24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571504"/>
          </a:xfrm>
        </p:spPr>
        <p:txBody>
          <a:bodyPr/>
          <a:lstStyle/>
          <a:p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sz="3600" b="1" dirty="0" smtClean="0"/>
              <a:t>Расстояние между городами   120</a:t>
            </a:r>
            <a:r>
              <a:rPr lang="ru-RU" sz="3600" b="1" i="1" dirty="0" smtClean="0"/>
              <a:t> </a:t>
            </a:r>
            <a:r>
              <a:rPr lang="ru-RU" sz="3600" b="1" dirty="0" smtClean="0"/>
              <a:t>км</a:t>
            </a:r>
            <a:br>
              <a:rPr lang="ru-RU" sz="3600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893391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488" y="1643050"/>
            <a:ext cx="3544235" cy="23574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1571604" y="1071546"/>
            <a:ext cx="592935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Сколько 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одном 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км</a:t>
            </a: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ru-RU" sz="3200" b="1" spc="300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9457" name="Picture 1"/>
          <p:cNvPicPr>
            <a:picLocks noChangeAspect="1" noChangeArrowheads="1"/>
          </p:cNvPicPr>
          <p:nvPr/>
        </p:nvPicPr>
        <p:blipFill>
          <a:blip r:embed="rId3" cstate="print"/>
          <a:srcRect b="20221"/>
          <a:stretch>
            <a:fillRect/>
          </a:stretch>
        </p:blipFill>
        <p:spPr bwMode="auto">
          <a:xfrm>
            <a:off x="571472" y="4143380"/>
            <a:ext cx="8058205" cy="18573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4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39850"/>
          </a:xfrm>
        </p:spPr>
        <p:txBody>
          <a:bodyPr/>
          <a:lstStyle/>
          <a:p>
            <a:r>
              <a:rPr lang="ru-RU" b="1" spc="-150" dirty="0" smtClean="0"/>
              <a:t>Установите соотношения между единицами длины:</a:t>
            </a:r>
            <a:endParaRPr lang="ru-RU" b="1" spc="-15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57398" y="2071678"/>
            <a:ext cx="4329114" cy="3357586"/>
          </a:xfrm>
        </p:spPr>
        <p:txBody>
          <a:bodyPr/>
          <a:lstStyle/>
          <a:p>
            <a:pPr>
              <a:buNone/>
            </a:pPr>
            <a:r>
              <a:rPr lang="ru-RU" sz="3600" b="1" dirty="0" smtClean="0"/>
              <a:t>     </a:t>
            </a:r>
            <a:r>
              <a:rPr lang="ru-RU" sz="3600" b="1" dirty="0" smtClean="0">
                <a:solidFill>
                  <a:srgbClr val="002060"/>
                </a:solidFill>
              </a:rPr>
              <a:t>1 см =         мм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     1 дм =        см</a:t>
            </a:r>
          </a:p>
          <a:p>
            <a:pPr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     1 м =          дм</a:t>
            </a:r>
            <a:endParaRPr lang="ru-RU" sz="3600" dirty="0" smtClean="0">
              <a:solidFill>
                <a:schemeClr val="bg1">
                  <a:lumMod val="65000"/>
                </a:schemeClr>
              </a:solidFill>
            </a:endParaRPr>
          </a:p>
          <a:p>
            <a:pPr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     1 м =</a:t>
            </a:r>
            <a:r>
              <a:rPr lang="ru-RU" sz="3600" b="1" dirty="0" smtClean="0">
                <a:solidFill>
                  <a:schemeClr val="bg1">
                    <a:lumMod val="65000"/>
                  </a:schemeClr>
                </a:solidFill>
              </a:rPr>
              <a:t>  </a:t>
            </a:r>
            <a:r>
              <a:rPr lang="ru-RU" sz="3600" b="1" dirty="0" smtClean="0">
                <a:solidFill>
                  <a:srgbClr val="002060"/>
                </a:solidFill>
              </a:rPr>
              <a:t>         см</a:t>
            </a:r>
            <a:endParaRPr lang="ru-RU" sz="3600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     1 км =            м</a:t>
            </a:r>
            <a:endParaRPr lang="ru-RU" sz="3600" dirty="0" smtClean="0">
              <a:solidFill>
                <a:schemeClr val="bg1">
                  <a:lumMod val="65000"/>
                </a:schemeClr>
              </a:solidFill>
            </a:endParaRPr>
          </a:p>
          <a:p>
            <a:pPr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     </a:t>
            </a:r>
            <a:endParaRPr lang="ru-RU" sz="3600" dirty="0" smtClean="0">
              <a:solidFill>
                <a:schemeClr val="bg1">
                  <a:lumMod val="65000"/>
                </a:schemeClr>
              </a:solidFill>
            </a:endParaRPr>
          </a:p>
          <a:p>
            <a:pPr>
              <a:buNone/>
            </a:pP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57620" y="2071678"/>
            <a:ext cx="857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10</a:t>
            </a:r>
            <a:endParaRPr lang="ru-RU" sz="3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857620" y="2714620"/>
            <a:ext cx="7858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10</a:t>
            </a:r>
            <a:endParaRPr lang="ru-RU" sz="3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786182" y="3425611"/>
            <a:ext cx="7858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10</a:t>
            </a:r>
            <a:endParaRPr lang="ru-RU" sz="36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643306" y="4068553"/>
            <a:ext cx="10001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100</a:t>
            </a:r>
            <a:endParaRPr lang="ru-RU" sz="36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3714744" y="4714884"/>
            <a:ext cx="135732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1 000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+mn-lt"/>
              </a:rPr>
              <a:t/>
            </a:r>
            <a:br>
              <a:rPr lang="ru-RU" b="1" dirty="0" smtClean="0">
                <a:latin typeface="+mn-lt"/>
              </a:rPr>
            </a:br>
            <a:r>
              <a:rPr lang="ru-RU" b="1" dirty="0" smtClean="0">
                <a:latin typeface="+mn-lt"/>
              </a:rPr>
              <a:t>Преобразование </a:t>
            </a:r>
            <a:r>
              <a:rPr lang="ru-RU" b="1" dirty="0" smtClean="0">
                <a:latin typeface="+mn-lt"/>
              </a:rPr>
              <a:t>величин.</a:t>
            </a:r>
            <a:br>
              <a:rPr lang="ru-RU" b="1" dirty="0" smtClean="0">
                <a:latin typeface="+mn-lt"/>
              </a:rPr>
            </a:br>
            <a:endParaRPr lang="ru-RU" b="1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3 км = …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                   2.000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 = … км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</a:t>
            </a: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7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км = …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                    4.000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м = … км</a:t>
            </a: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     </a:t>
            </a: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          4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км 375 м = …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м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      8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км 470 м = …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м</a:t>
            </a:r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294</TotalTime>
  <Words>492</Words>
  <Application>Microsoft Office PowerPoint</Application>
  <PresentationFormat>Экран (4:3)</PresentationFormat>
  <Paragraphs>98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Новая единица длины – КИЛОМЕТР</vt:lpstr>
      <vt:lpstr> Считаем устно </vt:lpstr>
      <vt:lpstr>Решаем задачи устно</vt:lpstr>
      <vt:lpstr>Решаем задачи устно</vt:lpstr>
      <vt:lpstr>Догадайтесь, какими величинами пользовались при измерении:</vt:lpstr>
      <vt:lpstr>Расстояние между городами   120 … (см, дм, м) </vt:lpstr>
      <vt:lpstr>  Расстояние между городами   120 км  </vt:lpstr>
      <vt:lpstr>Установите соотношения между единицами длины:</vt:lpstr>
      <vt:lpstr> Преобразование величин. </vt:lpstr>
      <vt:lpstr>Решение задачи.</vt:lpstr>
      <vt:lpstr>Запиши величины в порядке возрастания. </vt:lpstr>
      <vt:lpstr>Запиши величины в порядке возрастания.</vt:lpstr>
      <vt:lpstr>Найди закономерность. </vt:lpstr>
      <vt:lpstr>Найди закономерность.</vt:lpstr>
      <vt:lpstr>Слайд 15</vt:lpstr>
      <vt:lpstr>Слайд 16</vt:lpstr>
      <vt:lpstr>Используемые источники: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Километр</dc:title>
  <dc:creator>corowina</dc:creator>
  <cp:lastModifiedBy>RePack by SPecialiST</cp:lastModifiedBy>
  <cp:revision>35</cp:revision>
  <dcterms:created xsi:type="dcterms:W3CDTF">2014-11-11T08:46:04Z</dcterms:created>
  <dcterms:modified xsi:type="dcterms:W3CDTF">2017-03-12T12:19:11Z</dcterms:modified>
</cp:coreProperties>
</file>