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xls" ContentType="application/vnd.ms-exce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7" r:id="rId4"/>
    <p:sldId id="258" r:id="rId5"/>
    <p:sldId id="259" r:id="rId6"/>
    <p:sldId id="260" r:id="rId7"/>
    <p:sldId id="261" r:id="rId8"/>
    <p:sldId id="266" r:id="rId9"/>
    <p:sldId id="262" r:id="rId10"/>
    <p:sldId id="270" r:id="rId11"/>
    <p:sldId id="267" r:id="rId12"/>
    <p:sldId id="268" r:id="rId13"/>
    <p:sldId id="269" r:id="rId14"/>
    <p:sldId id="271" r:id="rId15"/>
    <p:sldId id="272" r:id="rId16"/>
    <p:sldId id="274" r:id="rId17"/>
    <p:sldId id="276" r:id="rId18"/>
    <p:sldId id="275" r:id="rId19"/>
    <p:sldId id="277" r:id="rId20"/>
    <p:sldId id="278" r:id="rId21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99"/>
    <a:srgbClr val="FD3E2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52" autoAdjust="0"/>
    <p:restoredTop sz="94728" autoAdjust="0"/>
  </p:normalViewPr>
  <p:slideViewPr>
    <p:cSldViewPr>
      <p:cViewPr>
        <p:scale>
          <a:sx n="57" d="100"/>
          <a:sy n="57" d="100"/>
        </p:scale>
        <p:origin x="-1740" y="-3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339E0-DB69-4E2B-BD2A-AAC13F522430}" type="datetimeFigureOut">
              <a:rPr lang="en-US"/>
              <a:pPr>
                <a:defRPr/>
              </a:pPr>
              <a:t>3/20/2018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2DC497-2FB6-4184-BD8D-AF28175BF20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6412F8-5B07-4FEB-9855-C6E44129688C}" type="datetimeFigureOut">
              <a:rPr lang="en-US"/>
              <a:pPr>
                <a:defRPr/>
              </a:pPr>
              <a:t>3/20/2018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2736826-C904-4E1F-B246-64A1D84201A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add title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E8D75-ED81-42B0-B6E5-1A37442EB279}" type="datetimeFigureOut">
              <a:rPr lang="en-US"/>
              <a:pPr>
                <a:defRPr/>
              </a:pPr>
              <a:t>3/20/2018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21AE75-4869-439B-932F-046529D6C70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808A8F-535D-4939-BF4A-43EA1A1A2EF3}" type="datetimeFigureOut">
              <a:rPr lang="en-US"/>
              <a:pPr>
                <a:defRPr/>
              </a:pPr>
              <a:t>3/20/2018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CA8A3B-A491-4550-9075-D3264F7F3DA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3055FC-CC57-49ED-9EA9-8AA61C551B76}" type="datetimeFigureOut">
              <a:rPr lang="en-US"/>
              <a:pPr>
                <a:defRPr/>
              </a:pPr>
              <a:t>3/20/2018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392B4E-89E5-4206-9E93-1022F7FC338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10D02-5D51-44E7-8C74-BE6BCE49D48D}" type="datetimeFigureOut">
              <a:rPr lang="en-US"/>
              <a:pPr>
                <a:defRPr/>
              </a:pPr>
              <a:t>3/20/2018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39146EA-A317-4809-ACAB-B571AD45AE3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CCC5E9-F479-4AA7-BB52-7EB64FE7F7AD}" type="datetimeFigureOut">
              <a:rPr lang="en-US"/>
              <a:pPr>
                <a:defRPr/>
              </a:pPr>
              <a:t>3/20/2018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12F32-5103-4FAD-8736-9AEA1589D7E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657A3B-05CA-41C0-BD97-8AC47FC15365}" type="datetimeFigureOut">
              <a:rPr lang="en-US"/>
              <a:pPr>
                <a:defRPr/>
              </a:pPr>
              <a:t>3/20/2018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606766-DA6E-4123-B647-6FE1E87FC49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33B0DA-C08F-480D-B4BE-55D7F7EB9613}" type="datetimeFigureOut">
              <a:rPr lang="en-US"/>
              <a:pPr>
                <a:defRPr/>
              </a:pPr>
              <a:t>3/20/2018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A223B4-7856-4799-AB39-D6A94401F99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EDAD5D5-B78C-464B-982A-887F24836CB4}" type="datetimeFigureOut">
              <a:rPr lang="en-US"/>
              <a:pPr>
                <a:defRPr/>
              </a:pPr>
              <a:t>3/20/2018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A67A71-212E-4618-8ECC-567DE619B90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5BF21E-2447-4888-ABFB-69BD153D4502}" type="datetimeFigureOut">
              <a:rPr lang="en-US"/>
              <a:pPr>
                <a:defRPr/>
              </a:pPr>
              <a:t>3/20/2018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59EE0D-7861-49F4-9ECF-C92D2B77959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49A937E-E4EA-4B00-9DA6-7F09CDA036DB}" type="datetimeFigureOut">
              <a:rPr lang="en-US"/>
              <a:pPr>
                <a:defRPr/>
              </a:pPr>
              <a:t>3/20/2018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AC18D30-A7A6-4E8C-9175-0B928A7D8E8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latinLnBrk="0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latinLnBrk="0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11111111111111111111111111111\&#1053;&#1072;%20&#1089;&#1072;&#1081;&#1090;\your_file_(jarjad.ru).wav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5" Type="http://schemas.openxmlformats.org/officeDocument/2006/relationships/image" Target="../media/image7.pn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9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0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jpeg"/><Relationship Id="rId3" Type="http://schemas.openxmlformats.org/officeDocument/2006/relationships/image" Target="../media/image4.png"/><Relationship Id="rId7" Type="http://schemas.openxmlformats.org/officeDocument/2006/relationships/image" Target="../media/image2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1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jpeg"/><Relationship Id="rId3" Type="http://schemas.openxmlformats.org/officeDocument/2006/relationships/image" Target="../media/image4.png"/><Relationship Id="rId7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4.jpeg"/><Relationship Id="rId11" Type="http://schemas.openxmlformats.org/officeDocument/2006/relationships/image" Target="../media/image29.jpeg"/><Relationship Id="rId5" Type="http://schemas.openxmlformats.org/officeDocument/2006/relationships/image" Target="../media/image7.png"/><Relationship Id="rId10" Type="http://schemas.openxmlformats.org/officeDocument/2006/relationships/image" Target="../media/image28.jpeg"/><Relationship Id="rId4" Type="http://schemas.openxmlformats.org/officeDocument/2006/relationships/image" Target="../media/image6.png"/><Relationship Id="rId9" Type="http://schemas.openxmlformats.org/officeDocument/2006/relationships/image" Target="../media/image27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4.png"/><Relationship Id="rId7" Type="http://schemas.openxmlformats.org/officeDocument/2006/relationships/image" Target="../media/image3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jpe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34.jpe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7.jpeg"/><Relationship Id="rId3" Type="http://schemas.openxmlformats.org/officeDocument/2006/relationships/image" Target="../media/image4.png"/><Relationship Id="rId7" Type="http://schemas.openxmlformats.org/officeDocument/2006/relationships/image" Target="../media/image3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5.jpe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38.jpe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41.jpeg"/><Relationship Id="rId3" Type="http://schemas.openxmlformats.org/officeDocument/2006/relationships/image" Target="../media/image4.png"/><Relationship Id="rId7" Type="http://schemas.openxmlformats.org/officeDocument/2006/relationships/image" Target="../media/image4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9.jpe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4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7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6.png"/><Relationship Id="rId7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jpeg"/><Relationship Id="rId5" Type="http://schemas.openxmlformats.org/officeDocument/2006/relationships/image" Target="../media/image4.png"/><Relationship Id="rId10" Type="http://schemas.openxmlformats.org/officeDocument/2006/relationships/image" Target="../media/image12.jpeg"/><Relationship Id="rId4" Type="http://schemas.openxmlformats.org/officeDocument/2006/relationships/image" Target="../media/image7.png"/><Relationship Id="rId9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4.png"/><Relationship Id="rId7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../media/image7.png"/><Relationship Id="rId4" Type="http://schemas.openxmlformats.org/officeDocument/2006/relationships/image" Target="../media/image6.png"/><Relationship Id="rId9" Type="http://schemas.openxmlformats.org/officeDocument/2006/relationships/image" Target="../media/image1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3315" name="Picture 2" descr="http://vash-sadovnik.com.ua/wp-content/uploads/2014/06/f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838200" y="426720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304800" y="525780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543800" y="30480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53200" y="-83820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" descr="C:\Users\Дмитрий\Desktop\шапка.pn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2395240" cy="16561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" name="Rectangle 91"/>
          <p:cNvSpPr txBox="1">
            <a:spLocks noChangeArrowheads="1"/>
          </p:cNvSpPr>
          <p:nvPr/>
        </p:nvSpPr>
        <p:spPr bwMode="auto">
          <a:xfrm>
            <a:off x="2209800" y="762000"/>
            <a:ext cx="4800600" cy="595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  <p:txBody>
          <a:bodyPr/>
          <a:lstStyle/>
          <a:p>
            <a:pPr algn="ctr" fontAlgn="auto">
              <a:lnSpc>
                <a:spcPct val="8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ru-RU" sz="3000" b="1" kern="0" dirty="0">
                <a:latin typeface="Times New Roman" pitchFamily="18" charset="0"/>
                <a:cs typeface="Times New Roman" pitchFamily="18" charset="0"/>
              </a:rPr>
              <a:t>«УЧИТЕЛЬ ГОДА – 2018»</a:t>
            </a:r>
            <a:endParaRPr lang="es-ES" sz="3000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133600" y="1905000"/>
            <a:ext cx="5105400" cy="10779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dirty="0">
                <a:latin typeface="Times New Roman" pitchFamily="18" charset="0"/>
                <a:cs typeface="Times New Roman" pitchFamily="18" charset="0"/>
              </a:rPr>
              <a:t>Конкурсное испытание: «Методический семинар»</a:t>
            </a:r>
            <a:endParaRPr lang="es-ES" sz="3200" b="1" kern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25" name="Прямоугольник 17"/>
          <p:cNvSpPr>
            <a:spLocks noChangeArrowheads="1"/>
          </p:cNvSpPr>
          <p:nvPr/>
        </p:nvSpPr>
        <p:spPr bwMode="auto">
          <a:xfrm>
            <a:off x="914400" y="3505200"/>
            <a:ext cx="7543800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800" b="1">
                <a:latin typeface="Times New Roman" pitchFamily="18" charset="0"/>
                <a:cs typeface="Times New Roman" pitchFamily="18" charset="0"/>
              </a:rPr>
              <a:t>Формирование и развитие творческих способностей учащихся на уроках мордовского (эрзянского) языка</a:t>
            </a:r>
            <a:endParaRPr lang="ru-RU" sz="28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326" name="Прямоугольник 18"/>
          <p:cNvSpPr>
            <a:spLocks noChangeArrowheads="1"/>
          </p:cNvSpPr>
          <p:nvPr/>
        </p:nvSpPr>
        <p:spPr bwMode="auto">
          <a:xfrm>
            <a:off x="2438400" y="5334000"/>
            <a:ext cx="6705600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Калинкина Ольга Юрьевна,</a:t>
            </a:r>
          </a:p>
          <a:p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учитель мордовского языка </a:t>
            </a:r>
          </a:p>
          <a:p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МОУ «Средняя общеобразовательная школа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№40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" name="your_file_(jarjad.ru)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/>
          <a:stretch>
            <a:fillRect/>
          </a:stretch>
        </p:blipFill>
        <p:spPr>
          <a:xfrm>
            <a:off x="7924800" y="4724400"/>
            <a:ext cx="533400" cy="53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numSld="999">
                <p:cTn id="7" repeatCount="indefinite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4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2" descr="http://vash-sadovnik.com.ua/wp-content/uploads/2014/06/f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Работа в группах </a:t>
            </a:r>
            <a:br>
              <a:rPr lang="ru-RU" b="1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b="1" spc="50" dirty="0" smtClean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«Мордовский орнамент»</a:t>
            </a:r>
            <a:endParaRPr lang="ru-RU" dirty="0">
              <a:ln w="11430"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3555" name="Picture 5" descr="D:\Мои рисунки\Фото\2015\семинар\DSC0044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63" y="1500188"/>
            <a:ext cx="3619500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 descr="D:\Мои рисунки\Фото\2015\семинар\DSC00442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email"/>
          <a:srcRect/>
          <a:stretch>
            <a:fillRect/>
          </a:stretch>
        </p:blipFill>
        <p:spPr>
          <a:xfrm>
            <a:off x="4214813" y="1500188"/>
            <a:ext cx="4646612" cy="3487737"/>
          </a:xfrm>
        </p:spPr>
      </p:pic>
      <p:sp>
        <p:nvSpPr>
          <p:cNvPr id="23557" name="Прямоугольник 6"/>
          <p:cNvSpPr>
            <a:spLocks noChangeArrowheads="1"/>
          </p:cNvSpPr>
          <p:nvPr/>
        </p:nvSpPr>
        <p:spPr bwMode="auto">
          <a:xfrm>
            <a:off x="1571625" y="5357813"/>
            <a:ext cx="7358063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>
                <a:latin typeface="Georgia" pitchFamily="18" charset="0"/>
              </a:rPr>
              <a:t>Работа с элементами мордовского орнамента воспитывает интерес к культуре и искусству мордовского народа, к произведениям мордовского прикладного искусства.</a:t>
            </a:r>
          </a:p>
        </p:txBody>
      </p:sp>
      <p:pic>
        <p:nvPicPr>
          <p:cNvPr id="23558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229600" y="2286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9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7620000" y="-4572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0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457200" y="53340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61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28600" y="59436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" descr="C:\Users\Дмитрий\Desktop\шапка.pn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0" y="0"/>
            <a:ext cx="1873460" cy="1295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7" name="Picture 2" descr="http://vash-sadovnik.com.ua/wp-content/uploads/2014/06/f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" descr="C:\Users\Дмитрий\Desktop\шапк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73460" cy="1295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4579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20000" y="-4572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0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229600" y="2286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600" y="59436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457200" y="53340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524000" y="838200"/>
            <a:ext cx="674415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Сказка на эрзянском языке</a:t>
            </a:r>
            <a:endParaRPr lang="ru-RU" sz="4000" dirty="0">
              <a:ln w="11430"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4584" name="Picture 6" descr="D:\Мои рисунки\Фото\2015\семинар\DSC00411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438400" y="1828800"/>
            <a:ext cx="4572000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4585" name="Прямоугольник 9"/>
          <p:cNvSpPr>
            <a:spLocks noChangeArrowheads="1"/>
          </p:cNvSpPr>
          <p:nvPr/>
        </p:nvSpPr>
        <p:spPr bwMode="auto">
          <a:xfrm>
            <a:off x="838200" y="5410200"/>
            <a:ext cx="8001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Georgia" pitchFamily="18" charset="0"/>
              </a:rPr>
              <a:t>Постановка сказки на эрзянском языке развивает  воображение, творческую активность школьников, повышает интерес к изучению эрзянского языка.</a:t>
            </a:r>
            <a:endParaRPr lang="ru-RU" sz="2400">
              <a:latin typeface="Calibri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 descr="http://vash-sadovnik.com.ua/wp-content/uploads/2014/06/f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" descr="C:\Users\Дмитрий\Desktop\шапк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73460" cy="1295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5603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20000" y="-4572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4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229600" y="2286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600" y="59436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6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457200" y="53340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447800" y="304800"/>
            <a:ext cx="70866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600" b="1" spc="50" dirty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Стихотворение Г. </a:t>
            </a:r>
            <a:r>
              <a:rPr lang="ru-RU" sz="3600" b="1" spc="50" dirty="0" err="1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Гребенцова</a:t>
            </a:r>
            <a:r>
              <a:rPr lang="ru-RU" sz="3600" b="1" spc="50" dirty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spc="50" dirty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spc="50" dirty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spc="50" dirty="0" err="1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Тиринь</a:t>
            </a:r>
            <a:r>
              <a:rPr lang="ru-RU" sz="3600" b="1" spc="50" dirty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spc="50" dirty="0" err="1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мастор</a:t>
            </a:r>
            <a:r>
              <a:rPr lang="ru-RU" sz="3600" b="1" spc="50" dirty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»</a:t>
            </a:r>
            <a:endParaRPr lang="ru-RU" sz="3600" dirty="0">
              <a:ln w="11430"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8" name="Picture 3" descr="D:\Мои рисунки\Фото\2015\семинар\DSC00438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362200" y="1447800"/>
            <a:ext cx="46736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9" name="Прямоугольник 9"/>
          <p:cNvSpPr>
            <a:spLocks noChangeArrowheads="1"/>
          </p:cNvSpPr>
          <p:nvPr/>
        </p:nvSpPr>
        <p:spPr bwMode="auto">
          <a:xfrm>
            <a:off x="1371600" y="5029200"/>
            <a:ext cx="7467600" cy="157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>
                <a:latin typeface="Georgia" pitchFamily="18" charset="0"/>
              </a:rPr>
              <a:t>Выразительное чтение стихотворений воспитывает любовь к поэзии, а также формирует творческое, сознательное стремление читателей обнаружить и истолковать смысл стихотворения</a:t>
            </a:r>
            <a:r>
              <a:rPr lang="ru-RU" sz="2400">
                <a:latin typeface="Calibri" pitchFamily="34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5" name="Picture 2" descr="http://vash-sadovnik.com.ua/wp-content/uploads/2014/06/f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" descr="C:\Users\Дмитрий\Desktop\шапк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73460" cy="1295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6627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20000" y="-4572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229600" y="2286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600" y="59436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457200" y="53340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133600" y="304800"/>
            <a:ext cx="52578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Проектная деятельность</a:t>
            </a:r>
            <a:endParaRPr lang="ru-RU" sz="4000" dirty="0">
              <a:ln w="11430"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32" name="Picture 2" descr="F:\DCIM\Camera\IMG_20180315_11054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52400" y="1600200"/>
            <a:ext cx="47752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5" name="Picture 3" descr="F:\DCIM\Camera\IMG_20180315_11072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267200" y="2286000"/>
            <a:ext cx="4495800" cy="3371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4" descr="F:\DCIM\Camera\IMG_20180315_110828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590800" y="2616200"/>
            <a:ext cx="3181350" cy="424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3" name="Picture 2" descr="http://vash-sadovnik.com.ua/wp-content/uploads/2014/06/f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" descr="C:\Users\Дмитрий\Desktop\шапк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73460" cy="1295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8675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20000" y="-4572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6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229600" y="2286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7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600" y="59436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8678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457200" y="53340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2590800" y="457200"/>
            <a:ext cx="4406014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000" b="1" spc="50" dirty="0">
                <a:ln w="11430">
                  <a:solidFill>
                    <a:schemeClr val="tx1"/>
                  </a:solidFill>
                </a:ln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latin typeface="Times New Roman" pitchFamily="18" charset="0"/>
                <a:cs typeface="Times New Roman" pitchFamily="18" charset="0"/>
              </a:rPr>
              <a:t>Работы учащихся</a:t>
            </a:r>
            <a:endParaRPr lang="ru-RU" sz="4000" b="1" dirty="0">
              <a:ln w="11430">
                <a:solidFill>
                  <a:schemeClr val="tx1"/>
                </a:solidFill>
              </a:ln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21" name="Picture 1" descr="F:\DCIM\Camera\IMG_20180320_08575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 rot="16200000">
            <a:off x="885825" y="790575"/>
            <a:ext cx="3486150" cy="4648200"/>
          </a:xfrm>
          <a:prstGeom prst="rect">
            <a:avLst/>
          </a:prstGeom>
          <a:noFill/>
        </p:spPr>
      </p:pic>
      <p:pic>
        <p:nvPicPr>
          <p:cNvPr id="30722" name="Picture 2" descr="F:\DCIM\Camera\IMG_20180320_085811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rot="10800000">
            <a:off x="4038600" y="1371600"/>
            <a:ext cx="4825177" cy="3618883"/>
          </a:xfrm>
          <a:prstGeom prst="rect">
            <a:avLst/>
          </a:prstGeom>
          <a:noFill/>
        </p:spPr>
      </p:pic>
      <p:pic>
        <p:nvPicPr>
          <p:cNvPr id="30723" name="Picture 3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581400" y="3952875"/>
            <a:ext cx="4452342" cy="2905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6" name="Picture 6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685800" y="3124200"/>
            <a:ext cx="4014334" cy="276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27" name="Picture 7" descr="F:\DCIM\Camera\IMG_20180320_090445.jpg"/>
          <p:cNvPicPr>
            <a:picLocks noChangeAspect="1" noChangeArrowheads="1"/>
          </p:cNvPicPr>
          <p:nvPr/>
        </p:nvPicPr>
        <p:blipFill>
          <a:blip r:embed="rId10" cstate="email"/>
          <a:srcRect/>
          <a:stretch>
            <a:fillRect/>
          </a:stretch>
        </p:blipFill>
        <p:spPr bwMode="auto">
          <a:xfrm>
            <a:off x="609600" y="1600200"/>
            <a:ext cx="5588000" cy="4191000"/>
          </a:xfrm>
          <a:prstGeom prst="rect">
            <a:avLst/>
          </a:prstGeom>
          <a:noFill/>
        </p:spPr>
      </p:pic>
      <p:pic>
        <p:nvPicPr>
          <p:cNvPr id="30728" name="Picture 8" descr="F:\DCIM\Camera\IMG_20180320_090347.jpg"/>
          <p:cNvPicPr>
            <a:picLocks noChangeAspect="1" noChangeArrowheads="1"/>
          </p:cNvPicPr>
          <p:nvPr/>
        </p:nvPicPr>
        <p:blipFill>
          <a:blip r:embed="rId11" cstate="email"/>
          <a:srcRect/>
          <a:stretch>
            <a:fillRect/>
          </a:stretch>
        </p:blipFill>
        <p:spPr bwMode="auto">
          <a:xfrm>
            <a:off x="1143000" y="1371600"/>
            <a:ext cx="6705600" cy="5029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07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07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705" name="Picture 2" descr="http://vash-sadovnik.com.ua/wp-content/uploads/2014/06/fon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" descr="C:\Users\Дмитрий\Desktop\шапка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873460" cy="1295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9707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620000" y="-4572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8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8229600" y="2286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09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8600" y="59436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9710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-457200" y="53340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9711" name="Прямоугольник 7"/>
          <p:cNvSpPr>
            <a:spLocks noChangeArrowheads="1"/>
          </p:cNvSpPr>
          <p:nvPr/>
        </p:nvSpPr>
        <p:spPr bwMode="auto">
          <a:xfrm>
            <a:off x="4038600" y="609600"/>
            <a:ext cx="40957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Анализ результативности</a:t>
            </a:r>
          </a:p>
        </p:txBody>
      </p:sp>
      <p:graphicFrame>
        <p:nvGraphicFramePr>
          <p:cNvPr id="29704" name="Диаграмма 8"/>
          <p:cNvGraphicFramePr>
            <a:graphicFrameLocks/>
          </p:cNvGraphicFramePr>
          <p:nvPr/>
        </p:nvGraphicFramePr>
        <p:xfrm>
          <a:off x="1752600" y="2057400"/>
          <a:ext cx="6278562" cy="4038600"/>
        </p:xfrm>
        <a:graphic>
          <a:graphicData uri="http://schemas.openxmlformats.org/presentationml/2006/ole">
            <p:oleObj spid="_x0000_s29704" name="Worksheet" r:id="rId7" imgW="6334163" imgH="4067089" progId="Excel.Sheet.8">
              <p:embed/>
            </p:oleObj>
          </a:graphicData>
        </a:graphic>
      </p:graphicFrame>
      <p:sp>
        <p:nvSpPr>
          <p:cNvPr id="29712" name="Прямоугольник 9"/>
          <p:cNvSpPr>
            <a:spLocks noChangeArrowheads="1"/>
          </p:cNvSpPr>
          <p:nvPr/>
        </p:nvSpPr>
        <p:spPr bwMode="auto">
          <a:xfrm>
            <a:off x="2819400" y="1447800"/>
            <a:ext cx="48164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>
                <a:latin typeface="Times New Roman" pitchFamily="18" charset="0"/>
                <a:cs typeface="Times New Roman" pitchFamily="18" charset="0"/>
              </a:rPr>
              <a:t>Качественный показатель знаний учащихся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1" name="Picture 2" descr="http://vash-sadovnik.com.ua/wp-content/uploads/2014/06/f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" descr="C:\Users\Дмитрий\Desktop\шапк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73460" cy="1295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23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20000" y="-4572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4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229600" y="2286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5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600" y="59436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26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457200" y="53340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27" name="Прямоугольник 7"/>
          <p:cNvSpPr>
            <a:spLocks noChangeArrowheads="1"/>
          </p:cNvSpPr>
          <p:nvPr/>
        </p:nvSpPr>
        <p:spPr bwMode="auto">
          <a:xfrm>
            <a:off x="4038600" y="609600"/>
            <a:ext cx="40957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Анализ результативности</a:t>
            </a:r>
          </a:p>
        </p:txBody>
      </p:sp>
      <p:pic>
        <p:nvPicPr>
          <p:cNvPr id="30728" name="Picture 3" descr="C:\Users\Ольга\Desktop\Для работы\мозг\с сервера\док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533400" y="1447800"/>
            <a:ext cx="3275013" cy="450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C:\Users\Ольга\Desktop\Для работы\мозг\с сервера\грамота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486400" y="1447800"/>
            <a:ext cx="3275013" cy="4506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Picture 2" descr="G:\Гудков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143000" y="1998663"/>
            <a:ext cx="3530600" cy="485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3" descr="G:\Обмайкина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876800" y="1998663"/>
            <a:ext cx="3530600" cy="485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2" descr="http://vash-sadovnik.com.ua/wp-content/uploads/2014/06/f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" descr="C:\Users\Дмитрий\Desktop\шапк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73460" cy="1295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1747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20000" y="-4572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8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229600" y="2286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9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600" y="59436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0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457200" y="53340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1" name="Прямоугольник 7"/>
          <p:cNvSpPr>
            <a:spLocks noChangeArrowheads="1"/>
          </p:cNvSpPr>
          <p:nvPr/>
        </p:nvSpPr>
        <p:spPr bwMode="auto">
          <a:xfrm>
            <a:off x="4038600" y="609600"/>
            <a:ext cx="40957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Анализ результативности</a:t>
            </a:r>
          </a:p>
        </p:txBody>
      </p:sp>
      <p:pic>
        <p:nvPicPr>
          <p:cNvPr id="31752" name="Picture 2" descr="C:\Users\Ольга\Desktop\Для работы\мозг\с сервера\Дипломы\5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28600" y="1295400"/>
            <a:ext cx="3530600" cy="485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3" name="Picture 3" descr="C:\Users\Ольга\Desktop\Для работы\мозг\с сервера\Дипломы\2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410200" y="1295400"/>
            <a:ext cx="3530600" cy="485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" descr="C:\Users\Ольга\Desktop\Для работы\мозг\с сервера\Дипломы\13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066800" y="1998663"/>
            <a:ext cx="3530600" cy="485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55" name="Picture 3" descr="C:\Users\Ольга\Desktop\Для работы\мозг\с сервера\Дипломы\21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724400" y="1998663"/>
            <a:ext cx="3532188" cy="4859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17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2" descr="http://vash-sadovnik.com.ua/wp-content/uploads/2014/06/f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" descr="C:\Users\Дмитрий\Desktop\шапк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73460" cy="1295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2771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20000" y="-4572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229600" y="2286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3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600" y="59436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4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457200" y="53340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75" name="Прямоугольник 7"/>
          <p:cNvSpPr>
            <a:spLocks noChangeArrowheads="1"/>
          </p:cNvSpPr>
          <p:nvPr/>
        </p:nvSpPr>
        <p:spPr bwMode="auto">
          <a:xfrm>
            <a:off x="4038600" y="609600"/>
            <a:ext cx="40957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Анализ результативности</a:t>
            </a:r>
          </a:p>
        </p:txBody>
      </p:sp>
      <p:pic>
        <p:nvPicPr>
          <p:cNvPr id="32776" name="Picture 2" descr="G:\Ларькин морд.яз.2016г..jpe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28600" y="1447800"/>
            <a:ext cx="4129088" cy="294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7" name="Picture 5" descr="G:\Аттестация\Аттестация справки\Хритов сертификат.jpe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572000" y="1447800"/>
            <a:ext cx="4359275" cy="2714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8" name="Picture 2" descr="C:\Users\Ольга\Desktop\Царапкин.jpe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743200" y="3733800"/>
            <a:ext cx="3929063" cy="2820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3" name="Picture 2" descr="http://vash-sadovnik.com.ua/wp-content/uploads/2014/06/f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" descr="C:\Users\Дмитрий\Desktop\шапк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73460" cy="1295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3795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20000" y="-4572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229600" y="2286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7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600" y="59436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8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457200" y="53340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799" name="Прямоугольник 7"/>
          <p:cNvSpPr>
            <a:spLocks noChangeArrowheads="1"/>
          </p:cNvSpPr>
          <p:nvPr/>
        </p:nvSpPr>
        <p:spPr bwMode="auto">
          <a:xfrm>
            <a:off x="4038600" y="609600"/>
            <a:ext cx="40957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Анализ результативности</a:t>
            </a:r>
          </a:p>
        </p:txBody>
      </p:sp>
      <p:pic>
        <p:nvPicPr>
          <p:cNvPr id="33800" name="Picture 2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85800" y="1371600"/>
            <a:ext cx="3438525" cy="4859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801" name="Picture 2" descr="\\10.40.0.1\учителя\Калинкина О.Ю\Я.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419600" y="1219200"/>
            <a:ext cx="4351338" cy="563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2" descr="http://vash-sadovnik.com.ua/wp-content/uploads/2014/06/f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" descr="C:\Users\Дмитрий\Desktop\шапк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73460" cy="1295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339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20000" y="-4572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229600" y="2286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600" y="59436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457200" y="53340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3" name="Прямоугольник 7"/>
          <p:cNvSpPr>
            <a:spLocks noChangeArrowheads="1"/>
          </p:cNvSpPr>
          <p:nvPr/>
        </p:nvSpPr>
        <p:spPr bwMode="auto">
          <a:xfrm>
            <a:off x="457200" y="1905000"/>
            <a:ext cx="8229600" cy="341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3600" b="1" i="1" dirty="0">
                <a:latin typeface="Times New Roman" pitchFamily="18" charset="0"/>
                <a:cs typeface="Times New Roman" pitchFamily="18" charset="0"/>
              </a:rPr>
              <a:t>Именно творческая деятельность делает ребенка существом, обращенным к будущему, созидающим его и видоизменяющим свое </a:t>
            </a:r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настоящее.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     					 </a:t>
            </a:r>
            <a:r>
              <a:rPr lang="ru-RU" sz="3600" b="1" dirty="0" err="1">
                <a:latin typeface="Times New Roman" pitchFamily="18" charset="0"/>
                <a:cs typeface="Times New Roman" pitchFamily="18" charset="0"/>
              </a:rPr>
              <a:t>Л.С.Выготский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3315" name="Picture 2" descr="http://vash-sadovnik.com.ua/wp-content/uploads/2014/06/f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-838200" y="426720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7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04800" y="525780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543800" y="30480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9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6553200" y="-838200"/>
            <a:ext cx="22860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" descr="C:\Users\Дмитрий\Desktop\шапка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2395240" cy="16561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326" name="Прямоугольник 18"/>
          <p:cNvSpPr>
            <a:spLocks noChangeArrowheads="1"/>
          </p:cNvSpPr>
          <p:nvPr/>
        </p:nvSpPr>
        <p:spPr bwMode="auto">
          <a:xfrm>
            <a:off x="1371600" y="2133600"/>
            <a:ext cx="6553200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72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7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Picture 2" descr="http://vash-sadovnik.com.ua/wp-content/uploads/2014/06/f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" descr="C:\Users\Дмитрий\Desktop\шапк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73460" cy="1295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363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20000" y="-4572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229600" y="2286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600" y="59436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457200" y="53340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7" name="Прямоугольник 17"/>
          <p:cNvSpPr>
            <a:spLocks noChangeArrowheads="1"/>
          </p:cNvSpPr>
          <p:nvPr/>
        </p:nvSpPr>
        <p:spPr bwMode="auto">
          <a:xfrm>
            <a:off x="304800" y="228600"/>
            <a:ext cx="8534400" cy="5754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000" b="1">
                <a:latin typeface="Times New Roman" pitchFamily="18" charset="0"/>
                <a:cs typeface="Times New Roman" pitchFamily="18" charset="0"/>
              </a:rPr>
              <a:t>Существует много определений </a:t>
            </a:r>
          </a:p>
          <a:p>
            <a:pPr algn="ctr"/>
            <a:r>
              <a:rPr lang="ru-RU" sz="3000" b="1">
                <a:latin typeface="Times New Roman" pitchFamily="18" charset="0"/>
                <a:cs typeface="Times New Roman" pitchFamily="18" charset="0"/>
              </a:rPr>
              <a:t>понятия «творчества»</a:t>
            </a:r>
          </a:p>
          <a:p>
            <a:pPr algn="ctr"/>
            <a:endParaRPr lang="ru-RU" sz="2800" b="1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 b="1">
                <a:latin typeface="Times New Roman" pitchFamily="18" charset="0"/>
                <a:cs typeface="Times New Roman" pitchFamily="18" charset="0"/>
              </a:rPr>
              <a:t>Американский ученый П.Хилл:</a:t>
            </a:r>
          </a:p>
          <a:p>
            <a:pPr algn="just"/>
            <a:r>
              <a:rPr lang="ru-RU" sz="2800" b="1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>
                <a:latin typeface="Times New Roman" pitchFamily="18" charset="0"/>
                <a:cs typeface="Times New Roman" pitchFamily="18" charset="0"/>
              </a:rPr>
              <a:t>«Творчество- это успешный полет мысли за пределы неизвестного. Оно дополняет знания, способствуя созданию вещей, которые не были известны ранее»</a:t>
            </a:r>
          </a:p>
          <a:p>
            <a:pPr algn="just"/>
            <a:endParaRPr lang="ru-RU" sz="280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sz="280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>
                <a:latin typeface="Times New Roman" pitchFamily="18" charset="0"/>
                <a:cs typeface="Times New Roman" pitchFamily="18" charset="0"/>
              </a:rPr>
              <a:t>Большой энциклопедический словарь: </a:t>
            </a:r>
          </a:p>
          <a:p>
            <a:pPr algn="just"/>
            <a:r>
              <a:rPr lang="ru-RU" sz="2800">
                <a:latin typeface="Times New Roman" pitchFamily="18" charset="0"/>
                <a:cs typeface="Times New Roman" pitchFamily="18" charset="0"/>
              </a:rPr>
              <a:t>«Творчество- это деятельность, порождающая нечто качественно новое и отличающееся неповторимостью, оригинальностью и общественно-исторической уникальность»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6387" name="Picture 2" descr="http://vash-sadovnik.com.ua/wp-content/uploads/2014/06/f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20000" y="-4572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229600" y="2286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600" y="59436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457200" y="53340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2" name="Прямоугольник 10"/>
          <p:cNvSpPr>
            <a:spLocks noChangeArrowheads="1"/>
          </p:cNvSpPr>
          <p:nvPr/>
        </p:nvSpPr>
        <p:spPr bwMode="auto">
          <a:xfrm>
            <a:off x="381000" y="1981200"/>
            <a:ext cx="8458200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4000" b="1">
                <a:latin typeface="Times New Roman" pitchFamily="18" charset="0"/>
                <a:cs typeface="Times New Roman" pitchFamily="18" charset="0"/>
              </a:rPr>
              <a:t>Актуальность </a:t>
            </a:r>
          </a:p>
          <a:p>
            <a:pPr algn="just">
              <a:lnSpc>
                <a:spcPct val="90000"/>
              </a:lnSpc>
              <a:buFont typeface="Arial" charset="0"/>
              <a:buChar char="•"/>
            </a:pPr>
            <a:r>
              <a:rPr lang="ru-RU" sz="3200">
                <a:latin typeface="Times New Roman" pitchFamily="18" charset="0"/>
                <a:cs typeface="Times New Roman" pitchFamily="18" charset="0"/>
              </a:rPr>
              <a:t>повышение мотивации учения;</a:t>
            </a:r>
          </a:p>
          <a:p>
            <a:pPr algn="just">
              <a:lnSpc>
                <a:spcPct val="90000"/>
              </a:lnSpc>
              <a:buFont typeface="Arial" charset="0"/>
              <a:buChar char="•"/>
            </a:pPr>
            <a:r>
              <a:rPr lang="ru-RU" sz="3200">
                <a:latin typeface="Times New Roman" pitchFamily="18" charset="0"/>
                <a:cs typeface="Times New Roman" pitchFamily="18" charset="0"/>
              </a:rPr>
              <a:t> речевое развитие;</a:t>
            </a:r>
          </a:p>
          <a:p>
            <a:pPr algn="just">
              <a:lnSpc>
                <a:spcPct val="90000"/>
              </a:lnSpc>
              <a:buFont typeface="Arial" charset="0"/>
              <a:buChar char="•"/>
            </a:pPr>
            <a:r>
              <a:rPr lang="ru-RU" sz="3200">
                <a:latin typeface="Times New Roman" pitchFamily="18" charset="0"/>
                <a:cs typeface="Times New Roman" pitchFamily="18" charset="0"/>
              </a:rPr>
              <a:t> создание условий для коммуникативной деятельности;</a:t>
            </a:r>
          </a:p>
          <a:p>
            <a:pPr algn="just">
              <a:lnSpc>
                <a:spcPct val="90000"/>
              </a:lnSpc>
              <a:buFont typeface="Arial" charset="0"/>
              <a:buChar char="•"/>
            </a:pPr>
            <a:r>
              <a:rPr lang="ru-RU" sz="3200">
                <a:latin typeface="Times New Roman" pitchFamily="18" charset="0"/>
                <a:cs typeface="Times New Roman" pitchFamily="18" charset="0"/>
              </a:rPr>
              <a:t>создание благоприятных условий для формирования творческой личности.</a:t>
            </a:r>
          </a:p>
        </p:txBody>
      </p:sp>
      <p:pic>
        <p:nvPicPr>
          <p:cNvPr id="12" name="Рисунок 1" descr="C:\Users\Дмитрий\Desktop\шапка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873460" cy="1295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6394" name="Прямоугольник 12"/>
          <p:cNvSpPr>
            <a:spLocks noChangeArrowheads="1"/>
          </p:cNvSpPr>
          <p:nvPr/>
        </p:nvSpPr>
        <p:spPr bwMode="auto">
          <a:xfrm>
            <a:off x="1981200" y="381000"/>
            <a:ext cx="66294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ru-RU" sz="2400" b="1">
                <a:latin typeface="Times New Roman" pitchFamily="18" charset="0"/>
                <a:cs typeface="Times New Roman" pitchFamily="18" charset="0"/>
              </a:rPr>
              <a:t>Актуальность и перспективность опыта. </a:t>
            </a:r>
            <a:br>
              <a:rPr lang="ru-RU" sz="2400" b="1">
                <a:latin typeface="Times New Roman" pitchFamily="18" charset="0"/>
                <a:cs typeface="Times New Roman" pitchFamily="18" charset="0"/>
              </a:rPr>
            </a:br>
            <a:r>
              <a:rPr lang="ru-RU" sz="2400" b="1">
                <a:latin typeface="Times New Roman" pitchFamily="18" charset="0"/>
                <a:cs typeface="Times New Roman" pitchFamily="18" charset="0"/>
              </a:rPr>
              <a:t>Его значение для совершенствования</a:t>
            </a:r>
            <a:br>
              <a:rPr lang="ru-RU" sz="2400" b="1">
                <a:latin typeface="Times New Roman" pitchFamily="18" charset="0"/>
                <a:cs typeface="Times New Roman" pitchFamily="18" charset="0"/>
              </a:rPr>
            </a:br>
            <a:r>
              <a:rPr lang="ru-RU" sz="2400" b="1">
                <a:latin typeface="Times New Roman" pitchFamily="18" charset="0"/>
                <a:cs typeface="Times New Roman" pitchFamily="18" charset="0"/>
              </a:rPr>
              <a:t>учебно-воспитательного процесса 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7411" name="Picture 2" descr="http://vash-sadovnik.com.ua/wp-content/uploads/2014/06/f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20000" y="-4572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229600" y="2286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600" y="59436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457200" y="53340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1" descr="C:\Users\Дмитрий\Desktop\шапка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873460" cy="1295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7417" name="Прямоугольник 10"/>
          <p:cNvSpPr>
            <a:spLocks noChangeArrowheads="1"/>
          </p:cNvSpPr>
          <p:nvPr/>
        </p:nvSpPr>
        <p:spPr bwMode="auto">
          <a:xfrm>
            <a:off x="3200400" y="533400"/>
            <a:ext cx="53260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r"/>
            <a:r>
              <a:rPr lang="ru-RU" sz="2400" b="1">
                <a:latin typeface="Times New Roman" pitchFamily="18" charset="0"/>
                <a:cs typeface="Times New Roman" pitchFamily="18" charset="0"/>
              </a:rPr>
              <a:t>Ведущая педагогическая идея опыта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152400" y="2209800"/>
            <a:ext cx="3429000" cy="3200400"/>
          </a:xfrm>
          <a:prstGeom prst="ellipse">
            <a:avLst/>
          </a:prstGeom>
          <a:solidFill>
            <a:srgbClr val="FD3E2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Творческая личность</a:t>
            </a:r>
          </a:p>
        </p:txBody>
      </p:sp>
      <p:sp>
        <p:nvSpPr>
          <p:cNvPr id="13" name="Стрелка влево 12"/>
          <p:cNvSpPr/>
          <p:nvPr/>
        </p:nvSpPr>
        <p:spPr>
          <a:xfrm>
            <a:off x="4114800" y="1143000"/>
            <a:ext cx="4724400" cy="1905000"/>
          </a:xfrm>
          <a:prstGeom prst="leftArrow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Речевое, интеллектуальное, нравственное и творческое развитие </a:t>
            </a:r>
          </a:p>
        </p:txBody>
      </p:sp>
      <p:sp>
        <p:nvSpPr>
          <p:cNvPr id="16" name="Стрелка влево 15"/>
          <p:cNvSpPr/>
          <p:nvPr/>
        </p:nvSpPr>
        <p:spPr>
          <a:xfrm>
            <a:off x="3657600" y="3048000"/>
            <a:ext cx="4724400" cy="1905000"/>
          </a:xfrm>
          <a:prstGeom prst="leftArrow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Воспитание бережного отношения к национальному языку, обычаям мордовского народа</a:t>
            </a:r>
          </a:p>
        </p:txBody>
      </p:sp>
      <p:sp>
        <p:nvSpPr>
          <p:cNvPr id="17" name="Стрелка влево 16"/>
          <p:cNvSpPr/>
          <p:nvPr/>
        </p:nvSpPr>
        <p:spPr>
          <a:xfrm>
            <a:off x="4038600" y="4953000"/>
            <a:ext cx="4800600" cy="1905000"/>
          </a:xfrm>
          <a:prstGeom prst="leftArrow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Формирование духовно и физически здорового человека, связывающего свою судьбу с будущим родного края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eaLnBrk="1" hangingPunct="1"/>
            <a:endParaRPr lang="ru-RU" smtClean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buFont typeface="Arial" pitchFamily="34" charset="0"/>
              <a:buNone/>
              <a:defRPr/>
            </a:pPr>
            <a:endParaRPr lang="ru-RU"/>
          </a:p>
        </p:txBody>
      </p:sp>
      <p:pic>
        <p:nvPicPr>
          <p:cNvPr id="18435" name="Picture 2" descr="http://vash-sadovnik.com.ua/wp-content/uploads/2014/06/f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620000" y="-4572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229600" y="2286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8600" y="59436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457200" y="53340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1" descr="C:\Users\Дмитрий\Desktop\шапка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0"/>
            <a:ext cx="1873460" cy="1295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8441" name="Прямоугольник 10"/>
          <p:cNvSpPr>
            <a:spLocks noChangeArrowheads="1"/>
          </p:cNvSpPr>
          <p:nvPr/>
        </p:nvSpPr>
        <p:spPr bwMode="auto">
          <a:xfrm>
            <a:off x="4419600" y="609600"/>
            <a:ext cx="4038600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latin typeface="Times New Roman" pitchFamily="18" charset="0"/>
                <a:cs typeface="Times New Roman" pitchFamily="18" charset="0"/>
              </a:rPr>
              <a:t>Теоретическая база опыта</a:t>
            </a:r>
            <a:r>
              <a:rPr lang="ru-RU" sz="24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dirty="0">
                <a:latin typeface="Times New Roman" pitchFamily="18" charset="0"/>
                <a:cs typeface="Times New Roman" pitchFamily="18" charset="0"/>
              </a:rPr>
            </a:b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42" name="Picture 2" descr="http://www.xn--80adibwagbybb2aj.xn--p1ai/wp-content/uploads/2017/11/%D1%83%D1%88%D0%B8%D0%BD%D1%81%D0%BA%D0%B8%D0%B9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629400" y="1524000"/>
            <a:ext cx="175895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3" name="Прямоугольник 12"/>
          <p:cNvSpPr>
            <a:spLocks noChangeArrowheads="1"/>
          </p:cNvSpPr>
          <p:nvPr/>
        </p:nvSpPr>
        <p:spPr bwMode="auto">
          <a:xfrm>
            <a:off x="6705600" y="3810000"/>
            <a:ext cx="16652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К. Д. Ушинский</a:t>
            </a:r>
          </a:p>
        </p:txBody>
      </p:sp>
      <p:pic>
        <p:nvPicPr>
          <p:cNvPr id="18444" name="Picture 4" descr="http://school-c.ru/wp-content/uploads/2013/09/V.A.Suhomlinskiy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733800" y="1371600"/>
            <a:ext cx="156845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5" name="Прямоугольник 15"/>
          <p:cNvSpPr>
            <a:spLocks noChangeArrowheads="1"/>
          </p:cNvSpPr>
          <p:nvPr/>
        </p:nvSpPr>
        <p:spPr bwMode="auto">
          <a:xfrm>
            <a:off x="3581400" y="3581400"/>
            <a:ext cx="20335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В.А. Сухомлинский</a:t>
            </a:r>
          </a:p>
        </p:txBody>
      </p:sp>
      <p:pic>
        <p:nvPicPr>
          <p:cNvPr id="18446" name="Picture 8" descr="https://steemit-production-imageproxy-thumbnail.s3.amazonaws.com/U5dr9JzZWa1fFDVDe7Wgz9nCeqtbSBn_1680x8400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381000" y="1524000"/>
            <a:ext cx="1568450" cy="213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7" name="Прямоугольник 21"/>
          <p:cNvSpPr>
            <a:spLocks noChangeArrowheads="1"/>
          </p:cNvSpPr>
          <p:nvPr/>
        </p:nvSpPr>
        <p:spPr bwMode="auto">
          <a:xfrm>
            <a:off x="304800" y="3810000"/>
            <a:ext cx="1690688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Л. С. Выготский</a:t>
            </a:r>
          </a:p>
        </p:txBody>
      </p:sp>
      <p:pic>
        <p:nvPicPr>
          <p:cNvPr id="18448" name="Picture 12" descr="https://www.mrsu.ru/upload/iblock/9c3/9c31460385233f64266303aafe0a0bbd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2057400" y="4191000"/>
            <a:ext cx="14287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49" name="Прямоугольник 22"/>
          <p:cNvSpPr>
            <a:spLocks noChangeArrowheads="1"/>
          </p:cNvSpPr>
          <p:nvPr/>
        </p:nvSpPr>
        <p:spPr bwMode="auto">
          <a:xfrm>
            <a:off x="1981200" y="6172200"/>
            <a:ext cx="16510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Д. В. Цыганкин</a:t>
            </a:r>
          </a:p>
        </p:txBody>
      </p:sp>
      <p:pic>
        <p:nvPicPr>
          <p:cNvPr id="18450" name="Picture 14" descr="http://www.mokshen-pr.ru/images/170610/20100624_041.jpg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5410200" y="4191000"/>
            <a:ext cx="1295400" cy="195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51" name="Прямоугольник 23"/>
          <p:cNvSpPr>
            <a:spLocks noChangeArrowheads="1"/>
          </p:cNvSpPr>
          <p:nvPr/>
        </p:nvSpPr>
        <p:spPr bwMode="auto">
          <a:xfrm>
            <a:off x="5410200" y="6248400"/>
            <a:ext cx="133985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>
                <a:latin typeface="Calibri" pitchFamily="34" charset="0"/>
              </a:rPr>
              <a:t>М.В. Мосин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7" name="Picture 2" descr="http://vash-sadovnik.com.ua/wp-content/uploads/2014/06/f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" descr="C:\Users\Дмитрий\Desktop\шапк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73460" cy="1295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59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20000" y="-4572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229600" y="2286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600" y="59436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457200" y="53340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463" name="Прямоугольник 8"/>
          <p:cNvSpPr>
            <a:spLocks noChangeArrowheads="1"/>
          </p:cNvSpPr>
          <p:nvPr/>
        </p:nvSpPr>
        <p:spPr bwMode="auto">
          <a:xfrm>
            <a:off x="4724400" y="533400"/>
            <a:ext cx="38671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Теоретическая база опыта</a:t>
            </a:r>
            <a:endParaRPr lang="ru-RU" sz="2400">
              <a:latin typeface="Calibri" pitchFamily="34" charset="0"/>
            </a:endParaRPr>
          </a:p>
        </p:txBody>
      </p:sp>
      <p:pic>
        <p:nvPicPr>
          <p:cNvPr id="19464" name="Picture 2" descr="http://mosmetod.ru/files/KLASSNOE_RUKOVODSTVO/1ac590e3-69ed-11de-b126-0019b9f502d2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609600" y="1600200"/>
            <a:ext cx="2514600" cy="343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Picture 4" descr="https://cv01.twirpx.net/1965/1965692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5867400" y="1447800"/>
            <a:ext cx="2713038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6" descr="https://pp.userapi.com/c840327/v840327519/62530/at3SeU7MMbs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1828800" y="2895600"/>
            <a:ext cx="2819400" cy="3659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6" name="Picture 8" descr="http://upload2.schoolrm.ru/resize_cache/436410/c3bed4c46e3bebf9034448fed65e7b8e/iblock/930/93002bbe5344b93141bbcb8a5a8eeecf/skanirovanie0011.jpg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800600" y="2971800"/>
            <a:ext cx="2590800" cy="3535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25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1" name="Picture 2" descr="http://vash-sadovnik.com.ua/wp-content/uploads/2014/06/f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2" name="AutoShape 7"/>
          <p:cNvSpPr>
            <a:spLocks/>
          </p:cNvSpPr>
          <p:nvPr/>
        </p:nvSpPr>
        <p:spPr bwMode="auto">
          <a:xfrm>
            <a:off x="228600" y="3352800"/>
            <a:ext cx="3192463" cy="609600"/>
          </a:xfrm>
          <a:prstGeom prst="borderCallout1">
            <a:avLst>
              <a:gd name="adj1" fmla="val 50051"/>
              <a:gd name="adj2" fmla="val 100500"/>
              <a:gd name="adj3" fmla="val -79116"/>
              <a:gd name="adj4" fmla="val 140704"/>
            </a:avLst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>
                <a:latin typeface="Calibri" pitchFamily="34" charset="0"/>
              </a:rPr>
              <a:t>видение новой проблемы в знакомой ситуации</a:t>
            </a:r>
            <a:endParaRPr lang="ru-RU" b="1">
              <a:latin typeface="Calibri" pitchFamily="34" charset="0"/>
            </a:endParaRPr>
          </a:p>
        </p:txBody>
      </p:sp>
      <p:sp>
        <p:nvSpPr>
          <p:cNvPr id="20483" name="AutoShape 8"/>
          <p:cNvSpPr>
            <a:spLocks/>
          </p:cNvSpPr>
          <p:nvPr/>
        </p:nvSpPr>
        <p:spPr bwMode="auto">
          <a:xfrm>
            <a:off x="228600" y="4267200"/>
            <a:ext cx="3168650" cy="685800"/>
          </a:xfrm>
          <a:prstGeom prst="borderCallout1">
            <a:avLst>
              <a:gd name="adj1" fmla="val 48120"/>
              <a:gd name="adj2" fmla="val 100185"/>
              <a:gd name="adj3" fmla="val -202218"/>
              <a:gd name="adj4" fmla="val 142079"/>
            </a:avLst>
          </a:prstGeom>
          <a:solidFill>
            <a:srgbClr val="FF0000"/>
          </a:solidFill>
          <a:ln w="349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>
                <a:latin typeface="Calibri" pitchFamily="34" charset="0"/>
              </a:rPr>
              <a:t>перенос знаний и умений в нестандартную ситуацию</a:t>
            </a:r>
            <a:endParaRPr lang="ru-RU" b="1">
              <a:latin typeface="Calibri" pitchFamily="34" charset="0"/>
            </a:endParaRPr>
          </a:p>
        </p:txBody>
      </p:sp>
      <p:sp>
        <p:nvSpPr>
          <p:cNvPr id="20484" name="AutoShape 9"/>
          <p:cNvSpPr>
            <a:spLocks/>
          </p:cNvSpPr>
          <p:nvPr/>
        </p:nvSpPr>
        <p:spPr bwMode="auto">
          <a:xfrm>
            <a:off x="533400" y="5105400"/>
            <a:ext cx="3106738" cy="609600"/>
          </a:xfrm>
          <a:prstGeom prst="borderCallout1">
            <a:avLst>
              <a:gd name="adj1" fmla="val 47685"/>
              <a:gd name="adj2" fmla="val 100736"/>
              <a:gd name="adj3" fmla="val -342528"/>
              <a:gd name="adj4" fmla="val 133759"/>
            </a:avLst>
          </a:prstGeom>
          <a:solidFill>
            <a:srgbClr val="FF0000"/>
          </a:solidFill>
          <a:ln w="349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ru-RU">
                <a:latin typeface="Calibri" pitchFamily="34" charset="0"/>
              </a:rPr>
              <a:t>видение новых (скрытых) функций известных объектов;</a:t>
            </a:r>
          </a:p>
        </p:txBody>
      </p:sp>
      <p:sp>
        <p:nvSpPr>
          <p:cNvPr id="20485" name="AutoShape 13"/>
          <p:cNvSpPr>
            <a:spLocks/>
          </p:cNvSpPr>
          <p:nvPr/>
        </p:nvSpPr>
        <p:spPr bwMode="auto">
          <a:xfrm>
            <a:off x="5638800" y="4876800"/>
            <a:ext cx="3143250" cy="885825"/>
          </a:xfrm>
          <a:prstGeom prst="borderCallout1">
            <a:avLst>
              <a:gd name="adj1" fmla="val 46579"/>
              <a:gd name="adj2" fmla="val -1051"/>
              <a:gd name="adj3" fmla="val -229000"/>
              <a:gd name="adj4" fmla="val -30398"/>
            </a:avLst>
          </a:prstGeom>
          <a:solidFill>
            <a:srgbClr val="FF0000"/>
          </a:solidFill>
          <a:ln w="349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>
                <a:latin typeface="Calibri" pitchFamily="34" charset="0"/>
              </a:rPr>
              <a:t>видение альтернативных и вариативных способов решения задачи</a:t>
            </a:r>
            <a:endParaRPr lang="ru-RU" b="1">
              <a:latin typeface="Calibri" pitchFamily="34" charset="0"/>
            </a:endParaRPr>
          </a:p>
        </p:txBody>
      </p:sp>
      <p:sp>
        <p:nvSpPr>
          <p:cNvPr id="20486" name="AutoShape 15"/>
          <p:cNvSpPr>
            <a:spLocks/>
          </p:cNvSpPr>
          <p:nvPr/>
        </p:nvSpPr>
        <p:spPr bwMode="auto">
          <a:xfrm>
            <a:off x="5638800" y="3886200"/>
            <a:ext cx="3143250" cy="819150"/>
          </a:xfrm>
          <a:prstGeom prst="borderCallout1">
            <a:avLst>
              <a:gd name="adj1" fmla="val 53606"/>
              <a:gd name="adj2" fmla="val -1454"/>
              <a:gd name="adj3" fmla="val -122366"/>
              <a:gd name="adj4" fmla="val -29935"/>
            </a:avLst>
          </a:prstGeom>
          <a:solidFill>
            <a:srgbClr val="FF0000"/>
          </a:solidFill>
          <a:ln w="349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ru-RU" sz="1700">
                <a:latin typeface="Calibri" pitchFamily="34" charset="0"/>
              </a:rPr>
              <a:t>комбинирование известных способов действий и создание на этой основе нового способа</a:t>
            </a:r>
            <a:endParaRPr lang="ru-RU" sz="1700" b="1">
              <a:latin typeface="Calibri" pitchFamily="34" charset="0"/>
            </a:endParaRPr>
          </a:p>
        </p:txBody>
      </p:sp>
      <p:sp>
        <p:nvSpPr>
          <p:cNvPr id="20487" name="AutoShape 16"/>
          <p:cNvSpPr>
            <a:spLocks/>
          </p:cNvSpPr>
          <p:nvPr/>
        </p:nvSpPr>
        <p:spPr bwMode="auto">
          <a:xfrm>
            <a:off x="5715000" y="2819400"/>
            <a:ext cx="3143250" cy="914400"/>
          </a:xfrm>
          <a:prstGeom prst="borderCallout1">
            <a:avLst>
              <a:gd name="adj1" fmla="val 51861"/>
              <a:gd name="adj2" fmla="val -463"/>
              <a:gd name="adj3" fmla="val 5028"/>
              <a:gd name="adj4" fmla="val -30787"/>
            </a:avLst>
          </a:prstGeom>
          <a:solidFill>
            <a:srgbClr val="FF0000"/>
          </a:solidFill>
          <a:ln w="34925">
            <a:solidFill>
              <a:schemeClr val="tx1"/>
            </a:solidFill>
            <a:miter lim="800000"/>
            <a:headEnd/>
            <a:tailEnd/>
          </a:ln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ru-RU">
                <a:latin typeface="Calibri" pitchFamily="34" charset="0"/>
              </a:rPr>
              <a:t>-</a:t>
            </a:r>
            <a:r>
              <a:rPr lang="ru-RU" sz="1700">
                <a:latin typeface="Calibri" pitchFamily="34" charset="0"/>
              </a:rPr>
              <a:t>построение принципиально нового способа решения, отличающегося от известных.</a:t>
            </a:r>
          </a:p>
        </p:txBody>
      </p:sp>
      <p:sp>
        <p:nvSpPr>
          <p:cNvPr id="20488" name="Oval 18"/>
          <p:cNvSpPr>
            <a:spLocks noChangeArrowheads="1"/>
          </p:cNvSpPr>
          <p:nvPr/>
        </p:nvSpPr>
        <p:spPr bwMode="auto">
          <a:xfrm flipH="1">
            <a:off x="4572000" y="2819400"/>
            <a:ext cx="304800" cy="228600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uk-UA">
              <a:latin typeface="Calibri" pitchFamily="34" charset="0"/>
            </a:endParaRPr>
          </a:p>
        </p:txBody>
      </p:sp>
      <p:sp>
        <p:nvSpPr>
          <p:cNvPr id="20489" name="Rectangle 23"/>
          <p:cNvSpPr>
            <a:spLocks noChangeArrowheads="1"/>
          </p:cNvSpPr>
          <p:nvPr/>
        </p:nvSpPr>
        <p:spPr bwMode="auto">
          <a:xfrm>
            <a:off x="2847975" y="6026150"/>
            <a:ext cx="3816350" cy="685800"/>
          </a:xfrm>
          <a:prstGeom prst="rect">
            <a:avLst/>
          </a:prstGeom>
          <a:solidFill>
            <a:srgbClr val="FF0000"/>
          </a:solidFill>
          <a:ln w="2857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ru-RU" dirty="0">
                <a:latin typeface="Calibri" pitchFamily="34" charset="0"/>
              </a:rPr>
              <a:t>видение всех взаимосвязей</a:t>
            </a:r>
          </a:p>
          <a:p>
            <a:pPr algn="ctr"/>
            <a:r>
              <a:rPr lang="ru-RU" dirty="0">
                <a:latin typeface="Calibri" pitchFamily="34" charset="0"/>
              </a:rPr>
              <a:t> структуры объекта</a:t>
            </a:r>
          </a:p>
        </p:txBody>
      </p:sp>
      <p:cxnSp>
        <p:nvCxnSpPr>
          <p:cNvPr id="20490" name="AutoShape 24"/>
          <p:cNvCxnSpPr>
            <a:cxnSpLocks noChangeShapeType="1"/>
          </p:cNvCxnSpPr>
          <p:nvPr/>
        </p:nvCxnSpPr>
        <p:spPr bwMode="auto">
          <a:xfrm rot="16200000" flipH="1">
            <a:off x="3175000" y="4445000"/>
            <a:ext cx="3130550" cy="31750"/>
          </a:xfrm>
          <a:prstGeom prst="straightConnector1">
            <a:avLst/>
          </a:prstGeom>
          <a:noFill/>
          <a:ln w="34925">
            <a:solidFill>
              <a:schemeClr val="tx1"/>
            </a:solidFill>
            <a:round/>
            <a:headEnd/>
            <a:tailEnd/>
          </a:ln>
        </p:spPr>
      </p:cxnSp>
      <p:sp>
        <p:nvSpPr>
          <p:cNvPr id="2" name="Прямоугольник 1"/>
          <p:cNvSpPr/>
          <p:nvPr/>
        </p:nvSpPr>
        <p:spPr>
          <a:xfrm>
            <a:off x="914400" y="1600200"/>
            <a:ext cx="7358063" cy="10779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dirty="0">
                <a:latin typeface="Times New Roman" pitchFamily="18" charset="0"/>
                <a:ea typeface="+mj-ea"/>
                <a:cs typeface="Times New Roman" pitchFamily="18" charset="0"/>
              </a:rPr>
              <a:t>Элементы творческих способностей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3200" b="1" kern="0" dirty="0">
                <a:latin typeface="Times New Roman" pitchFamily="18" charset="0"/>
                <a:ea typeface="+mj-ea"/>
                <a:cs typeface="Times New Roman" pitchFamily="18" charset="0"/>
              </a:rPr>
              <a:t>по И. Я. </a:t>
            </a:r>
            <a:r>
              <a:rPr lang="ru-RU" sz="3200" b="1" kern="0" dirty="0" err="1">
                <a:latin typeface="Times New Roman" pitchFamily="18" charset="0"/>
                <a:ea typeface="+mj-ea"/>
                <a:cs typeface="Times New Roman" pitchFamily="18" charset="0"/>
              </a:rPr>
              <a:t>Лернеру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" name="Рисунок 1" descr="C:\Users\Дмитрий\Desktop\шапк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73460" cy="1295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93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229600" y="2286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4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620000" y="-4572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5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-457200" y="53340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96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28600" y="59436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7" name="Прямоугольник 18"/>
          <p:cNvSpPr>
            <a:spLocks noChangeArrowheads="1"/>
          </p:cNvSpPr>
          <p:nvPr/>
        </p:nvSpPr>
        <p:spPr bwMode="auto">
          <a:xfrm>
            <a:off x="5791200" y="609600"/>
            <a:ext cx="27590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Технология опыта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http://vash-sadovnik.com.ua/wp-content/uploads/2014/06/fon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" descr="C:\Users\Дмитрий\Desktop\шапка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1873460" cy="12954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1507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7620000" y="-4572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8229600" y="2286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28600" y="59436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6" descr="http://fainy.by/image/cache/data/mnzw1-1000x1000.PN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-457200" y="53340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11" name="Прямоугольник 7"/>
          <p:cNvSpPr>
            <a:spLocks noChangeArrowheads="1"/>
          </p:cNvSpPr>
          <p:nvPr/>
        </p:nvSpPr>
        <p:spPr bwMode="auto">
          <a:xfrm>
            <a:off x="5791200" y="609600"/>
            <a:ext cx="2759075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 b="1">
                <a:latin typeface="Times New Roman" pitchFamily="18" charset="0"/>
                <a:cs typeface="Times New Roman" pitchFamily="18" charset="0"/>
              </a:rPr>
              <a:t>Технология опыта</a:t>
            </a:r>
            <a:endParaRPr lang="ru-RU" sz="240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12" name="Прямоугольник 8"/>
          <p:cNvSpPr>
            <a:spLocks noChangeArrowheads="1"/>
          </p:cNvSpPr>
          <p:nvPr/>
        </p:nvSpPr>
        <p:spPr bwMode="auto">
          <a:xfrm>
            <a:off x="1447800" y="1066800"/>
            <a:ext cx="6858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Пути развития творческих способностей учащихся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228600" y="3657600"/>
            <a:ext cx="2895600" cy="21336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Нетрадиционный урок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17" name="Овал 16"/>
          <p:cNvSpPr/>
          <p:nvPr/>
        </p:nvSpPr>
        <p:spPr>
          <a:xfrm>
            <a:off x="6019800" y="3962400"/>
            <a:ext cx="2819400" cy="21336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Проектная деятельность</a:t>
            </a:r>
          </a:p>
        </p:txBody>
      </p:sp>
      <p:sp>
        <p:nvSpPr>
          <p:cNvPr id="18" name="Овал 17"/>
          <p:cNvSpPr/>
          <p:nvPr/>
        </p:nvSpPr>
        <p:spPr>
          <a:xfrm>
            <a:off x="3048000" y="2438400"/>
            <a:ext cx="3124200" cy="2133600"/>
          </a:xfrm>
          <a:prstGeom prst="ellipse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>
                <a:solidFill>
                  <a:schemeClr val="tx1"/>
                </a:solidFill>
                <a:latin typeface="Georgia" pitchFamily="18" charset="0"/>
              </a:rPr>
              <a:t>Дидактическая игра</a:t>
            </a:r>
          </a:p>
        </p:txBody>
      </p:sp>
      <p:sp>
        <p:nvSpPr>
          <p:cNvPr id="14" name="Прямоугольник 13"/>
          <p:cNvSpPr/>
          <p:nvPr/>
        </p:nvSpPr>
        <p:spPr>
          <a:xfrm>
            <a:off x="6858000" y="2971800"/>
            <a:ext cx="1905000" cy="1143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  <a:t>Игры-загадки</a:t>
            </a:r>
            <a:endParaRPr lang="ru-RU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762000" y="5029200"/>
            <a:ext cx="1905000" cy="1143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  <a:t>Сюжетно-ролевые</a:t>
            </a:r>
            <a:endParaRPr lang="ru-RU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6629400" y="5105400"/>
            <a:ext cx="1905000" cy="1143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  <a:t>Игры-упражнения</a:t>
            </a:r>
            <a:endParaRPr lang="ru-RU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762000" y="2971800"/>
            <a:ext cx="1905000" cy="1143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latin typeface="Georgia" pitchFamily="18" charset="0"/>
              </a:rPr>
              <a:t>Игры-поручения</a:t>
            </a:r>
            <a:endParaRPr lang="ru-RU" b="1" dirty="0">
              <a:solidFill>
                <a:schemeClr val="tx1"/>
              </a:solidFill>
              <a:latin typeface="Georgia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581400" y="5029200"/>
            <a:ext cx="1981200" cy="1143000"/>
          </a:xfrm>
          <a:prstGeom prst="rect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dirty="0" smtClean="0">
                <a:solidFill>
                  <a:schemeClr val="tx1"/>
                </a:solidFill>
                <a:latin typeface="Georgia" pitchFamily="18" charset="0"/>
                <a:cs typeface="Times New Roman" pitchFamily="18" charset="0"/>
              </a:rPr>
              <a:t>Игры-соревнования</a:t>
            </a:r>
            <a:endParaRPr lang="ru-RU" b="1" dirty="0">
              <a:solidFill>
                <a:schemeClr val="tx1"/>
              </a:solidFill>
              <a:latin typeface="Georgia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7" grpId="0" animBg="1"/>
      <p:bldP spid="14" grpId="0" animBg="1"/>
      <p:bldP spid="16" grpId="0" animBg="1"/>
      <p:bldP spid="19" grpId="0" animBg="1"/>
      <p:bldP spid="20" grpId="0" animBg="1"/>
      <p:bldP spid="21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  <a:ln w="38100" cap="rnd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100000" t="-60000" r="100000" b="20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100000" t="10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356</TotalTime>
  <Words>377</Words>
  <PresentationFormat>Экран (4:3)</PresentationFormat>
  <Paragraphs>70</Paragraphs>
  <Slides>20</Slides>
  <Notes>0</Notes>
  <HiddenSlides>0</HiddenSlides>
  <MMClips>1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2" baseType="lpstr">
      <vt:lpstr>Office Theme</vt:lpstr>
      <vt:lpstr>Worksheet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Работа в группах  «Мордовский орнамент»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Ольга</dc:creator>
  <cp:lastModifiedBy>Ольга</cp:lastModifiedBy>
  <cp:revision>38</cp:revision>
  <dcterms:created xsi:type="dcterms:W3CDTF">2018-03-17T13:06:45Z</dcterms:created>
  <dcterms:modified xsi:type="dcterms:W3CDTF">2018-03-20T15:36:14Z</dcterms:modified>
</cp:coreProperties>
</file>