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22"/>
  </p:notesMasterIdLst>
  <p:sldIdLst>
    <p:sldId id="258" r:id="rId2"/>
    <p:sldId id="286" r:id="rId3"/>
    <p:sldId id="261" r:id="rId4"/>
    <p:sldId id="262" r:id="rId5"/>
    <p:sldId id="268" r:id="rId6"/>
    <p:sldId id="257" r:id="rId7"/>
    <p:sldId id="273" r:id="rId8"/>
    <p:sldId id="269" r:id="rId9"/>
    <p:sldId id="270" r:id="rId10"/>
    <p:sldId id="267" r:id="rId11"/>
    <p:sldId id="271" r:id="rId12"/>
    <p:sldId id="274" r:id="rId13"/>
    <p:sldId id="275" r:id="rId14"/>
    <p:sldId id="276" r:id="rId15"/>
    <p:sldId id="277" r:id="rId16"/>
    <p:sldId id="279" r:id="rId17"/>
    <p:sldId id="278" r:id="rId18"/>
    <p:sldId id="281" r:id="rId19"/>
    <p:sldId id="283" r:id="rId20"/>
    <p:sldId id="282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6B3E"/>
    <a:srgbClr val="FFFF00"/>
    <a:srgbClr val="C2E7FA"/>
    <a:srgbClr val="D8F0FC"/>
    <a:srgbClr val="B1E1F9"/>
    <a:srgbClr val="A8D8B1"/>
    <a:srgbClr val="00D25F"/>
  </p:clrMru>
</p:presentationPr>
</file>

<file path=ppt/tableStyles.xml><?xml version="1.0" encoding="utf-8"?>
<a:tblStyleLst xmlns:a="http://schemas.openxmlformats.org/drawingml/2006/main" def="{5C22544A-7EE6-4342-B048-85BDC9FD1C3A}"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F2DE63D5-997A-4646-A377-4702673A728D}" styleName="Светлый стиль 2 - акцент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53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6509FC-5E60-45B2-A87C-94F6DB805608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A2FBEA-3A49-44ED-9B3C-D7FB44245C7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2FBEA-3A49-44ED-9B3C-D7FB44245C7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2FBEA-3A49-44ED-9B3C-D7FB44245C79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2FBEA-3A49-44ED-9B3C-D7FB44245C79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2A9E9F1-5C39-40AC-A115-AC0D52CB3000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2FBEA-3A49-44ED-9B3C-D7FB44245C79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2FBEA-3A49-44ED-9B3C-D7FB44245C79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2FBEA-3A49-44ED-9B3C-D7FB44245C79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2FBEA-3A49-44ED-9B3C-D7FB44245C7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2FBEA-3A49-44ED-9B3C-D7FB44245C79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2FBEA-3A49-44ED-9B3C-D7FB44245C79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2FBEA-3A49-44ED-9B3C-D7FB44245C79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2FBEA-3A49-44ED-9B3C-D7FB44245C7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2FBEA-3A49-44ED-9B3C-D7FB44245C7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lum/>
          </a:blip>
          <a:srcRect/>
          <a:stretch>
            <a:fillRect l="-40000" r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admin\Desktop\&#1056;&#1072;&#1073;&#1086;&#1090;&#1072;\&#1086;&#1073;&#1088;&#1072;&#1097;&#1077;&#1085;&#1080;&#1077;\volshebniki_dvora_-_my_deti_tvoi_rossiya_(zaycev.net).mp3" TargetMode="Externa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214282" y="1285860"/>
            <a:ext cx="7143800" cy="52864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493776" indent="-457200" algn="l">
              <a:buNone/>
            </a:pPr>
            <a:r>
              <a:rPr lang="ru-RU" sz="2200" dirty="0" smtClean="0">
                <a:latin typeface="Comic Sans MS" pitchFamily="66" charset="0"/>
              </a:rPr>
              <a:t>1. Липецк  возник на месте другого города, существование которого относит предание к глубокой древности.</a:t>
            </a:r>
          </a:p>
          <a:p>
            <a:pPr marL="493776" indent="-457200" algn="l">
              <a:buNone/>
            </a:pPr>
            <a:r>
              <a:rPr lang="ru-RU" sz="2200" dirty="0" smtClean="0">
                <a:latin typeface="Comic Sans MS" pitchFamily="66" charset="0"/>
              </a:rPr>
              <a:t>2.  </a:t>
            </a:r>
            <a:r>
              <a:rPr lang="ru-RU" sz="2200" dirty="0" err="1" smtClean="0">
                <a:latin typeface="Comic Sans MS" pitchFamily="66" charset="0"/>
              </a:rPr>
              <a:t>Быханов</a:t>
            </a:r>
            <a:r>
              <a:rPr lang="ru-RU" sz="2200" dirty="0" smtClean="0">
                <a:latin typeface="Comic Sans MS" pitchFamily="66" charset="0"/>
              </a:rPr>
              <a:t> сад, Нижний парк, Соборная площадь, Комсомольский пруд – это наш Липецк.</a:t>
            </a:r>
          </a:p>
          <a:p>
            <a:pPr algn="l">
              <a:buNone/>
            </a:pPr>
            <a:r>
              <a:rPr lang="ru-RU" sz="2200" dirty="0" smtClean="0">
                <a:latin typeface="Comic Sans MS" pitchFamily="66" charset="0"/>
              </a:rPr>
              <a:t>3. Я люблю тебя, Липецк.</a:t>
            </a:r>
          </a:p>
          <a:p>
            <a:pPr algn="l">
              <a:buNone/>
            </a:pPr>
            <a:r>
              <a:rPr lang="ru-RU" sz="2200" dirty="0" smtClean="0">
                <a:latin typeface="Comic Sans MS" pitchFamily="66" charset="0"/>
              </a:rPr>
              <a:t>4. Сегодня Липецк по праву можно назвать одним из самых динамично развивающихся городов России, а </a:t>
            </a:r>
            <a:r>
              <a:rPr lang="ru-RU" sz="2200" dirty="0" err="1" smtClean="0">
                <a:latin typeface="Comic Sans MS" pitchFamily="66" charset="0"/>
              </a:rPr>
              <a:t>липчан</a:t>
            </a:r>
            <a:r>
              <a:rPr lang="ru-RU" sz="2200" dirty="0" smtClean="0">
                <a:latin typeface="Comic Sans MS" pitchFamily="66" charset="0"/>
              </a:rPr>
              <a:t> - жителями города, которым они могут заслуженно гордиться.</a:t>
            </a:r>
          </a:p>
          <a:p>
            <a:pPr algn="l">
              <a:buNone/>
            </a:pPr>
            <a:r>
              <a:rPr lang="ru-RU" sz="2200" dirty="0" smtClean="0">
                <a:latin typeface="Comic Sans MS" pitchFamily="66" charset="0"/>
              </a:rPr>
              <a:t>5. С 1800 года в Липецк начали приезжать больные для лечения  минеральными водами.</a:t>
            </a:r>
          </a:p>
          <a:p>
            <a:pPr algn="l">
              <a:buNone/>
            </a:pPr>
            <a:r>
              <a:rPr lang="ru-RU" sz="2200" dirty="0" smtClean="0">
                <a:latin typeface="Comic Sans MS" pitchFamily="66" charset="0"/>
              </a:rPr>
              <a:t>6. 16 августа 1781 г. город  Липецк получает свой герб. </a:t>
            </a:r>
          </a:p>
          <a:p>
            <a:pPr>
              <a:buNone/>
            </a:pPr>
            <a:r>
              <a:rPr lang="ru-RU" sz="2200" dirty="0" smtClean="0">
                <a:latin typeface="Comic Sans MS" pitchFamily="66" charset="0"/>
              </a:rPr>
              <a:t> </a:t>
            </a:r>
            <a:endParaRPr lang="ru-RU" sz="2200" dirty="0">
              <a:latin typeface="Comic Sans MS" pitchFamily="66" charset="0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642910" y="214290"/>
            <a:ext cx="7772400" cy="124875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6B3E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Четырнадцатое марта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6B3E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6B3E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Классная работа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1F6B3E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pic>
        <p:nvPicPr>
          <p:cNvPr id="6" name="Picture 4" descr="http://s60.radikal.ru/i167/0809/09/2de75a8025e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1428736"/>
            <a:ext cx="2000232" cy="514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Группа 18"/>
          <p:cNvGrpSpPr/>
          <p:nvPr/>
        </p:nvGrpSpPr>
        <p:grpSpPr>
          <a:xfrm>
            <a:off x="0" y="-214338"/>
            <a:ext cx="9144000" cy="6858000"/>
            <a:chOff x="0" y="0"/>
            <a:chExt cx="9144000" cy="6858000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0" y="0"/>
              <a:ext cx="9144000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0" y="4643446"/>
              <a:ext cx="704856" cy="2214554"/>
            </a:xfrm>
            <a:prstGeom prst="rect">
              <a:avLst/>
            </a:prstGeom>
            <a:solidFill>
              <a:srgbClr val="A8D8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endPara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2143108" y="357166"/>
              <a:ext cx="6786578" cy="1857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0" y="428604"/>
              <a:ext cx="2168474" cy="28479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2285984" y="2500306"/>
              <a:ext cx="6572264" cy="5715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1" name="Прямоугольник 10"/>
            <p:cNvSpPr/>
            <p:nvPr/>
          </p:nvSpPr>
          <p:spPr>
            <a:xfrm>
              <a:off x="2214546" y="2143116"/>
              <a:ext cx="6643734" cy="42862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2214546" y="2571744"/>
              <a:ext cx="6643734" cy="461665"/>
            </a:xfrm>
            <a:prstGeom prst="rect">
              <a:avLst/>
            </a:prstGeom>
            <a:solidFill>
              <a:srgbClr val="1F6B3E"/>
            </a:solidFill>
          </p:spPr>
          <p:txBody>
            <a:bodyPr wrap="square" lIns="91440" tIns="45720" rIns="91440" bIns="45720">
              <a:spAutoFit/>
            </a:bodyPr>
            <a:lstStyle/>
            <a:p>
              <a:r>
                <a:rPr lang="ru-RU" sz="2400" b="0" cap="none" spc="0" dirty="0" smtClean="0">
                  <a:ln w="18415" cmpd="sng">
                    <a:solidFill>
                      <a:srgbClr val="FFFFFF"/>
                    </a:solidFill>
                    <a:prstDash val="solid"/>
                  </a:ln>
                  <a:solidFill>
                    <a:srgbClr val="FFFFFF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</a:rPr>
                <a:t>Справочное бюро</a:t>
              </a:r>
              <a:endParaRPr lang="ru-RU" sz="2400" b="0" cap="none" spc="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endParaRPr>
            </a:p>
          </p:txBody>
        </p:sp>
        <p:pic>
          <p:nvPicPr>
            <p:cNvPr id="15" name="Picture 2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0" y="3071810"/>
              <a:ext cx="8891917" cy="17145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6" name="Прямоугольник 15"/>
            <p:cNvSpPr/>
            <p:nvPr/>
          </p:nvSpPr>
          <p:spPr>
            <a:xfrm>
              <a:off x="2000232" y="3714752"/>
              <a:ext cx="2392193" cy="430887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2200" cap="none" spc="0" dirty="0" smtClean="0">
                  <a:ln w="18415" cmpd="sng">
                    <a:noFill/>
                    <a:prstDash val="solid"/>
                  </a:ln>
                  <a:solidFill>
                    <a:sysClr val="windowText" lastClr="000000"/>
                  </a:solidFill>
                  <a:effectLst>
                    <a:outerShdw blurRad="63500" dir="3600000" algn="tl" rotWithShape="0">
                      <a:srgbClr val="000000">
                        <a:alpha val="70000"/>
                      </a:srgbClr>
                    </a:outerShdw>
                  </a:effectLst>
                  <a:latin typeface="Times New Roman" pitchFamily="18" charset="0"/>
                  <a:cs typeface="Times New Roman" pitchFamily="18" charset="0"/>
                </a:rPr>
                <a:t>Звательный падеж</a:t>
              </a:r>
              <a:endParaRPr lang="ru-RU" sz="2200" cap="none" spc="0" dirty="0">
                <a:ln w="18415" cmpd="sng">
                  <a:noFill/>
                  <a:prstDash val="solid"/>
                </a:ln>
                <a:solidFill>
                  <a:sysClr val="windowText" lastClr="0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7" name="Прямоугольник 16"/>
            <p:cNvSpPr/>
            <p:nvPr/>
          </p:nvSpPr>
          <p:spPr>
            <a:xfrm>
              <a:off x="357158" y="4786322"/>
              <a:ext cx="8572560" cy="2071678"/>
            </a:xfrm>
            <a:prstGeom prst="rect">
              <a:avLst/>
            </a:prstGeom>
            <a:solidFill>
              <a:srgbClr val="A8D8B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/>
              <a:r>
                <a:rPr lang="ru-RU" sz="2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В древнерусском языке падежная система состояла не из шести падежей, как сейчас, а из девяти. Седьмым падежом был так называемый звательный падеж, который служил для выражения грамматического обращения, имел особые формы лишь для существительных мужского и женского рóда в единственном числе, а в остальных случаях не отличался от именительного. </a:t>
              </a:r>
            </a:p>
            <a:p>
              <a:pPr algn="just"/>
              <a:r>
                <a:rPr lang="ru-RU" sz="2000" b="1" i="1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Что тебе надобно, старче? (А.С. Пушкин)</a:t>
              </a:r>
              <a:endParaRPr lang="ru-RU" sz="2000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5008" y="198652"/>
          <a:ext cx="8677472" cy="836283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7902"/>
                <a:gridCol w="5244585"/>
                <a:gridCol w="3004985"/>
              </a:tblGrid>
              <a:tr h="782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1.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– слово или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словосочетание, </a:t>
                      </a:r>
                      <a:r>
                        <a:rPr lang="ru-RU" sz="2000" u="sng" dirty="0">
                          <a:latin typeface="Comic Sans MS" pitchFamily="66" charset="0"/>
                        </a:rPr>
                        <a:t>называющее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  того, к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кому или чему обращаются    с речью. 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11176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Дорогие липчане, поздравляем Вас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 наступающими праздниками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748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2.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обычно выражается </a:t>
                      </a:r>
                      <a:r>
                        <a:rPr lang="ru-RU" sz="2000" u="sng" dirty="0" smtClean="0">
                          <a:latin typeface="Comic Sans MS" pitchFamily="66" charset="0"/>
                        </a:rPr>
                        <a:t>существительным</a:t>
                      </a:r>
                      <a:r>
                        <a:rPr lang="ru-RU" sz="2000" u="none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в именительном</a:t>
                      </a:r>
                      <a:r>
                        <a:rPr lang="ru-RU" sz="20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падеже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Горожане,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следите за чистотой наших улиц, парков, аллей!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2384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3.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Для того чтобы не спутать обращение с подлежащим, которое тоже выражается формой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именительного 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падежа, необходимо учитывать следующее: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не входит в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ГО;</a:t>
                      </a:r>
                      <a:endParaRPr lang="ru-RU" sz="2000" dirty="0">
                        <a:latin typeface="Comic Sans MS" pitchFamily="66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произносится 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с </a:t>
                      </a:r>
                      <a:r>
                        <a:rPr lang="ru-RU" sz="2000" b="1" dirty="0" smtClean="0">
                          <a:latin typeface="Comic Sans MS" pitchFamily="66" charset="0"/>
                        </a:rPr>
                        <a:t>особой звательной  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интонацией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Школьники 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активно 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участвуют в городской акции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«Славы предков достойны!».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Школьники 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активно 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участвуют в городской акции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«Славы предков достойны!».</a:t>
                      </a:r>
                    </a:p>
                  </a:txBody>
                  <a:tcPr marL="60237" marR="60237" marT="0" marB="0"/>
                </a:tc>
              </a:tr>
              <a:tr h="681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4.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может стоять в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………….., 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……….. и ……….. предложения.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17029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5.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Пунктограмма «Знаки препинания при обращении»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5008" y="198652"/>
          <a:ext cx="8677472" cy="871335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7902"/>
                <a:gridCol w="5244585"/>
                <a:gridCol w="3004985"/>
              </a:tblGrid>
              <a:tr h="782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1.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– слово или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словосочетание, </a:t>
                      </a:r>
                      <a:r>
                        <a:rPr lang="ru-RU" sz="2000" u="sng" dirty="0">
                          <a:latin typeface="Comic Sans MS" pitchFamily="66" charset="0"/>
                        </a:rPr>
                        <a:t>называющее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  того, к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кому или чему обращаются    с речью. 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11176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Дорогие липчане, поздравляем Вас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 наступающими праздниками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748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2.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обычно выражается </a:t>
                      </a:r>
                      <a:r>
                        <a:rPr lang="ru-RU" sz="2000" u="sng" dirty="0" smtClean="0">
                          <a:latin typeface="Comic Sans MS" pitchFamily="66" charset="0"/>
                        </a:rPr>
                        <a:t>существительным</a:t>
                      </a:r>
                      <a:r>
                        <a:rPr lang="ru-RU" sz="2000" u="none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в именительном</a:t>
                      </a:r>
                      <a:r>
                        <a:rPr lang="ru-RU" sz="20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падеже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Горожане,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следите за чистотой наших улиц, парков, аллей!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2384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3.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Для того чтобы не спутать обращение с подлежащим, которое тоже выражается формой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именительного 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падежа, необходимо учитывать следующее: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не входит в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ГО;</a:t>
                      </a:r>
                      <a:endParaRPr lang="ru-RU" sz="2000" dirty="0">
                        <a:latin typeface="Comic Sans MS" pitchFamily="66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произносится 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с </a:t>
                      </a:r>
                      <a:r>
                        <a:rPr lang="ru-RU" sz="2000" b="1" dirty="0" smtClean="0">
                          <a:latin typeface="Comic Sans MS" pitchFamily="66" charset="0"/>
                        </a:rPr>
                        <a:t>особой звательной  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интонацией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Школьники 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активно 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участвуют в городской акции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«Славы предков достойны!».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Школьники 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активно 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участвуют в городской акции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«Славы предков достойны!».</a:t>
                      </a:r>
                    </a:p>
                  </a:txBody>
                  <a:tcPr marL="60237" marR="60237" marT="0" marB="0"/>
                </a:tc>
              </a:tr>
              <a:tr h="681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4.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может стоять в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начале,  середине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и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конце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предложения.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Славен труд твой, липчанин!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……………………………………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17029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5.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Пунктограмма «Знаки препинания при обращении»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5008" y="198652"/>
          <a:ext cx="8677472" cy="941439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7902"/>
                <a:gridCol w="5244585"/>
                <a:gridCol w="3004985"/>
              </a:tblGrid>
              <a:tr h="782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1.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– слово или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словосочетание, </a:t>
                      </a:r>
                      <a:r>
                        <a:rPr lang="ru-RU" sz="2000" u="sng" dirty="0">
                          <a:latin typeface="Comic Sans MS" pitchFamily="66" charset="0"/>
                        </a:rPr>
                        <a:t>называющее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  того, к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кому или чему обращаются    с речью. 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11176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Дорогие липчане, поздравляем Вас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 наступающими праздниками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748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2.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обычно выражается </a:t>
                      </a:r>
                      <a:r>
                        <a:rPr lang="ru-RU" sz="2000" u="sng" dirty="0" smtClean="0">
                          <a:latin typeface="Comic Sans MS" pitchFamily="66" charset="0"/>
                        </a:rPr>
                        <a:t>существительным</a:t>
                      </a:r>
                      <a:r>
                        <a:rPr lang="ru-RU" sz="2000" u="none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в именительном</a:t>
                      </a:r>
                      <a:r>
                        <a:rPr lang="ru-RU" sz="20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падеже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Горожане,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следите за чистотой наших улиц, парков, аллей!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2384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3.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Для того чтобы не спутать обращение с подлежащим, которое тоже выражается формой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именительного 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падежа, необходимо учитывать следующее: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не входит в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ГО;</a:t>
                      </a:r>
                      <a:endParaRPr lang="ru-RU" sz="2000" dirty="0">
                        <a:latin typeface="Comic Sans MS" pitchFamily="66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произносится 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с </a:t>
                      </a:r>
                      <a:r>
                        <a:rPr lang="ru-RU" sz="2000" b="1" dirty="0" smtClean="0">
                          <a:latin typeface="Comic Sans MS" pitchFamily="66" charset="0"/>
                        </a:rPr>
                        <a:t>особой звательной  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интонацией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Школьники 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активно 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участвуют в городской акции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«Славы предков достойны!».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Школьники 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активно 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участвуют в городской акции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«Славы предков достойны!».</a:t>
                      </a:r>
                    </a:p>
                  </a:txBody>
                  <a:tcPr marL="60237" marR="60237" marT="0" marB="0"/>
                </a:tc>
              </a:tr>
              <a:tr h="681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4.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может стоять в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начале,  середине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и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конце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предложения.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Липчанин, славен твой труд!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Славен, липчанин, твой труд! 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Славен труд твой, липчанин!</a:t>
                      </a:r>
                    </a:p>
                  </a:txBody>
                  <a:tcPr marL="60237" marR="60237" marT="0" marB="0"/>
                </a:tc>
              </a:tr>
              <a:tr h="17029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5.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Пунктограмма «Знаки препинания при обращении»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5008" y="198653"/>
          <a:ext cx="8677472" cy="9322582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7902"/>
                <a:gridCol w="5244585"/>
                <a:gridCol w="3004985"/>
              </a:tblGrid>
              <a:tr h="168099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1.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– слово или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словосочетание, </a:t>
                      </a:r>
                      <a:r>
                        <a:rPr lang="ru-RU" sz="2000" u="sng" dirty="0">
                          <a:latin typeface="Comic Sans MS" pitchFamily="66" charset="0"/>
                        </a:rPr>
                        <a:t>называющее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  того, к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кому или чему обращаются    с речью. 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11176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Дорогие липчане, поздравляем Вас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 наступающими праздниками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134015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2.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обычно выражается </a:t>
                      </a:r>
                      <a:r>
                        <a:rPr lang="ru-RU" sz="2000" u="sng" dirty="0" smtClean="0">
                          <a:latin typeface="Comic Sans MS" pitchFamily="66" charset="0"/>
                        </a:rPr>
                        <a:t>существительным</a:t>
                      </a:r>
                      <a:r>
                        <a:rPr lang="ru-RU" sz="2000" u="none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в именительном</a:t>
                      </a:r>
                      <a:r>
                        <a:rPr lang="ru-RU" sz="20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падеже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Горожане,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следите за чистотой наших улиц, парков, аллей!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270352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3.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Для того чтобы не спутать обращение с подлежащим, которое тоже выражается формой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именительного 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падежа, необходимо учитывать следующее: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не входит в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ГО;</a:t>
                      </a:r>
                      <a:endParaRPr lang="ru-RU" sz="2000" dirty="0">
                        <a:latin typeface="Comic Sans MS" pitchFamily="66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произносится 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с </a:t>
                      </a:r>
                      <a:r>
                        <a:rPr lang="ru-RU" sz="2000" b="1" dirty="0" smtClean="0">
                          <a:latin typeface="Comic Sans MS" pitchFamily="66" charset="0"/>
                        </a:rPr>
                        <a:t>особой звательной  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интонацией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Школьники 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активно 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участвуют в городской акции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«Славы предков достойны!».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Школьники 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активно 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участвуют в городской акции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«Славы предков достойны!».</a:t>
                      </a:r>
                    </a:p>
                  </a:txBody>
                  <a:tcPr marL="60237" marR="60237" marT="0" marB="0"/>
                </a:tc>
              </a:tr>
              <a:tr h="16809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4.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может стоять в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начале,  середине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и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конце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предложения.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Липчанин, славен твой труд!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Славен, липчанин, твой труд! 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Славен труд твой, липчанин!</a:t>
                      </a:r>
                    </a:p>
                  </a:txBody>
                  <a:tcPr marL="60237" marR="60237" marT="0" marB="0"/>
                </a:tc>
              </a:tr>
              <a:tr h="1611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5.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Пунктограмма «Знаки препинания при обращении»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О, … </a:t>
                      </a:r>
                      <a:endParaRPr lang="ru-RU" sz="2000" dirty="0">
                        <a:latin typeface="Comic Sans MS" pitchFamily="66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…,О,…</a:t>
                      </a:r>
                      <a:endParaRPr lang="ru-RU" sz="2000" dirty="0">
                        <a:latin typeface="Comic Sans MS" pitchFamily="66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…,О.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57166"/>
            <a:ext cx="85725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Четырнадцатое марта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Классная работа</a:t>
            </a:r>
            <a:br>
              <a:rPr lang="ru-RU" sz="2000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Обращаюсь к тебе, Липецк,</a:t>
            </a:r>
          </a:p>
          <a:p>
            <a:pPr algn="ctr"/>
            <a:r>
              <a:rPr lang="ru-RU" sz="2000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или Обращение как вставная конструкция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C2E7FA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500042"/>
            <a:ext cx="9152856" cy="5715016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6" name="Улыбающееся лицо 5"/>
          <p:cNvSpPr/>
          <p:nvPr/>
        </p:nvSpPr>
        <p:spPr>
          <a:xfrm>
            <a:off x="357158" y="2571744"/>
            <a:ext cx="500066" cy="50006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000496" y="3357562"/>
            <a:ext cx="34290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Россия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928662" y="3714752"/>
            <a:ext cx="189026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905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1F6B3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Липецкая</a:t>
            </a:r>
          </a:p>
          <a:p>
            <a:pPr algn="ctr"/>
            <a:r>
              <a:rPr lang="ru-RU" sz="2800" b="1" cap="none" spc="0" dirty="0" smtClean="0">
                <a:ln w="19050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1F6B3E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Comic Sans MS" pitchFamily="66" charset="0"/>
              </a:rPr>
              <a:t> область</a:t>
            </a:r>
            <a:endParaRPr lang="ru-RU" sz="2800" b="1" cap="none" spc="0" dirty="0">
              <a:ln w="19050">
                <a:solidFill>
                  <a:schemeClr val="bg2">
                    <a:lumMod val="25000"/>
                  </a:schemeClr>
                </a:solidFill>
                <a:prstDash val="solid"/>
              </a:ln>
              <a:solidFill>
                <a:srgbClr val="1F6B3E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  <a:latin typeface="Comic Sans MS" pitchFamily="66" charset="0"/>
            </a:endParaRPr>
          </a:p>
        </p:txBody>
      </p:sp>
      <p:pic>
        <p:nvPicPr>
          <p:cNvPr id="11" name="volshebniki_dvora_-_my_deti_tvoi_rossiya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screen"/>
          <a:stretch>
            <a:fillRect/>
          </a:stretch>
        </p:blipFill>
        <p:spPr>
          <a:xfrm>
            <a:off x="8501090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1884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6181 -0.00926 C 0.08264 -0.0074 0.10937 0.00185 0.12795 -0.01551 C 0.13507 -0.03009 0.13038 -0.04213 0.13368 -0.05995 C 0.13385 -0.06203 0.13663 -0.06111 0.13802 -0.06203 C 0.13976 -0.06319 0.14184 -0.06458 0.14392 -0.06597 C 0.14774 -0.08796 0.15746 -0.08009 0.1684 -0.09028 C 0.17431 -0.09606 0.17135 -0.09259 0.17691 -0.10046 C 0.18594 -0.09791 0.19062 -0.09143 0.19722 -0.08217 C 0.20208 -0.06157 0.19514 -0.04051 0.18698 -0.02361 C 0.18594 -0.02153 0.18576 -0.01828 0.1842 -0.01759 C 0.18229 -0.0169 0.18021 -0.0162 0.17847 -0.01551 C 0.17639 -0.01828 0.17431 -0.02037 0.17274 -0.02361 C 0.16354 -0.04143 0.18003 -0.01713 0.1684 -0.03565 C 0.16562 -0.04004 0.15972 -0.04791 0.15972 -0.04768 C 0.15503 -0.03796 0.15573 -0.02708 0.15104 -0.01759 C 0.15365 0.00741 0.14844 -0.00903 0.1684 -0.00115 C 0.17274 0.00047 0.17483 0.00695 0.17847 0.01088 C 0.18715 0.00672 0.17969 0.00463 0.18854 0.0007 C 0.1967 0.00347 0.19826 0.00463 0.20729 0.00278 C 0.20868 -0.00694 0.21042 -0.01597 0.21146 -0.02569 C 0.21719 -0.0243 0.22361 -0.02523 0.22882 -0.02153 C 0.23021 -0.02037 0.22708 -0.01713 0.22587 -0.01551 C 0.22483 -0.01412 0.22309 -0.01412 0.22153 -0.01342 C 0.21788 -0.00578 0.21528 -0.00324 0.22014 0.0088 C 0.22101 0.01135 0.22378 0.01065 0.22587 0.01088 C 0.24271 0.01273 0.25955 0.01366 0.27639 0.01482 C 0.28437 0.01366 0.29931 0.01019 0.3066 0.01482 C 0.3066 0.01505 0.30885 0.03195 0.30937 0.0331 C 0.31024 0.03472 0.31233 0.03426 0.31371 0.03519 C 0.31771 0.0375 0.32517 0.04329 0.32517 0.04352 C 0.33212 0.02871 0.32465 0.04792 0.32674 0.01898 C 0.32899 -0.00903 0.33871 -0.0125 0.35556 -0.01551 C 0.35677 -0.01666 0.36354 -0.02523 0.3658 -0.01759 C 0.36667 -0.01296 0.36198 -0.00694 0.36424 -0.00324 C 0.36597 -2.59259E-6 0.36996 -0.00463 0.37274 -0.00532 C 0.37986 -0.01018 0.3875 -0.0125 0.39444 -0.01759 C 0.39496 -0.01898 0.39878 -0.03009 0.40035 -0.03148 C 0.40365 -0.03449 0.41198 -0.03657 0.41615 -0.03773 C 0.42309 -0.04421 0.42743 -0.04676 0.4349 -0.05208 C 0.43819 -0.0662 0.43333 -0.04907 0.44062 -0.06389 C 0.44149 -0.06574 0.44149 -0.06828 0.44167 -0.07014 C 0.44514 -0.08009 0.45191 -0.0868 0.45903 -0.09028 C 0.46649 -0.10555 0.46302 -0.10185 0.48802 -0.09444 C 0.49149 -0.09352 0.4967 -0.08611 0.4967 -0.08588 C 0.5 -0.0868 0.50347 -0.08819 0.50677 -0.08819 C 0.50868 -0.08819 0.51198 -0.08889 0.5125 -0.08611 C 0.51597 -0.06389 0.50868 -0.05856 0.50382 -0.04166 C 0.50538 -0.03981 0.50608 -0.03588 0.50816 -0.03565 C 0.51701 -0.03449 0.52552 -0.03588 0.5342 -0.03773 C 0.54132 -0.03935 0.54635 -0.05648 0.55278 -0.05995 C 0.5566 -0.0618 0.56059 -0.06134 0.56424 -0.06203 C 0.57326 -0.06597 0.57587 -0.06828 0.58871 -0.06203 C 0.59271 -0.06018 0.59375 -0.05185 0.5974 -0.05 C 0.59896 -0.0493 0.60035 -0.04861 0.60174 -0.04791 C 0.60694 -0.04884 0.61823 -0.04861 0.6191 -0.0537 C 0.62569 -0.10231 0.61302 -0.08171 0.62483 -0.09838 C 0.62587 -0.10393 0.62587 -0.10949 0.62778 -0.11458 C 0.63333 -0.12916 0.65694 -0.13194 0.66528 -0.13287 C 0.66892 -0.13796 0.67483 -0.14606 0.67969 -0.14907 C 0.6849 -0.15208 0.69062 -0.15185 0.69549 -0.15509 C 0.69722 -0.15625 0.69809 -0.15879 0.69983 -0.15926 C 0.70486 -0.16065 0.71042 -0.16041 0.71562 -0.16111 C 0.71806 -0.18194 0.71441 -0.20162 0.7316 -0.20787 C 0.73333 -0.2118 0.73715 -0.21481 0.73733 -0.2199 C 0.73785 -0.23541 0.73437 -0.2544 0.74167 -0.26643 C 0.74306 -0.26852 0.74549 -0.26875 0.7474 -0.27037 C 0.75521 -0.27685 0.76215 -0.28171 0.77049 -0.2868 C 0.77222 -0.28773 0.77413 -0.28773 0.77621 -0.28865 C 0.77899 -0.28981 0.78472 -0.29282 0.78472 -0.29259 C 0.78576 -0.29467 0.78715 -0.29653 0.78767 -0.29861 C 0.78871 -0.30324 0.78767 -0.30879 0.78924 -0.31296 C 0.79132 -0.32037 0.80503 -0.32083 0.80503 -0.3206 C 0.81788 -0.31875 0.81788 -0.31736 0.82656 -0.30486 C 0.82604 -0.29606 0.82743 -0.28703 0.825 -0.27847 C 0.82431 -0.275 0.81979 -0.27523 0.81806 -0.27245 C 0.81736 -0.27153 0.8151 -0.25833 0.8151 -0.2581 C 0.81597 -0.25231 0.81562 -0.24537 0.81806 -0.24028 C 0.81892 -0.23773 0.82187 -0.23935 0.82378 -0.23819 C 0.83681 -0.23032 0.81458 -0.2368 0.83802 -0.23194 C 0.84375 -0.21828 0.84323 -0.20717 0.83958 -0.19143 C 0.84045 -0.17407 0.84149 -0.16111 0.84826 -0.14699 C 0.84774 -0.14282 0.84809 -0.13842 0.84687 -0.13472 C 0.84601 -0.13264 0.84358 -0.13264 0.84236 -0.13102 C 0.84115 -0.12916 0.84045 -0.12685 0.83958 -0.12477 C 0.84045 -0.10717 0.84028 -0.08935 0.84236 -0.07222 C 0.84479 -0.05416 0.85937 -0.05717 0.8684 -0.05578 C 0.87031 -0.0537 0.87257 -0.05278 0.87413 -0.05 C 0.87847 -0.04143 0.87396 -0.03217 0.8842 -0.02754 C 0.88559 -0.01898 0.88819 -0.01157 0.88993 -0.00324 C 0.8908 0.0007 0.89288 0.0088 0.89288 0.00903 C 0.89583 0.0382 0.90069 0.01783 0.88993 0.05347 C 0.88229 0.04815 0.87621 0.04097 0.86979 0.0331 C 0.86806 0.03079 0.8658 0.02894 0.86406 0.02709 C 0.86111 0.02454 0.85538 0.01898 0.85538 0.01922 C 0.8474 -0.00926 0.85764 0.02153 0.84826 0.00463 C 0.84722 0.00324 0.84757 0.00047 0.84687 -0.00115 C 0.8441 -0.00694 0.83802 -0.01759 0.83802 -0.01736 C 0.83281 -0.03958 0.84132 -0.00602 0.83385 -0.02963 C 0.82795 -0.04791 0.82674 -0.06574 0.81806 -0.08217 C 0.81736 -0.08518 0.8158 -0.09606 0.81076 -0.09236 C 0.80538 -0.08842 0.80174 -0.06551 0.79931 -0.05995 C 0.79722 -0.05532 0.7941 -0.05231 0.79201 -0.04791 C 0.79306 -0.02708 0.79479 -0.01296 0.79618 0.00672 C 0.79444 0.0456 0.79896 0.04028 0.77187 0.04329 C 0.76771 0.04537 0.76007 0.04121 0.75885 0.04746 C 0.75521 0.0669 0.76076 0.08866 0.7559 0.10787 C 0.75538 0.10996 0.75503 0.11204 0.75469 0.11412 C 0.75417 0.12222 0.75312 0.13033 0.75312 0.1382 C 0.75312 0.14236 0.75191 0.14861 0.75469 0.15047 C 0.75972 0.1544 0.76615 0.15185 0.77187 0.15255 C 0.80885 0.15 0.79358 0.15648 0.81076 0.14028 C 0.81406 0.14097 0.81771 0.14097 0.82083 0.14236 C 0.83038 0.14653 0.83385 0.17269 0.84097 0.18287 C 0.84358 0.19398 0.84392 0.19861 0.85104 0.2051 C 0.85312 0.22523 0.85069 0.22477 0.86406 0.2294 C 0.87031 0.24236 0.86823 0.24491 0.86684 0.26389 C 0.85608 0.25139 0.84514 0.24121 0.83524 0.22732 C 0.8309 0.22107 0.8309 0.21435 0.825 0.20926 C 0.82361 0.20579 0.81996 0.19699 0.81649 0.19699 C 0.8151 0.19699 0.81545 0.20116 0.8151 0.20324 C 0.81788 0.22986 0.81319 0.2081 0.82222 0.22338 C 0.82326 0.225 0.82309 0.22755 0.82378 0.2294 C 0.82726 0.23935 0.83038 0.24954 0.83385 0.25996 C 0.83785 0.29468 0.83767 0.2882 0.83229 0.3507 C 0.83194 0.3551 0.82135 0.35672 0.82083 0.35695 C 0.81806 0.3581 0.81215 0.36111 0.81215 0.36135 C 0.81024 0.36042 0.80799 0.36065 0.80642 0.35903 C 0.8026 0.3551 0.79618 0.34491 0.79618 0.34514 C 0.79288 0.32986 0.79375 0.3206 0.79496 0.3044 C 0.79444 0.30162 0.79479 0.29838 0.7934 0.29607 C 0.79253 0.29468 0.79045 0.29398 0.78924 0.29445 C 0.78229 0.2956 0.77587 0.30023 0.76892 0.30232 C 0.75347 0.29792 0.73837 0.29144 0.72292 0.2882 C 0.71823 0.28588 0.71458 0.28218 0.7099 0.2801 C 0.70174 0.27662 0.69392 0.27431 0.68663 0.26806 C 0.68351 0.26852 0.67951 0.26713 0.67674 0.26991 C 0.67431 0.27246 0.67517 0.27847 0.67396 0.28218 C 0.67292 0.28403 0.67083 0.28472 0.66962 0.28611 C 0.66424 0.29722 0.66875 0.31227 0.67083 0.32454 C 0.67049 0.32986 0.67118 0.33588 0.66962 0.34074 C 0.66892 0.34283 0.66649 0.3419 0.66528 0.34283 C 0.65868 0.34676 0.6533 0.35023 0.64635 0.35278 C 0.63681 0.36111 0.62743 0.36806 0.61615 0.3713 C 0.61267 0.38635 0.60347 0.39468 0.59306 0.39746 C 0.58611 0.39491 0.57865 0.39352 0.57153 0.39144 C 0.5651 0.3919 0.52465 0.39584 0.51545 0.39144 C 0.51233 0.38982 0.51302 0.38287 0.51128 0.37917 C 0.50955 0.37639 0.50729 0.375 0.50538 0.37315 C 0.49861 0.37523 0.49601 0.37593 0.49375 0.38519 C 0.49427 0.39283 0.4974 0.40648 0.49236 0.41366 C 0.48958 0.41736 0.48455 0.41597 0.4809 0.4176 C 0.45868 0.41505 0.4684 0.41482 0.45347 0.40949 C 0.44514 0.40185 0.44687 0.40162 0.43038 0.40741 C 0.42899 0.4081 0.42899 0.41204 0.4276 0.41366 C 0.42639 0.41505 0.42465 0.41505 0.42326 0.41574 C 0.41979 0.42292 0.4217 0.42153 0.41615 0.42385 C 0.41233 0.42547 0.40451 0.42801 0.40451 0.42824 C 0.39826 0.42732 0.39167 0.42871 0.38576 0.42593 C 0.38142 0.42385 0.37726 0.4051 0.37431 0.39954 C 0.3691 0.38935 0.36337 0.39005 0.35556 0.38727 C 0.34983 0.38195 0.34358 0.38033 0.33698 0.37709 C 0.33385 0.3757 0.33108 0.37269 0.32812 0.3713 C 0.32726 0.36922 0.32639 0.3669 0.32517 0.36505 C 0.32413 0.36273 0.32205 0.36135 0.32101 0.35903 C 0.31858 0.3544 0.31736 0.34931 0.3151 0.34491 C 0.31319 0.32408 0.31371 0.32732 0.30226 0.31852 C 0.29931 0.31621 0.2967 0.3125 0.29358 0.31042 C 0.2901 0.3081 0.28212 0.30625 0.28212 0.30648 C 0.27726 0.30162 0.27344 0.30023 0.2691 0.29445 C 0.26562 0.275 0.25451 0.27917 0.24288 0.27385 C 0.23542 0.27454 0.2276 0.27408 0.22014 0.27593 C 0.21285 0.27755 0.21632 0.28843 0.21302 0.29445 C 0.21181 0.29584 0.21007 0.29676 0.20868 0.29815 C 0.20677 0.31412 0.20955 0.31551 0.19844 0.31852 C 0.19809 0.32246 0.19931 0.32801 0.19722 0.33056 C 0.19549 0.33241 0.1934 0.32755 0.19149 0.32662 C 0.18576 0.32431 0.17986 0.32408 0.17413 0.32246 C 0.17066 0.31574 0.16753 0.31111 0.16267 0.30625 C 0.15885 0.2956 0.15469 0.29005 0.1467 0.28611 C 0.12187 0.25996 0.15781 0.29607 0.13507 0.27801 C 0.13351 0.27662 0.13246 0.27361 0.1309 0.27176 C 0.12031 0.26065 0.10972 0.2632 0.09635 0.26181 C 0.08906 0.26435 0.08333 0.26505 0.07899 0.27385 C 0.07951 0.2875 0.07969 0.30093 0.08056 0.31459 C 0.0809 0.31829 0.08524 0.3257 0.07899 0.32847 C 0.0717 0.33195 0.06371 0.33125 0.0559 0.33264 C 0.04184 0.33912 0.04983 0.35023 0.04306 0.36505 C 0.04097 0.37547 0.03628 0.3838 0.03299 0.39352 C 0.03142 0.39213 0.02969 0.39121 0.02865 0.38935 C 0.02639 0.38565 0.02292 0.37709 0.02292 0.37732 C 0.02083 0.36111 0.01823 0.3456 0.00694 0.33889 C 0.00069 0.33496 -0.00122 0.33241 -0.00729 0.32662 C -0.00885 0.32523 -0.01163 0.32246 -0.01163 0.32269 C -0.01215 0.31991 -0.0125 0.3169 -0.01319 0.31459 C -0.01372 0.31227 -0.01563 0.31065 -0.01615 0.30834 C -0.0184 0.29676 -0.01719 0.29005 -0.02188 0.2801 C -0.0224 0.27732 -0.02309 0.27454 -0.02309 0.27176 C -0.02309 0.23843 -0.00764 0.24514 0.01267 0.24352 C 0.01562 0.24213 0.0184 0.24097 0.02135 0.23959 C 0.02691 0.23727 0.02951 0.22778 0.03437 0.22338 C 0.03681 0.21343 0.03437 0.21273 0.02865 0.20718 C 0.02674 0.20324 0.02396 0.19977 0.02292 0.19491 C 0.02187 0.19097 0.01979 0.18287 0.01979 0.1831 C 0.02066 0.16922 0.02205 0.12408 0.02431 0.10996 C 0.02448 0.10741 0.02726 0.10741 0.02865 0.10602 C 0.05191 0.1081 0.04931 0.1007 0.05295 0.12222 C 0.05347 0.13565 0.05312 0.14908 0.05451 0.1625 C 0.05486 0.1669 0.05746 0.17477 0.05746 0.175 " pathEditMode="relative" rAng="0" ptsTypes="fffffffffffffffffffffffffffffffffffffffffffffffffffffffffffffffffffffffffffffffffffffffffffffffffffffffffffffffffffffffffffffffffffffffffffffffffffffffffffffffffffffffffffffffffffffffffffffffffffffffffffffffA">
                                      <p:cBhvr>
                                        <p:cTn id="8" dur="9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7" y="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  <p:bldLst>
      <p:bldP spid="6" grpId="0" animBg="1"/>
      <p:bldP spid="8" grpId="0"/>
      <p:bldP spid="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Четырнадцатое марта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Классная работа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Обращаюсь к тебе, Липецк,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или Обращение как вставная конструкция</a:t>
            </a:r>
            <a:endParaRPr lang="ru-RU" b="1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28596" y="1209056"/>
            <a:ext cx="364333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1.Липецка светлые улицы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полюбил с давних пор…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 липах цветущих волнуется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Птиц несмолкающий хор,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Вторит он песне сердечной –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Светлому гимну души…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3.Город мой юный и вечный,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стареть не спеши!..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4.В старых курортных аллеях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Снова «пылят» тополя,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Зори за речкой алеют,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Душу огнем веселя…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5.Ели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Быханова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сада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Стрелами рвутся в зенит,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Легких фонтанов прохлада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Возле театра звенит…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1285860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6.В небе – церквей позолота,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Гордая поступь Петра;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Рвущимся ввысь самолетам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Вторят оркестров ветра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Светлой торжественной песней…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7.И, бесконечно любя,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О, Петербурга ровесник,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обнимаю тебя,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Липецк, любимый мой город –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Звонкое сердце страны,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удивительно молод,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Сотканный из старины…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(Н. Цыплакова)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9" name="Picture 7" descr="http://www.lipetskcity.ru/lipetsk/pic_dep/lip-31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8" y="5357826"/>
            <a:ext cx="3537731" cy="1214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Четырнадцатое марта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>Классная работа</a:t>
            </a:r>
            <a:br>
              <a:rPr lang="ru-RU" b="1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Обращаюсь к тебе, Липецк,</a:t>
            </a:r>
          </a:p>
          <a:p>
            <a:pPr algn="ctr"/>
            <a:r>
              <a:rPr lang="ru-RU" b="1" dirty="0" smtClean="0">
                <a:solidFill>
                  <a:schemeClr val="accent4">
                    <a:lumMod val="75000"/>
                  </a:schemeClr>
                </a:solidFill>
                <a:latin typeface="Comic Sans MS" pitchFamily="66" charset="0"/>
              </a:rPr>
              <a:t> или Обращение как вставная конструкция</a:t>
            </a:r>
            <a:endParaRPr lang="ru-RU" b="1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428596" y="1209056"/>
            <a:ext cx="3643338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1.Липецка светлые улицы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полюбил с давних пор…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2.В липах цветущих волнуется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Птиц несмолкающий хор,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Вторит он песне сердечной –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Светлому гимну души…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3.Город мой юный и вечный,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Только стареть не спеши!..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4.В старых курортных аллеях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Снова «пылят» тополя,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Зори за речкой алеют,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Душу огнем веселя…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5.Ели </a:t>
            </a:r>
            <a:r>
              <a:rPr kumimoji="0" lang="ru-RU" sz="2000" i="0" u="none" strike="noStrike" cap="none" normalizeH="0" baseline="0" dirty="0" err="1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Быханова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сада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Стрелами рвутся в зенит,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Легких фонтанов прохлада</a:t>
            </a:r>
            <a:b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Возле театра звенит…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/>
            </a:r>
            <a:b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50000"/>
                  </a:schemeClr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5">
                  <a:lumMod val="50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143372" y="1357298"/>
            <a:ext cx="4572000" cy="40934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6.В небе – церквей позолота,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Гордая поступь Петра;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Рвущимся ввысь самолетам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Вторят оркестров ветра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Светлой торжественной песней…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7.И, бесконечно любя,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О, Петербурга ровесник,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Я обнимаю тебя,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Липецк, любимый мой город –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Звонкое сердце страны,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Ты удивительно молод,</a:t>
            </a:r>
            <a:b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Сотканный из старины…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i="1" dirty="0" smtClean="0">
                <a:solidFill>
                  <a:schemeClr val="accent5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(Н. Цыплакова)</a:t>
            </a:r>
            <a:endParaRPr lang="ru-RU" sz="2000" dirty="0" smtClean="0">
              <a:solidFill>
                <a:schemeClr val="accent5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2285992"/>
            <a:ext cx="814393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  В 2013 году Липецк отмечает свое 310-летие. В течение всего года в городе проходят праздничные акции и мероприятия, связанные с этой датой. У событий каждого месяца - своя тематика, свой лозунг, свои акценты. В многообразии посвященных годовщине родного города фестивалей и концертов, спортивных стартов и встреч с интересными людьми каждый липчанин найдет то, что ему больше по душе.</a:t>
            </a:r>
            <a:endParaRPr lang="ru-RU" dirty="0"/>
          </a:p>
        </p:txBody>
      </p:sp>
      <p:pic>
        <p:nvPicPr>
          <p:cNvPr id="54275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282" y="214290"/>
            <a:ext cx="8715436" cy="11092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072330" y="1500174"/>
            <a:ext cx="1500198" cy="7858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277" name="Picture 5" descr="http://www.lipetskcity.ru/lipetsk/pic_dep/apr-31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57158" y="4429132"/>
            <a:ext cx="2643206" cy="19824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279" name="Picture 7" descr="http://www.lipetskcity.ru/lipetsk/pic_dep/may-31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3071802" y="4429132"/>
            <a:ext cx="2643206" cy="1982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4281" name="Picture 9" descr="http://www.lipetskcity.ru/lipetsk/pic_dep/june-310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786446" y="4429132"/>
            <a:ext cx="2985468" cy="20002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571472" y="214290"/>
            <a:ext cx="7772400" cy="1248754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6B3E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Четырнадцатое марта</a:t>
            </a:r>
            <a:b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6B3E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</a:b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1F6B3E"/>
                </a:solidFill>
                <a:effectLst/>
                <a:uLnTx/>
                <a:uFillTx/>
                <a:latin typeface="Comic Sans MS" pitchFamily="66" charset="0"/>
                <a:ea typeface="+mj-ea"/>
                <a:cs typeface="+mj-cs"/>
              </a:rPr>
              <a:t>Классная работа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1F6B3E"/>
              </a:solidFill>
              <a:effectLst/>
              <a:uLnTx/>
              <a:uFillTx/>
              <a:latin typeface="Comic Sans MS" pitchFamily="66" charset="0"/>
              <a:ea typeface="+mj-ea"/>
              <a:cs typeface="+mj-cs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214282" y="1500174"/>
            <a:ext cx="7358114" cy="46657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rmAutofit fontScale="70000" lnSpcReduction="20000"/>
          </a:bodyPr>
          <a:lstStyle/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Липецк  возник на месте другого города, существование которого относит предание к глубокой древности.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2. 16 августа 1781 г. город  Липецк получает свой герб. 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3. С 1800 года в Липецк начали приезжать больные для лечения  минеральными водами. 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4. Сегодня Липецк по праву можно назвать одним из самых динамично развивающихся городов России, а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липчан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- жителями города, которым они могут заслуженно гордиться.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5. </a:t>
            </a:r>
            <a:r>
              <a:rPr kumimoji="0" lang="ru-RU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Быханов</a:t>
            </a: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 сад, Нижний парк, Соборная площадь, Комсомольский пруд – это наш Липецк.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mic Sans MS" pitchFamily="66" charset="0"/>
              </a:rPr>
              <a:t>6. Я люблю тебя, Липецк. 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omic Sans MS" pitchFamily="66" charset="0"/>
            </a:endParaRPr>
          </a:p>
        </p:txBody>
      </p:sp>
      <p:pic>
        <p:nvPicPr>
          <p:cNvPr id="6" name="Picture 4" descr="http://s60.radikal.ru/i167/0809/09/2de75a8025ea.pn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768" y="1428736"/>
            <a:ext cx="2000232" cy="51435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0" y="428625"/>
            <a:ext cx="7772400" cy="3022600"/>
          </a:xfrm>
        </p:spPr>
        <p:txBody>
          <a:bodyPr>
            <a:normAutofit/>
          </a:bodyPr>
          <a:lstStyle/>
          <a:p>
            <a:pPr algn="ctr"/>
            <a:r>
              <a:rPr lang="ru-RU" sz="2200" u="sng" dirty="0" smtClean="0">
                <a:solidFill>
                  <a:srgbClr val="FF0000"/>
                </a:solidFill>
              </a:rPr>
              <a:t>ДОМАШНЕЕ ЗАДАНИЕ</a:t>
            </a:r>
            <a:br>
              <a:rPr lang="ru-RU" sz="2200" u="sng" dirty="0" smtClean="0">
                <a:solidFill>
                  <a:srgbClr val="FF0000"/>
                </a:solidFill>
              </a:rPr>
            </a:b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1. Выучить опорный конспект.</a:t>
            </a:r>
            <a:b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2. Выполнить упр.    или </a:t>
            </a:r>
            <a:b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2200" dirty="0" smtClean="0">
                <a:solidFill>
                  <a:schemeClr val="accent3">
                    <a:lumMod val="50000"/>
                  </a:schemeClr>
                </a:solidFill>
              </a:rPr>
              <a:t>отредактировать текст, устранив неоправданные повторы. </a:t>
            </a:r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722376" y="3286124"/>
            <a:ext cx="7772400" cy="295118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182880" tIns="0">
            <a:normAutofit fontScale="85000" lnSpcReduction="20000"/>
          </a:bodyPr>
          <a:lstStyle/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shade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1. Липецк  возник на месте другого города, существование которого относит предание к глубокой древности.</a:t>
            </a:r>
          </a:p>
          <a:p>
            <a:pPr marL="493776" marR="0" lvl="0" indent="-4572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2. 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Быханов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сад, Нижний парк, Соборная площадь, Комсомольский пруд – это наш Липецк.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3. Я люблю тебя, Липецк.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4. Сегодня Липецк по праву можно назвать одним из самых динамично развивающихся городов России, а </a:t>
            </a:r>
            <a:r>
              <a:rPr kumimoji="0" lang="ru-RU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липчан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- жителями города, которым они могут заслуженно гордиться.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5. С 1800 года в Липецк начали приезжать больные для лечения  минеральными водами.</a:t>
            </a:r>
          </a:p>
          <a:p>
            <a:pPr marL="36576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6. 16 августа 1781 г. город  Липецк получает свой герб. </a:t>
            </a:r>
          </a:p>
          <a:p>
            <a:pPr marL="36576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shade val="2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bg2">
                  <a:shade val="2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785886" y="0"/>
            <a:ext cx="7358114" cy="2592388"/>
          </a:xfrm>
          <a:solidFill>
            <a:schemeClr val="bg1"/>
          </a:solidFill>
        </p:spPr>
        <p:txBody>
          <a:bodyPr>
            <a:normAutofit/>
          </a:bodyPr>
          <a:lstStyle/>
          <a:p>
            <a:pPr lvl="0"/>
            <a:r>
              <a:rPr lang="ru-RU" sz="2800" b="1" dirty="0">
                <a:solidFill>
                  <a:srgbClr val="1F6B3E"/>
                </a:solidFill>
                <a:latin typeface="Comic Sans MS" pitchFamily="66" charset="0"/>
              </a:rPr>
              <a:t>Четырнадцатое марта</a:t>
            </a:r>
            <a:br>
              <a:rPr lang="ru-RU" sz="2800" b="1" dirty="0">
                <a:solidFill>
                  <a:srgbClr val="1F6B3E"/>
                </a:solidFill>
                <a:latin typeface="Comic Sans MS" pitchFamily="66" charset="0"/>
              </a:rPr>
            </a:br>
            <a:r>
              <a:rPr lang="ru-RU" sz="2800" b="1" dirty="0">
                <a:solidFill>
                  <a:srgbClr val="1F6B3E"/>
                </a:solidFill>
                <a:latin typeface="Comic Sans MS" pitchFamily="66" charset="0"/>
              </a:rPr>
              <a:t>Классная </a:t>
            </a:r>
            <a:r>
              <a:rPr lang="ru-RU" sz="2800" b="1" dirty="0" smtClean="0">
                <a:solidFill>
                  <a:srgbClr val="1F6B3E"/>
                </a:solidFill>
                <a:latin typeface="Comic Sans MS" pitchFamily="66" charset="0"/>
              </a:rPr>
              <a:t>работа</a:t>
            </a:r>
            <a: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28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  <a:latin typeface="Comic Sans MS" pitchFamily="66" charset="0"/>
              </a:rPr>
              <a:t>Обращаюсь к тебе, Липецк, или Обращение как вставная конструкция</a:t>
            </a:r>
            <a: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  <a:t/>
            </a:r>
            <a:br>
              <a:rPr lang="ru-RU" sz="3200" dirty="0" smtClean="0">
                <a:solidFill>
                  <a:schemeClr val="accent3">
                    <a:lumMod val="50000"/>
                  </a:schemeClr>
                </a:solidFill>
                <a:latin typeface="Comic Sans MS" pitchFamily="66" charset="0"/>
              </a:rPr>
            </a:br>
            <a:endParaRPr lang="ru-RU" sz="3200" dirty="0">
              <a:solidFill>
                <a:schemeClr val="accent3">
                  <a:lumMod val="50000"/>
                </a:schemeClr>
              </a:solidFill>
              <a:latin typeface="Comic Sans MS" pitchFamily="66" charset="0"/>
            </a:endParaRPr>
          </a:p>
        </p:txBody>
      </p:sp>
      <p:grpSp>
        <p:nvGrpSpPr>
          <p:cNvPr id="6" name="Группа 5"/>
          <p:cNvGrpSpPr/>
          <p:nvPr/>
        </p:nvGrpSpPr>
        <p:grpSpPr>
          <a:xfrm>
            <a:off x="0" y="0"/>
            <a:ext cx="2571736" cy="2143116"/>
            <a:chOff x="571472" y="3714752"/>
            <a:chExt cx="3607651" cy="2786082"/>
          </a:xfrm>
        </p:grpSpPr>
        <p:pic>
          <p:nvPicPr>
            <p:cNvPr id="7" name="Picture 4" descr="http://upload.wikimedia.org/wikipedia/commons/c/cd/Flag_of_Lipetsk.png"/>
            <p:cNvPicPr>
              <a:picLocks noChangeAspect="1" noChangeArrowheads="1"/>
            </p:cNvPicPr>
            <p:nvPr/>
          </p:nvPicPr>
          <p:blipFill>
            <a:blip r:embed="rId3" cstate="screen"/>
            <a:srcRect l="13674"/>
            <a:stretch>
              <a:fillRect/>
            </a:stretch>
          </p:blipFill>
          <p:spPr bwMode="auto">
            <a:xfrm>
              <a:off x="571472" y="3714752"/>
              <a:ext cx="3607651" cy="2786082"/>
            </a:xfrm>
            <a:prstGeom prst="rect">
              <a:avLst/>
            </a:prstGeom>
            <a:noFill/>
            <a:effectLst>
              <a:softEdge rad="635000"/>
            </a:effectLst>
          </p:spPr>
        </p:pic>
        <p:pic>
          <p:nvPicPr>
            <p:cNvPr id="8" name="Picture 2" descr="http://bfoto.prostoprint.com/static/products/full-f81a212844d6f1d98db17e543cf5c2a3.png"/>
            <p:cNvPicPr>
              <a:picLocks noChangeAspect="1" noChangeArrowheads="1"/>
            </p:cNvPicPr>
            <p:nvPr/>
          </p:nvPicPr>
          <p:blipFill>
            <a:blip r:embed="rId4" cstate="screen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571736" y="5214950"/>
              <a:ext cx="857256" cy="828681"/>
            </a:xfrm>
            <a:prstGeom prst="rect">
              <a:avLst/>
            </a:prstGeom>
            <a:noFill/>
          </p:spPr>
        </p:pic>
      </p:grpSp>
      <p:pic>
        <p:nvPicPr>
          <p:cNvPr id="33798" name="Picture 6" descr="http://dic.academic.ru/pictures/wiki/files/76/Lipetsk_dramteatr.JPG"/>
          <p:cNvPicPr>
            <a:picLocks noChangeAspect="1" noChangeArrowheads="1"/>
          </p:cNvPicPr>
          <p:nvPr/>
        </p:nvPicPr>
        <p:blipFill>
          <a:blip r:embed="rId5" cstate="screen">
            <a:lum bright="10000" contrast="20000"/>
          </a:blip>
          <a:srcRect/>
          <a:stretch>
            <a:fillRect/>
          </a:stretch>
        </p:blipFill>
        <p:spPr bwMode="auto">
          <a:xfrm>
            <a:off x="1357291" y="1862212"/>
            <a:ext cx="6786610" cy="4781474"/>
          </a:xfrm>
          <a:prstGeom prst="rect">
            <a:avLst/>
          </a:prstGeom>
          <a:noFill/>
          <a:effectLst>
            <a:softEdge rad="635000"/>
          </a:effectLst>
        </p:spPr>
      </p:pic>
      <p:pic>
        <p:nvPicPr>
          <p:cNvPr id="33794" name="Picture 2" descr="http://www.arhinovosti.ru/wp-content/uploads/2012/06/126.jp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304396">
            <a:off x="6072198" y="2928934"/>
            <a:ext cx="2732504" cy="3643338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</p:pic>
      <p:pic>
        <p:nvPicPr>
          <p:cNvPr id="33796" name="Picture 4" descr="http://www.etoya.ru/files/images/pub/part_1/20820/src/zegelya.jpg?640_452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rot="21420583">
            <a:off x="214282" y="2071678"/>
            <a:ext cx="2611952" cy="1857388"/>
          </a:xfrm>
          <a:prstGeom prst="rect">
            <a:avLst/>
          </a:prstGeom>
          <a:noFill/>
          <a:ln w="28575">
            <a:solidFill>
              <a:srgbClr val="FFFF00"/>
            </a:solidFill>
          </a:ln>
        </p:spPr>
      </p:pic>
      <p:pic>
        <p:nvPicPr>
          <p:cNvPr id="33800" name="Picture 8" descr="http://www.rusnations.ru/data/pics/11610145330241_800_01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14282" y="4572008"/>
            <a:ext cx="2817816" cy="1857388"/>
          </a:xfrm>
          <a:prstGeom prst="rect">
            <a:avLst/>
          </a:prstGeom>
          <a:noFill/>
          <a:ln w="38100">
            <a:solidFill>
              <a:schemeClr val="accent3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5008" y="198652"/>
          <a:ext cx="8677472" cy="6205846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555360"/>
                <a:gridCol w="5117127"/>
                <a:gridCol w="3004985"/>
              </a:tblGrid>
              <a:tr h="782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1.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Обращение – слово или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… </a:t>
                      </a:r>
                      <a:r>
                        <a:rPr lang="ru-RU" sz="2000" u="sng" dirty="0">
                          <a:latin typeface="Times New Roman" pitchFamily="18" charset="0"/>
                          <a:cs typeface="Times New Roman" pitchFamily="18" charset="0"/>
                        </a:rPr>
                        <a:t>называющее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  того,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к…  .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</a:tr>
              <a:tr h="748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2.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Обращение обычно выражается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… в … 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падеже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</a:tr>
              <a:tr h="227081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3.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Для того чтобы не спутать обращение с подлежащим, которое тоже выражается формой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… 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падежа, необходимо учитывать следующее: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обращение не входит в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…;</a:t>
                      </a: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обращение произносится с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… 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интонацией.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</a:tr>
              <a:tr h="681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4.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Обращение может стоять в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…,  …</a:t>
                      </a:r>
                      <a:r>
                        <a:rPr lang="ru-RU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и … 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предложения.</a:t>
                      </a:r>
                      <a:endParaRPr lang="ru-RU" sz="20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</a:tr>
              <a:tr h="17029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 pitchFamily="18" charset="0"/>
                          <a:cs typeface="Times New Roman" pitchFamily="18" charset="0"/>
                        </a:rPr>
                        <a:t>5.</a:t>
                      </a:r>
                      <a:endParaRPr lang="ru-RU" sz="20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Пунктограмма «Знаки препинания при обращении»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endParaRPr lang="ru-RU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</a:tbl>
          </a:graphicData>
        </a:graphic>
      </p:graphicFrame>
      <p:pic>
        <p:nvPicPr>
          <p:cNvPr id="3" name="Picture 4" descr="http://s60.radikal.ru/i167/0809/09/2de75a8025ea.pn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643702" y="4633240"/>
            <a:ext cx="2500298" cy="1939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5008" y="198653"/>
          <a:ext cx="8677472" cy="5829784"/>
        </p:xfrm>
        <a:graphic>
          <a:graphicData uri="http://schemas.openxmlformats.org/drawingml/2006/table">
            <a:tbl>
              <a:tblPr>
                <a:tableStyleId>{E8B1032C-EA38-4F05-BA0D-38AFFFC7BED3}</a:tableStyleId>
              </a:tblPr>
              <a:tblGrid>
                <a:gridCol w="555360"/>
                <a:gridCol w="5117127"/>
                <a:gridCol w="3004985"/>
              </a:tblGrid>
              <a:tr h="115864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1.</a:t>
                      </a:r>
                      <a:endParaRPr lang="ru-RU" sz="16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Обращение – слово или </a:t>
                      </a:r>
                      <a:r>
                        <a:rPr lang="ru-RU" sz="1600" dirty="0" smtClean="0"/>
                        <a:t>словосочетание, </a:t>
                      </a:r>
                      <a:r>
                        <a:rPr lang="ru-RU" sz="1600" u="sng" dirty="0"/>
                        <a:t>называющее</a:t>
                      </a:r>
                      <a:r>
                        <a:rPr lang="ru-RU" sz="1600" dirty="0"/>
                        <a:t>  того, к </a:t>
                      </a:r>
                      <a:r>
                        <a:rPr lang="ru-RU" sz="1600" dirty="0" smtClean="0"/>
                        <a:t>кому или чему обращаются    с речью. </a:t>
                      </a:r>
                      <a:endParaRPr lang="ru-RU" sz="16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11176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/>
                        <a:t>Дорогие липчане, поздравляем Вас</a:t>
                      </a:r>
                      <a:r>
                        <a:rPr lang="ru-RU" sz="1600" baseline="0" dirty="0" smtClean="0"/>
                        <a:t> с наступающими праздниками</a:t>
                      </a:r>
                      <a:r>
                        <a:rPr lang="ru-RU" sz="1600" dirty="0" smtClean="0"/>
                        <a:t>.</a:t>
                      </a:r>
                      <a:endParaRPr lang="ru-RU" sz="16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</a:tr>
              <a:tr h="92869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/>
                        <a:t>2.</a:t>
                      </a:r>
                      <a:endParaRPr lang="ru-RU" sz="16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/>
                        <a:t>Обращение обычно выражается </a:t>
                      </a:r>
                      <a:r>
                        <a:rPr lang="ru-RU" sz="1600" u="sng" dirty="0" smtClean="0"/>
                        <a:t>существительным</a:t>
                      </a:r>
                      <a:r>
                        <a:rPr lang="ru-RU" sz="1600" u="none" baseline="0" dirty="0" smtClean="0"/>
                        <a:t> </a:t>
                      </a:r>
                      <a:r>
                        <a:rPr lang="ru-RU" sz="1600" dirty="0" smtClean="0"/>
                        <a:t>в именительном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lang="ru-RU" sz="1600" dirty="0" smtClean="0"/>
                        <a:t> </a:t>
                      </a:r>
                      <a:r>
                        <a:rPr lang="ru-RU" sz="1600" dirty="0"/>
                        <a:t>падеже</a:t>
                      </a:r>
                      <a:r>
                        <a:rPr lang="ru-RU" sz="1600" dirty="0" smtClean="0"/>
                        <a:t>.</a:t>
                      </a:r>
                      <a:endParaRPr lang="ru-RU" sz="16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1600" dirty="0" smtClean="0"/>
                        <a:t>Горожане,</a:t>
                      </a:r>
                      <a:r>
                        <a:rPr lang="ru-RU" sz="1600" baseline="0" dirty="0" smtClean="0"/>
                        <a:t> следите за чистотой наших улиц, парков, аллей!</a:t>
                      </a:r>
                      <a:endParaRPr lang="ru-RU" sz="16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</a:tr>
              <a:tr h="231827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3.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Для того чтобы не спутать обращение с подлежащим, которое тоже выражается формой …………… падежа, необходимо учитывать следующее: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/>
                        <a:t>обращение не входит в ……………………;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/>
                        <a:t>обращение произносится с ………………… интонацией.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</a:tr>
              <a:tr h="64609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4.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Обращение может стоять в …………..,  ……….. и ……….. предложения.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</a:tr>
              <a:tr h="58776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/>
                        <a:t>5.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/>
                        <a:t>Пунктограмма «</a:t>
                      </a:r>
                      <a:r>
                        <a:rPr lang="ru-RU" sz="2000" dirty="0" smtClean="0"/>
                        <a:t>Знаки препинания </a:t>
                      </a:r>
                      <a:r>
                        <a:rPr lang="ru-RU" sz="2000" dirty="0"/>
                        <a:t>при обращении</a:t>
                      </a:r>
                      <a:r>
                        <a:rPr lang="ru-RU" sz="2000" dirty="0" smtClean="0"/>
                        <a:t>»</a:t>
                      </a:r>
                      <a:endParaRPr lang="ru-RU" sz="2000" dirty="0">
                        <a:latin typeface="Comic Sans MS" pitchFamily="66" charset="0"/>
                      </a:endParaRPr>
                    </a:p>
                  </a:txBody>
                  <a:tcPr marL="60237" marR="60237" marT="0" marB="0"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5541854"/>
          </a:xfrm>
        </p:spPr>
        <p:txBody>
          <a:bodyPr>
            <a:normAutofit/>
          </a:bodyPr>
          <a:lstStyle/>
          <a:p>
            <a:r>
              <a:rPr lang="ru-RU" dirty="0" smtClean="0"/>
              <a:t>«Поезд «Липецк - Москва» отправляется, </a:t>
            </a:r>
            <a:r>
              <a:rPr lang="ru-RU" b="1" dirty="0" smtClean="0">
                <a:solidFill>
                  <a:srgbClr val="FF0000"/>
                </a:solidFill>
              </a:rPr>
              <a:t>провожающие</a:t>
            </a:r>
            <a:r>
              <a:rPr lang="ru-RU" dirty="0" smtClean="0"/>
              <a:t>, покиньте вагоны»,  - сонным голосом сообщает диспетчер. </a:t>
            </a:r>
          </a:p>
          <a:p>
            <a:r>
              <a:rPr lang="ru-RU" dirty="0" smtClean="0"/>
              <a:t>Цвети, </a:t>
            </a:r>
            <a:r>
              <a:rPr lang="ru-RU" b="1" dirty="0" smtClean="0">
                <a:solidFill>
                  <a:srgbClr val="FF0000"/>
                </a:solidFill>
              </a:rPr>
              <a:t>Липецк</a:t>
            </a:r>
            <a:r>
              <a:rPr lang="ru-RU" dirty="0" smtClean="0"/>
              <a:t>! </a:t>
            </a:r>
            <a:r>
              <a:rPr lang="ru-RU" b="1" dirty="0" smtClean="0">
                <a:solidFill>
                  <a:srgbClr val="FF0000"/>
                </a:solidFill>
              </a:rPr>
              <a:t>Молодой, нарядный, праздничный</a:t>
            </a:r>
            <a:r>
              <a:rPr lang="ru-RU" dirty="0" smtClean="0"/>
              <a:t>, ты дорог сердцу каждого липчанина!</a:t>
            </a:r>
          </a:p>
          <a:p>
            <a:r>
              <a:rPr lang="ru-RU" dirty="0" smtClean="0"/>
              <a:t>Выпускники липецких школ готовятся к  экзаменам. </a:t>
            </a:r>
            <a:r>
              <a:rPr lang="ru-RU" b="1" dirty="0" smtClean="0">
                <a:solidFill>
                  <a:srgbClr val="FF0000"/>
                </a:solidFill>
              </a:rPr>
              <a:t>Одиннадцатые</a:t>
            </a:r>
            <a:r>
              <a:rPr lang="ru-RU" dirty="0" smtClean="0"/>
              <a:t>, мы верим в вас!</a:t>
            </a:r>
          </a:p>
          <a:p>
            <a:r>
              <a:rPr lang="ru-RU" dirty="0" smtClean="0"/>
              <a:t>Тише, </a:t>
            </a:r>
            <a:r>
              <a:rPr lang="ru-RU" b="1" dirty="0" smtClean="0">
                <a:solidFill>
                  <a:srgbClr val="FF0000"/>
                </a:solidFill>
              </a:rPr>
              <a:t>вы</a:t>
            </a:r>
            <a:r>
              <a:rPr lang="ru-RU" dirty="0" smtClean="0"/>
              <a:t>, город спит!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5008" y="198652"/>
          <a:ext cx="8677472" cy="801231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55360"/>
                <a:gridCol w="5117127"/>
                <a:gridCol w="3004985"/>
              </a:tblGrid>
              <a:tr h="782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1.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– слово или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словосочетание, </a:t>
                      </a:r>
                      <a:r>
                        <a:rPr lang="ru-RU" sz="2000" u="sng" dirty="0">
                          <a:latin typeface="Comic Sans MS" pitchFamily="66" charset="0"/>
                        </a:rPr>
                        <a:t>называющее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  того, к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кому или чему обращаются    с речью. 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11176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Дорогие липчане, поздравляем Вас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 наступающими праздниками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748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2.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обычно выражается </a:t>
                      </a:r>
                      <a:r>
                        <a:rPr lang="ru-RU" sz="2000" u="sng" dirty="0" smtClean="0">
                          <a:latin typeface="Comic Sans MS" pitchFamily="66" charset="0"/>
                        </a:rPr>
                        <a:t>существительным</a:t>
                      </a:r>
                      <a:r>
                        <a:rPr lang="ru-RU" sz="2000" u="none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в именительном</a:t>
                      </a:r>
                      <a:r>
                        <a:rPr lang="ru-RU" sz="20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падеже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Горожане,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следите за чистотой наших улиц, парков, аллей!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2384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3.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Для того чтобы не спутать обращение с подлежащим, которое тоже выражается формой …………… падежа, необходимо учитывать следующее: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не входит в ……………………;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произносится с ………………… интонацией.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681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4.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может стоять в …………..,  ……….. и ……….. предложения.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17029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5.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Пунктограмма «Знаки препинания при обращении»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5008" y="198652"/>
          <a:ext cx="8677472" cy="801231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55360"/>
                <a:gridCol w="5117127"/>
                <a:gridCol w="3004985"/>
              </a:tblGrid>
              <a:tr h="782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1.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– слово или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словосочетание, </a:t>
                      </a:r>
                      <a:r>
                        <a:rPr lang="ru-RU" sz="2000" u="sng" dirty="0">
                          <a:latin typeface="Comic Sans MS" pitchFamily="66" charset="0"/>
                        </a:rPr>
                        <a:t>называющее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  того, к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кому или чему обращаются    с речью. 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11176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Дорогие липчане, поздравляем Вас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 наступающими праздниками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748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2.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обычно выражается </a:t>
                      </a:r>
                      <a:r>
                        <a:rPr lang="ru-RU" sz="2000" u="sng" dirty="0" smtClean="0">
                          <a:latin typeface="Comic Sans MS" pitchFamily="66" charset="0"/>
                        </a:rPr>
                        <a:t>существительным</a:t>
                      </a:r>
                      <a:r>
                        <a:rPr lang="ru-RU" sz="2000" u="none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в именительном</a:t>
                      </a:r>
                      <a:r>
                        <a:rPr lang="ru-RU" sz="20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падеже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Горожане,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следите за чистотой наших улиц, парков, аллей!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2384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3.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Для того чтобы не спутать обращение с подлежащим, которое тоже выражается формой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именительного 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падежа, необходимо учитывать следующее: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не входит в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ГО;</a:t>
                      </a:r>
                      <a:endParaRPr lang="ru-RU" sz="2000" dirty="0">
                        <a:latin typeface="Comic Sans MS" pitchFamily="66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произносится 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с </a:t>
                      </a:r>
                      <a:r>
                        <a:rPr lang="ru-RU" sz="2000" b="1" dirty="0" smtClean="0">
                          <a:latin typeface="Comic Sans MS" pitchFamily="66" charset="0"/>
                        </a:rPr>
                        <a:t>особой звательной  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интонацией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Школьники 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активно 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участвуют в городской акции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«Славы предков достойны!».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………………………………………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681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4.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может стоять в …………..,  ……….. и ……….. предложения.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17029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5.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Пунктограмма «Знаки препинания при обращении»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15008" y="198652"/>
          <a:ext cx="8677472" cy="836283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427902"/>
                <a:gridCol w="5244585"/>
                <a:gridCol w="3004985"/>
              </a:tblGrid>
              <a:tr h="78207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1.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– слово или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словосочетание, </a:t>
                      </a:r>
                      <a:r>
                        <a:rPr lang="ru-RU" sz="2000" u="sng" dirty="0">
                          <a:latin typeface="Comic Sans MS" pitchFamily="66" charset="0"/>
                        </a:rPr>
                        <a:t>называющее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  того, к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кому или чему обращаются    с речью. 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111760" marR="0" indent="0" algn="l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Дорогие липчане, поздравляем Вас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 наступающими праздниками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.</a:t>
                      </a:r>
                    </a:p>
                    <a:p>
                      <a:pPr marL="11176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74896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2.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обычно выражается </a:t>
                      </a:r>
                      <a:r>
                        <a:rPr lang="ru-RU" sz="2000" u="sng" dirty="0" smtClean="0">
                          <a:latin typeface="Comic Sans MS" pitchFamily="66" charset="0"/>
                        </a:rPr>
                        <a:t>существительным</a:t>
                      </a:r>
                      <a:r>
                        <a:rPr lang="ru-RU" sz="2000" u="none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в именительном</a:t>
                      </a:r>
                      <a:r>
                        <a:rPr lang="ru-RU" sz="2000" baseline="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падеже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Горожане,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следите за чистотой наших улиц, парков, аллей!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238413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3.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Для того чтобы не спутать обращение с подлежащим, которое тоже выражается формой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именительного  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падежа, необходимо учитывать следующее: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не входит в </a:t>
                      </a:r>
                      <a:r>
                        <a:rPr lang="ru-RU" sz="2000" dirty="0" smtClean="0">
                          <a:latin typeface="Comic Sans MS" pitchFamily="66" charset="0"/>
                        </a:rPr>
                        <a:t>ГО;</a:t>
                      </a:r>
                      <a:endParaRPr lang="ru-RU" sz="2000" dirty="0">
                        <a:latin typeface="Comic Sans MS" pitchFamily="66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произносится 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с </a:t>
                      </a:r>
                      <a:r>
                        <a:rPr lang="ru-RU" sz="2000" b="1" dirty="0" smtClean="0">
                          <a:latin typeface="Comic Sans MS" pitchFamily="66" charset="0"/>
                        </a:rPr>
                        <a:t>особой звательной  </a:t>
                      </a:r>
                      <a:r>
                        <a:rPr lang="ru-RU" sz="2000" b="1" dirty="0">
                          <a:latin typeface="Comic Sans MS" pitchFamily="66" charset="0"/>
                        </a:rPr>
                        <a:t>интонацией</a:t>
                      </a:r>
                      <a:r>
                        <a:rPr lang="ru-RU" sz="2000" dirty="0">
                          <a:latin typeface="Comic Sans MS" pitchFamily="66" charset="0"/>
                        </a:rPr>
                        <a:t>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Школьники 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активно 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участвуют в городской акции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«Славы предков достойны!».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Школьники 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активно </a:t>
                      </a:r>
                      <a:r>
                        <a:rPr lang="ru-RU" sz="200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участвуют в городской акции</a:t>
                      </a:r>
                      <a:r>
                        <a:rPr lang="ru-RU" sz="2000" baseline="0" dirty="0" smtClean="0">
                          <a:latin typeface="Comic Sans MS" pitchFamily="66" charset="0"/>
                          <a:ea typeface="Times New Roman"/>
                          <a:cs typeface="Times New Roman"/>
                        </a:rPr>
                        <a:t> «Славы предков достойны!».</a:t>
                      </a:r>
                    </a:p>
                  </a:txBody>
                  <a:tcPr marL="60237" marR="60237" marT="0" marB="0"/>
                </a:tc>
              </a:tr>
              <a:tr h="68118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4.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Обращение может стоять в …………..,  ……….. и ……….. предложения.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arenR"/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  <a:tr h="170295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Comic Sans MS" pitchFamily="66" charset="0"/>
                        </a:rPr>
                        <a:t>5.</a:t>
                      </a:r>
                      <a:endParaRPr lang="ru-RU" sz="200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omic Sans MS" pitchFamily="66" charset="0"/>
                        </a:rPr>
                        <a:t>Пунктограмма «Знаки препинания при обращении»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000" dirty="0">
                          <a:latin typeface="Comic Sans MS" pitchFamily="66" charset="0"/>
                        </a:rPr>
                        <a:t> </a:t>
                      </a: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000" dirty="0">
                        <a:latin typeface="Comic Sans MS" pitchFamily="66" charset="0"/>
                        <a:ea typeface="Times New Roman"/>
                        <a:cs typeface="Times New Roman"/>
                      </a:endParaRPr>
                    </a:p>
                  </a:txBody>
                  <a:tcPr marL="60237" marR="60237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504</TotalTime>
  <Words>1628</Words>
  <Application>Microsoft Office PowerPoint</Application>
  <PresentationFormat>Экран (4:3)</PresentationFormat>
  <Paragraphs>223</Paragraphs>
  <Slides>20</Slides>
  <Notes>13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Четырнадцатое марта Классная работа Обращаюсь к тебе, Липецк, или Обращение как вставная конструкция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ДОМАШНЕЕ ЗАДАНИЕ  1. Выучить опорный конспект. 2. Выполнить упр.    или  отредактировать текст, устранив неоправданные повторы.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Четырнадцатое марта Классная работа</dc:title>
  <dc:creator>Пользователь</dc:creator>
  <cp:lastModifiedBy>admin</cp:lastModifiedBy>
  <cp:revision>53</cp:revision>
  <dcterms:created xsi:type="dcterms:W3CDTF">2013-02-23T12:47:21Z</dcterms:created>
  <dcterms:modified xsi:type="dcterms:W3CDTF">2018-03-28T15:39:33Z</dcterms:modified>
</cp:coreProperties>
</file>