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1" r:id="rId3"/>
    <p:sldId id="264" r:id="rId4"/>
    <p:sldId id="262" r:id="rId5"/>
    <p:sldId id="263" r:id="rId6"/>
    <p:sldId id="265" r:id="rId7"/>
    <p:sldId id="270" r:id="rId8"/>
    <p:sldId id="272" r:id="rId9"/>
    <p:sldId id="266" r:id="rId10"/>
    <p:sldId id="267" r:id="rId11"/>
    <p:sldId id="275" r:id="rId12"/>
    <p:sldId id="273" r:id="rId13"/>
    <p:sldId id="276" r:id="rId14"/>
    <p:sldId id="280" r:id="rId15"/>
    <p:sldId id="281" r:id="rId16"/>
    <p:sldId id="285" r:id="rId17"/>
    <p:sldId id="282" r:id="rId18"/>
    <p:sldId id="283" r:id="rId19"/>
    <p:sldId id="286" r:id="rId20"/>
    <p:sldId id="278" r:id="rId21"/>
    <p:sldId id="279" r:id="rId22"/>
    <p:sldId id="26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34" autoAdjust="0"/>
    <p:restoredTop sz="94713" autoAdjust="0"/>
  </p:normalViewPr>
  <p:slideViewPr>
    <p:cSldViewPr>
      <p:cViewPr>
        <p:scale>
          <a:sx n="70" d="100"/>
          <a:sy n="70" d="100"/>
        </p:scale>
        <p:origin x="-1854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CA634-75CA-4979-A7BB-76531704648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DF7C5-50D5-4216-A7E2-C5CE31791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643074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Обучение дошкольников 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игре в шашки и шахматы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Picture 3" descr="E:\Математика\7642258311202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1472" y="3429000"/>
            <a:ext cx="3929090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3438" y="3786190"/>
            <a:ext cx="4000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«Без шахмат нельзя представить полноценного воспитания умственных способностей и памяти»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Сухомлинский В.А.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Интеллектуальные игры для развития личности и поддержки математики</a:t>
            </a:r>
            <a:endParaRPr lang="ru-RU" sz="3600" dirty="0"/>
          </a:p>
        </p:txBody>
      </p:sp>
      <p:pic>
        <p:nvPicPr>
          <p:cNvPr id="4" name="Picture 3" descr="E:\Математика\7642258311202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00034" y="1857364"/>
            <a:ext cx="2518756" cy="164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29058" y="2143116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tx2"/>
                </a:solidFill>
              </a:rPr>
              <a:t>Шашки, шахматы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07167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51102" y="3244334"/>
            <a:ext cx="4035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3857628"/>
            <a:ext cx="53578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Развивающие игры нового поколения в интеллектуальном развитии детей 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       дошкольного возраста: 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      - </a:t>
            </a:r>
            <a:r>
              <a:rPr lang="ru-RU" sz="2000" b="1" dirty="0" err="1" smtClean="0">
                <a:solidFill>
                  <a:schemeClr val="tx2"/>
                </a:solidFill>
              </a:rPr>
              <a:t>Жипто</a:t>
            </a:r>
            <a:r>
              <a:rPr lang="ru-RU" sz="2000" b="1" dirty="0" smtClean="0">
                <a:solidFill>
                  <a:schemeClr val="tx2"/>
                </a:solidFill>
              </a:rPr>
              <a:t> («СОНОР») 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      - Го</a:t>
            </a:r>
            <a:endParaRPr lang="ru-RU" sz="2000" dirty="0"/>
          </a:p>
        </p:txBody>
      </p:sp>
      <p:pic>
        <p:nvPicPr>
          <p:cNvPr id="9" name="Picture 2" descr="E:\Математика\64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2880320" cy="191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Почему важно учить детей играть в шашки и шахматы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«Шахматы – нечто большее, чем просто игра. Это интеллектуальное времяпровождения, в котором есть определенные художественные свойства и много элементов научного. Для умственной работы шахматы значат то же, что и спорт для физического совершенствования: приятный путь упражнения и развития отдельных свойств человеческой натуры».</a:t>
            </a:r>
          </a:p>
          <a:p>
            <a:pPr>
              <a:buNone/>
            </a:pPr>
            <a:endParaRPr lang="ru-RU" sz="2800" dirty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Рауль Капабланка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(выдающийся кубинский гроссмейстер)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Почему важно учить детей играть в шашки и шахматы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   Игра в шашки и шахматы – очень мощный инструмент гармоничного развития интеллекта ребенка в игровой форме. Процесс обучения азам игр в шашки и шахматы способствует также развитию у детей:</a:t>
            </a:r>
          </a:p>
          <a:p>
            <a:pPr marL="268288" indent="-268288" algn="just">
              <a:buNone/>
            </a:pP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  ●способности ориентироваться на плоскости; ●развитию логического мышления, суждений,     умозаключений;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● способности ребенка запоминать, обобщать, предвидеть результаты своей деятельности;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● вырабатывает умение вести точные и глубокие расчеты, требующие предприимчивости, дальновидности, настойчивости и изобретательности;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● формирует волю к победе в напряженной борьбе.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Обучение игре в шашки и шахматы в детском саду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      </a:t>
            </a:r>
            <a:r>
              <a:rPr lang="ru-RU" sz="2400" dirty="0" smtClean="0">
                <a:solidFill>
                  <a:srgbClr val="002060"/>
                </a:solidFill>
              </a:rPr>
              <a:t>Всему этому и многому другому в значительной степени способствует обучение игре в шахматы.  Сегодняшние дети умнее своих предшественников – это признанный всеми факт. Сегодня становится все больше детей с ярким общим интеллектуальным развитием, их способности постигать сложный современный мир проявляются очень рано – в 3–4 года. К сожалению, в дошкольном детстве пока не выделены все </a:t>
            </a:r>
            <a:r>
              <a:rPr lang="ru-RU" sz="2400" dirty="0" err="1" smtClean="0">
                <a:solidFill>
                  <a:srgbClr val="002060"/>
                </a:solidFill>
              </a:rPr>
              <a:t>сензитивные</a:t>
            </a:r>
            <a:r>
              <a:rPr lang="ru-RU" sz="2400" dirty="0" smtClean="0">
                <a:solidFill>
                  <a:srgbClr val="002060"/>
                </a:solidFill>
              </a:rPr>
              <a:t> периоды, в частности обучения игре в шахматы. Но достоверно известно одно: не стоит пропускать эти годы, иначе происходит необратимый процесс. И здесь, словно волшебная палочка, на помощь могут прийти шахматы, как бы специально созданные для подготовки детей к школе. 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5"/>
            <a:ext cx="807249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    Цель обучения игре в шахматы в детском саду – привить малышам интерес к мудрой игре, ненавязчиво помочь ребенку самому разобраться в сравнительной силе фигур и, главное, содействовать формированию качеств, необходимых для успешной учебы в школе, создать у ребенка психологическую готовность к школе.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    Обучать детей шахматной игре можно с 2,5 лет.  Мы решили начать это со старшей группы. Первый год обучали детей игре в шашки. Занятия проводились 1-2 раза в неделю в вечернее время в рамках совместной деятельности, по принципу от простого объяснения к более сложному. Познавательный материал излагался в виде сказок. Занятия проводились комбинированным способом, чередуя элементы теоретической и практической новизны с игровыми и соревновательными навыками, а также с воспитательными мероприятиями. </a:t>
            </a:r>
          </a:p>
          <a:p>
            <a:pPr algn="just"/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9"/>
            <a:ext cx="86439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При проведении занятий следует ориентироваться на наиболее активных детей, однако надо стремиться к тому, чтобы основная масса занимающихся также усваивала данный материал.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Был разработан тематический план занятий. 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История шашек.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Шашечные поля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 Как ходят шашки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- Основные правила шашечной игры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- Простые комбинации и </a:t>
            </a:r>
            <a:r>
              <a:rPr lang="ru-RU" dirty="0" smtClean="0">
                <a:solidFill>
                  <a:srgbClr val="002060"/>
                </a:solidFill>
              </a:rPr>
              <a:t>т.д.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Теоретические знания дети закрепляли в практической игре.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В конце учебного года провели «Шашечный турнир» среди детей группы, на которых рассматривались достижения каждого ребенка, вручались дипломы. А также организовали сеанс одновременной игры с бывшим выпускником нашего детского </a:t>
            </a:r>
            <a:r>
              <a:rPr lang="ru-RU" dirty="0" smtClean="0">
                <a:solidFill>
                  <a:srgbClr val="002060"/>
                </a:solidFill>
              </a:rPr>
              <a:t>сада, а так же тренером городского клуба. </a:t>
            </a: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DetSad\Desktop\воспитатель года 2018 Брянск документы\Фото Базылева Т.Е\мир шахмат и шашек\DSC051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607" y="4077072"/>
            <a:ext cx="3279948" cy="245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tSad\Desktop\воспитатель года 2018 Брянск документы\Фото Базылева Т.Е\мир шахмат и шашек\DSC_08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35621"/>
            <a:ext cx="2914292" cy="194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Обучение игре в шахматы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6000792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В </a:t>
            </a:r>
            <a:r>
              <a:rPr lang="ru-RU" sz="4500" dirty="0" smtClean="0">
                <a:solidFill>
                  <a:srgbClr val="002060"/>
                </a:solidFill>
              </a:rPr>
              <a:t>старшем дошкольном возрасте мы </a:t>
            </a:r>
            <a:r>
              <a:rPr lang="ru-RU" sz="4500" dirty="0" smtClean="0">
                <a:solidFill>
                  <a:srgbClr val="002060"/>
                </a:solidFill>
              </a:rPr>
              <a:t>решили начать обучать детей игре в шахматы </a:t>
            </a:r>
            <a:r>
              <a:rPr lang="ru-RU" sz="4500" i="1" dirty="0" smtClean="0">
                <a:solidFill>
                  <a:srgbClr val="002060"/>
                </a:solidFill>
              </a:rPr>
              <a:t>в целях развития инновационных форм деятельности дошкольного и реализации технологий нового поколения в свободной деятельности воспитанников. </a:t>
            </a:r>
          </a:p>
          <a:p>
            <a:pPr marL="0" indent="0" algn="just">
              <a:buNone/>
            </a:pPr>
            <a:r>
              <a:rPr lang="ru-RU" sz="4500" dirty="0" smtClean="0">
                <a:solidFill>
                  <a:srgbClr val="002060"/>
                </a:solidFill>
              </a:rPr>
              <a:t> Весь процесс обучения шахматам строиться на увлекательной игре. Только таким образом ребенок осваивает материал, не теряет к нему живого интереса.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500" b="1" dirty="0" smtClean="0">
                <a:solidFill>
                  <a:srgbClr val="FF0000"/>
                </a:solidFill>
              </a:rPr>
              <a:t>Тематические образовательные ситуации. </a:t>
            </a:r>
          </a:p>
          <a:p>
            <a:r>
              <a:rPr lang="ru-RU" sz="4500" dirty="0" smtClean="0"/>
              <a:t>Шахматная доска</a:t>
            </a:r>
          </a:p>
          <a:p>
            <a:r>
              <a:rPr lang="ru-RU" sz="4500" dirty="0" smtClean="0"/>
              <a:t>Шахматные </a:t>
            </a:r>
            <a:r>
              <a:rPr lang="ru-RU" sz="4500" dirty="0" smtClean="0"/>
              <a:t>фигуры</a:t>
            </a:r>
          </a:p>
          <a:p>
            <a:r>
              <a:rPr lang="ru-RU" sz="4500" dirty="0" smtClean="0"/>
              <a:t>Начальное положение</a:t>
            </a:r>
          </a:p>
          <a:p>
            <a:r>
              <a:rPr lang="ru-RU" sz="4500" dirty="0" smtClean="0"/>
              <a:t>Ладья</a:t>
            </a:r>
          </a:p>
          <a:p>
            <a:r>
              <a:rPr lang="ru-RU" sz="4500" dirty="0" smtClean="0"/>
              <a:t> Слон</a:t>
            </a:r>
          </a:p>
          <a:p>
            <a:r>
              <a:rPr lang="ru-RU" sz="4500" dirty="0" smtClean="0"/>
              <a:t> Ладья против слона</a:t>
            </a:r>
          </a:p>
          <a:p>
            <a:r>
              <a:rPr lang="ru-RU" sz="4500" dirty="0" smtClean="0"/>
              <a:t> Ферзь</a:t>
            </a:r>
          </a:p>
          <a:p>
            <a:r>
              <a:rPr lang="ru-RU" sz="4500" dirty="0" smtClean="0"/>
              <a:t>Ферзь против ладьи и слона</a:t>
            </a:r>
          </a:p>
          <a:p>
            <a:r>
              <a:rPr lang="ru-RU" sz="4500" dirty="0" smtClean="0"/>
              <a:t>Конь</a:t>
            </a:r>
          </a:p>
          <a:p>
            <a:r>
              <a:rPr lang="ru-RU" sz="4500" dirty="0" smtClean="0"/>
              <a:t> Конь против ферзя, ладьи, слона</a:t>
            </a:r>
          </a:p>
          <a:p>
            <a:r>
              <a:rPr lang="ru-RU" sz="4500" dirty="0" smtClean="0"/>
              <a:t> Пешка</a:t>
            </a:r>
          </a:p>
          <a:p>
            <a:r>
              <a:rPr lang="ru-RU" sz="4500" dirty="0" smtClean="0"/>
              <a:t> Пешка против ферзя, ладьи, слона, коня</a:t>
            </a:r>
          </a:p>
          <a:p>
            <a:r>
              <a:rPr lang="ru-RU" sz="4500" dirty="0" smtClean="0"/>
              <a:t> Король</a:t>
            </a:r>
          </a:p>
          <a:p>
            <a:r>
              <a:rPr lang="ru-RU" sz="4500" dirty="0" smtClean="0"/>
              <a:t> Король против других фигур</a:t>
            </a:r>
          </a:p>
          <a:p>
            <a:r>
              <a:rPr lang="ru-RU" sz="4500" dirty="0" smtClean="0"/>
              <a:t> Шах</a:t>
            </a:r>
          </a:p>
          <a:p>
            <a:r>
              <a:rPr lang="ru-RU" sz="4500" dirty="0" smtClean="0"/>
              <a:t> Мат</a:t>
            </a:r>
          </a:p>
          <a:p>
            <a:r>
              <a:rPr lang="ru-RU" sz="4500" dirty="0" smtClean="0"/>
              <a:t> Ничья</a:t>
            </a:r>
          </a:p>
          <a:p>
            <a:r>
              <a:rPr lang="ru-RU" sz="4500" dirty="0" smtClean="0"/>
              <a:t> Рокировка</a:t>
            </a:r>
          </a:p>
          <a:p>
            <a:r>
              <a:rPr lang="ru-RU" sz="4500" dirty="0" smtClean="0"/>
              <a:t>-Шахматная </a:t>
            </a:r>
            <a:r>
              <a:rPr lang="ru-RU" sz="4500" dirty="0" smtClean="0"/>
              <a:t>партия</a:t>
            </a:r>
          </a:p>
          <a:p>
            <a:endParaRPr lang="ru-RU" dirty="0"/>
          </a:p>
        </p:txBody>
      </p:sp>
      <p:pic>
        <p:nvPicPr>
          <p:cNvPr id="2050" name="Picture 2" descr="C:\Users\DetSad\Desktop\воспитатель года 2018 Брянск документы\Фото Базылева Т.Е\мир шахмат и шашек\DSC_07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79573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715436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Процесс обучения проходит в несколько этапов: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Знакомство с шахматной доской. </a:t>
            </a:r>
          </a:p>
          <a:p>
            <a:pPr marL="342900" indent="-342900" algn="just"/>
            <a:r>
              <a:rPr lang="ru-RU" sz="2000" dirty="0" smtClean="0">
                <a:solidFill>
                  <a:srgbClr val="002060"/>
                </a:solidFill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</a:rPr>
              <a:t>Цель</a:t>
            </a:r>
            <a:r>
              <a:rPr lang="ru-RU" sz="2000" dirty="0" smtClean="0">
                <a:solidFill>
                  <a:srgbClr val="002060"/>
                </a:solidFill>
              </a:rPr>
              <a:t> не только облегчить детям познание азов шахматной игры, но и помочь им овладеть пространственным ориентированием на плоскости, познакомиться с такими понятиями как: горизонталь, вертикаль, диагональ, видеть всю доску, а также отдельное поле.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2.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Знакомство с фигурами и пешками.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Для этого использовала стихи, игры, сказки. Например – сказка о героической пешечке, пробившейся сквозь все преграды к заветному полю превращения ферзя. Можно поиграть в «ладью», рассказать о ней сказку, показать на шахматной доске ее домик, нарядить ее, начать за ней охотиться. Для закрепления знаний о фигурах и пешках я использую разнообразные игры с шахматным содержанием, такие как «Чудесный мешочек», «Кто быстрее расставит фигуры», «Что общего и чем отличаются», «Лови – не лови», «Сделай так».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3. Обучение правилам шахматной игры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Рассказывая детям сказку, ненавязчиво знакомлю их с различными правилами: правилами квадрата и оппозиции, рокировкой, шахматной нотацией.</a:t>
            </a:r>
          </a:p>
          <a:p>
            <a:pPr algn="just"/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4. </a:t>
            </a:r>
            <a:r>
              <a:rPr lang="ru-RU" b="1" dirty="0" smtClean="0">
                <a:solidFill>
                  <a:srgbClr val="002060"/>
                </a:solidFill>
              </a:rPr>
              <a:t>Решение шахматных задач и этюдов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На этом этапе дети учатся решать различные задачи и этюды, знакомятся с дебютом и волшебным миром комбинаций.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Игра в шахматы.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dirty="0" smtClean="0">
                <a:solidFill>
                  <a:srgbClr val="002060"/>
                </a:solidFill>
              </a:rPr>
              <a:t>Это практическая часть обучения, в ней подключаются сеансы одновременной игры и увлекательные турниры. Дети познают дух соперничества и соревнования. Ведь если ты любишь шахматы, не страшен проигрыш, страшно не понять эту волшебную и загадочную игру.  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Ожидаемые результаты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Шахматы – это целый мир логики и эмоций, прекрасный и страстный мир со своими взлетами и падениями, радостями и несчастьями. В наших силах подарить ребенку золотой ключик в этот волшебный мир. </a:t>
            </a:r>
          </a:p>
          <a:p>
            <a:pPr algn="just">
              <a:buNone/>
            </a:pPr>
            <a:r>
              <a:rPr lang="ru-RU" dirty="0" smtClean="0"/>
              <a:t>1. Обучить шахматной игре как можно больше дошкольников.</a:t>
            </a:r>
          </a:p>
          <a:p>
            <a:pPr marL="0" indent="0" algn="just">
              <a:buNone/>
            </a:pPr>
            <a:r>
              <a:rPr lang="ru-RU" dirty="0" smtClean="0"/>
              <a:t>2. Подготовить детей к школе, благодаря шахматам, развивать их интеллектуальный уровень, логическое мышление, память, внимание, усидчивость, общение. Родители отмечают, что дети стали усидчивее, выдержаннее, внимательнее. У ребят хорошо развиты логическое мышление и память.</a:t>
            </a:r>
          </a:p>
          <a:p>
            <a:pPr marL="0" indent="0" algn="just">
              <a:buNone/>
            </a:pPr>
            <a:r>
              <a:rPr lang="ru-RU" dirty="0" smtClean="0"/>
              <a:t>Конечно, не все ребята достигают вершин мастерства, но, несомненно, занятия шахматами приносят пользу всем.</a:t>
            </a:r>
          </a:p>
          <a:p>
            <a:pPr marL="0" indent="0"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428604"/>
            <a:ext cx="7000924" cy="4655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5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Распоряжением Правительства РФ </a:t>
            </a:r>
          </a:p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от 24.12.2013  N 2506-р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утверждена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Концепции развития математического образования в Российской Федерации</a:t>
            </a:r>
          </a:p>
          <a:p>
            <a:pPr algn="ctr"/>
            <a:endParaRPr lang="ru-RU" sz="14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0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Рекомендуемая литература по обучению дошкольников игре в шашки и шахматы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Живой\Desktop\Шахматная страна\у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2095503" cy="2719391"/>
          </a:xfrm>
          <a:prstGeom prst="rect">
            <a:avLst/>
          </a:prstGeom>
          <a:noFill/>
        </p:spPr>
      </p:pic>
      <p:pic>
        <p:nvPicPr>
          <p:cNvPr id="1027" name="Picture 3" descr="C:\Users\Живой\Desktop\Шахматная страна\у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1" y="1214422"/>
            <a:ext cx="1714512" cy="2348881"/>
          </a:xfrm>
          <a:prstGeom prst="rect">
            <a:avLst/>
          </a:prstGeom>
          <a:noFill/>
        </p:spPr>
      </p:pic>
      <p:pic>
        <p:nvPicPr>
          <p:cNvPr id="1028" name="Picture 4" descr="C:\Users\Живой\Desktop\Шахматная страна\у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285860"/>
            <a:ext cx="2005014" cy="2777028"/>
          </a:xfrm>
          <a:prstGeom prst="rect">
            <a:avLst/>
          </a:prstGeom>
          <a:noFill/>
        </p:spPr>
      </p:pic>
      <p:pic>
        <p:nvPicPr>
          <p:cNvPr id="1029" name="Picture 5" descr="C:\Users\Живой\Desktop\Шахматная страна\у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3929066"/>
            <a:ext cx="1959742" cy="2557463"/>
          </a:xfrm>
          <a:prstGeom prst="rect">
            <a:avLst/>
          </a:prstGeom>
          <a:noFill/>
        </p:spPr>
      </p:pic>
      <p:pic>
        <p:nvPicPr>
          <p:cNvPr id="1030" name="Picture 6" descr="C:\Users\Живой\Desktop\Шахматная страна\у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7" y="3971450"/>
            <a:ext cx="1857389" cy="2408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/>
                <a:cs typeface="Arial"/>
              </a:rPr>
              <a:t> ♦ </a:t>
            </a:r>
            <a:r>
              <a:rPr lang="ru-RU" dirty="0" smtClean="0"/>
              <a:t>Весела И., Веселы И. Шахматный букварь. – М.: Просвещение, 1983.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lang="ru-RU" dirty="0" smtClean="0"/>
              <a:t>Зек В., </a:t>
            </a:r>
            <a:r>
              <a:rPr lang="ru-RU" dirty="0" err="1" smtClean="0"/>
              <a:t>Длуголенский</a:t>
            </a:r>
            <a:r>
              <a:rPr lang="ru-RU" dirty="0" smtClean="0"/>
              <a:t> Я. Я играю в шахматы. – Л.: Детская литература, 1985.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lang="ru-RU" dirty="0" smtClean="0"/>
              <a:t>Князева В. Уроки шахмат. – Ташкент: </a:t>
            </a:r>
            <a:r>
              <a:rPr lang="ru-RU" dirty="0" err="1" smtClean="0"/>
              <a:t>Укитувчи</a:t>
            </a:r>
            <a:r>
              <a:rPr lang="ru-RU" dirty="0" smtClean="0"/>
              <a:t>, 1992.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lang="ru-RU" dirty="0" err="1" smtClean="0"/>
              <a:t>Сухин</a:t>
            </a:r>
            <a:r>
              <a:rPr lang="ru-RU" dirty="0" smtClean="0"/>
              <a:t> И. Волшебные фигуры, или Шахматы для детей 2–5 лет. – М.: Новая школа, 1994. </a:t>
            </a:r>
            <a:br>
              <a:rPr lang="ru-RU" dirty="0" smtClean="0"/>
            </a:br>
            <a:r>
              <a:rPr lang="ru-RU" dirty="0" smtClean="0">
                <a:latin typeface="Arial"/>
                <a:cs typeface="Arial"/>
              </a:rPr>
              <a:t> ♦</a:t>
            </a:r>
            <a:r>
              <a:rPr lang="ru-RU" dirty="0" smtClean="0"/>
              <a:t> </a:t>
            </a:r>
            <a:r>
              <a:rPr lang="ru-RU" dirty="0" err="1" smtClean="0"/>
              <a:t>Сухин</a:t>
            </a:r>
            <a:r>
              <a:rPr lang="ru-RU" dirty="0" smtClean="0"/>
              <a:t> И. Волшебный шахматный мешочек. – Испания: Издательский центр </a:t>
            </a:r>
            <a:br>
              <a:rPr lang="ru-RU" dirty="0" smtClean="0"/>
            </a:br>
            <a:r>
              <a:rPr lang="ru-RU" dirty="0" smtClean="0">
                <a:latin typeface="Arial"/>
                <a:cs typeface="Arial"/>
              </a:rPr>
              <a:t> ♦</a:t>
            </a:r>
            <a:r>
              <a:rPr lang="ru-RU" dirty="0" smtClean="0"/>
              <a:t> </a:t>
            </a:r>
            <a:r>
              <a:rPr lang="ru-RU" dirty="0" err="1" smtClean="0"/>
              <a:t>Сухин</a:t>
            </a:r>
            <a:r>
              <a:rPr lang="ru-RU" dirty="0" smtClean="0"/>
              <a:t> И. Удивительные приключения в Шахматной стране. – М.: </a:t>
            </a:r>
            <a:r>
              <a:rPr lang="ru-RU" dirty="0" err="1" smtClean="0"/>
              <a:t>Поматур</a:t>
            </a:r>
            <a:r>
              <a:rPr lang="ru-RU" dirty="0" smtClean="0"/>
              <a:t>, 2000.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lang="ru-RU" dirty="0" err="1" smtClean="0"/>
              <a:t>Сухин</a:t>
            </a:r>
            <a:r>
              <a:rPr lang="ru-RU" dirty="0" smtClean="0"/>
              <a:t> И. Шахматы для самых маленьких. – М.: </a:t>
            </a:r>
            <a:r>
              <a:rPr lang="ru-RU" dirty="0" err="1" smtClean="0"/>
              <a:t>Астрель</a:t>
            </a:r>
            <a:r>
              <a:rPr lang="ru-RU" dirty="0" smtClean="0"/>
              <a:t>, АСТ, 2000. </a:t>
            </a:r>
            <a:endParaRPr lang="ru-RU" sz="20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0" y="2643183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Шахматы для всей семьи (+СD с обучающими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видеоуроками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симуляторами игр) / С.В.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Мазаник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СПб.: Питер, 2010.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Шахматы для самых маленьких: книга-сказка для совместного чтения родителей и детей / И.Г.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Сухин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М.:Астрель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АСТ: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Полиграфиздат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2011.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Шахматы для детей / Т.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Бардвик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СПб.: Питер, 2011.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Шахматный учебник для детей / Н.М. Петрушина. – Изд. 12-е. – Ростов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/Д: Феникс, 2012.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Шахматы для детей. Шахматы для будущих чемпионов: пер. с англ. /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Ноттингем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Боб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Уэйд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Эл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Лоуренс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М.: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Астрель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АСТ, 2010.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 уроков шахмат / С.Б.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М.: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Russian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CHESS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House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/Русский шахматный дом», 2011.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Arial"/>
                <a:cs typeface="Arial"/>
              </a:rPr>
              <a:t>♦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сайт http://2ls.ru.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/>
                <a:cs typeface="Arial"/>
              </a:rPr>
              <a:t>♦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сайт http://royallib.ru.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Понятие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«ребенок, не способный к математике»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должно потерять смысл и исчезнуть из лексикона педагогов, родителей, школьников и общества</a:t>
            </a:r>
          </a:p>
        </p:txBody>
      </p:sp>
      <p:pic>
        <p:nvPicPr>
          <p:cNvPr id="4" name="Picture 2" descr="Z:\Кошлева\Фоны для Презентации\Фоны апрель 2015\0_6fae1_e8823b77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4293096"/>
            <a:ext cx="6072230" cy="213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Цель Концепции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вывести российское математическое образование на лидирующее положение в мире</a:t>
            </a:r>
            <a:endParaRPr lang="ru-RU" dirty="0"/>
          </a:p>
        </p:txBody>
      </p:sp>
      <p:pic>
        <p:nvPicPr>
          <p:cNvPr id="4" name="Picture 2" descr="Z:\Кошлева\Фоны для Презентации\Фоны апрель 2015\0_6fae1_e8823b77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29066"/>
            <a:ext cx="4203581" cy="197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Почему математическое образование</a:t>
            </a:r>
            <a:r>
              <a:rPr lang="ru-RU" b="1" dirty="0" smtClean="0">
                <a:solidFill>
                  <a:schemeClr val="accent2"/>
                </a:solidFill>
              </a:rPr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математика занимает особое место в науке, культуре и общественной жизни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математика играет систематизирующую роль в образовании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без математики  невозможно выполнение задач по созданию инновационной экономики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повышение уровня математической образованности  сделает более полноценной жизнь россиян в современном обществе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развитие математического образования  будет способствовать  повышению престижа России в мире</a:t>
            </a:r>
          </a:p>
          <a:p>
            <a:endParaRPr lang="ru-RU" dirty="0"/>
          </a:p>
        </p:txBody>
      </p:sp>
      <p:pic>
        <p:nvPicPr>
          <p:cNvPr id="4" name="Picture 2" descr="Z:\Кошлева\Фоны для Презентации\Фоны апрель 2015\0_6fae1_e8823b77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5357826"/>
            <a:ext cx="2448272" cy="115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Задачи на уровне дошкольного 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800" b="1" dirty="0">
                <a:solidFill>
                  <a:srgbClr val="002060"/>
                </a:solidFill>
              </a:rPr>
              <a:t>1. Модернизация содержания программ математического содержания на уровне дошкольного образования</a:t>
            </a:r>
          </a:p>
          <a:p>
            <a:pPr algn="just" fontAlgn="t">
              <a:buNone/>
            </a:pPr>
            <a:r>
              <a:rPr lang="ru-RU" sz="2800" b="1" dirty="0">
                <a:solidFill>
                  <a:srgbClr val="002060"/>
                </a:solidFill>
              </a:rPr>
              <a:t>2. Максимальное использование возможностей </a:t>
            </a:r>
            <a:r>
              <a:rPr lang="ru-RU" sz="2800" b="1" dirty="0" err="1">
                <a:solidFill>
                  <a:srgbClr val="002060"/>
                </a:solidFill>
              </a:rPr>
              <a:t>сензитивного</a:t>
            </a:r>
            <a:r>
              <a:rPr lang="ru-RU" sz="2800" b="1" dirty="0">
                <a:solidFill>
                  <a:srgbClr val="002060"/>
                </a:solidFill>
              </a:rPr>
              <a:t> периода для развития познавательных способностей детей без форсирования временных сроков</a:t>
            </a:r>
          </a:p>
          <a:p>
            <a:pPr algn="just">
              <a:buNone/>
            </a:pPr>
            <a:r>
              <a:rPr lang="ru-RU" sz="2800" b="1" dirty="0">
                <a:solidFill>
                  <a:srgbClr val="002060"/>
                </a:solidFill>
              </a:rPr>
              <a:t>3. Обеспечение наличия общедоступных информационных ресурсов, внедрение в практику современных эффективных, в том числе и компьютерных, технологий математического образования детей дошкольного возраста</a:t>
            </a:r>
            <a:endParaRPr lang="ru-RU" sz="28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just" fontAlgn="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4.Создание </a:t>
            </a:r>
            <a:r>
              <a:rPr lang="ru-RU" b="1" dirty="0">
                <a:solidFill>
                  <a:srgbClr val="002060"/>
                </a:solidFill>
              </a:rPr>
              <a:t>условий  для развития познавательных способностей детей дошкольного возраста и формирования у них познавательной мотивации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just" fontAlgn="t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Обеспечение </a:t>
            </a:r>
            <a:r>
              <a:rPr lang="ru-RU" b="1" dirty="0">
                <a:solidFill>
                  <a:srgbClr val="002060"/>
                </a:solidFill>
              </a:rPr>
              <a:t>партнерского взаимодействия с семьей в вопросах математического развития детей дошкольного возраста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Требования ФГОС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Современная концепция общего образования во главу угла ставит идею развития личности ребенка, формирования его творческих способностей, воспитания важных личностных качеств. Всему этому и многому другому в значительной степени способствует обучение игре в шахматы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Заказ родителей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>
                <a:solidFill>
                  <a:srgbClr val="002060"/>
                </a:solidFill>
              </a:rPr>
              <a:t>Родители хотят вырастить своих детей успешными, умеющими преодолевать трудности, достигать поставленной цели. </a:t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Интеллектуальные игры для развития личности и поддержки математики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fontAlgn="base">
              <a:buNone/>
            </a:pPr>
            <a:r>
              <a:rPr lang="ru-RU" b="1" dirty="0" smtClean="0">
                <a:solidFill>
                  <a:schemeClr val="tx2"/>
                </a:solidFill>
              </a:rPr>
              <a:t>- логико-математические игры с блоками </a:t>
            </a:r>
            <a:r>
              <a:rPr lang="ru-RU" b="1" dirty="0" err="1" smtClean="0">
                <a:solidFill>
                  <a:schemeClr val="tx2"/>
                </a:solidFill>
              </a:rPr>
              <a:t>Дьенеша</a:t>
            </a:r>
            <a:endParaRPr lang="ru-RU" b="1" dirty="0" smtClean="0">
              <a:solidFill>
                <a:schemeClr val="tx2"/>
              </a:solidFill>
            </a:endParaRPr>
          </a:p>
          <a:p>
            <a:pPr marL="0" indent="0" fontAlgn="base">
              <a:buFontTx/>
              <a:buChar char="-"/>
            </a:pPr>
            <a:r>
              <a:rPr lang="ru-RU" b="1" dirty="0" smtClean="0">
                <a:solidFill>
                  <a:schemeClr val="tx2"/>
                </a:solidFill>
              </a:rPr>
              <a:t> головоломки</a:t>
            </a:r>
          </a:p>
          <a:p>
            <a:pPr marL="0" indent="0" fontAlgn="base">
              <a:buFontTx/>
              <a:buChar char="-"/>
            </a:pPr>
            <a:r>
              <a:rPr lang="ru-RU" b="1" dirty="0" smtClean="0">
                <a:solidFill>
                  <a:schemeClr val="tx2"/>
                </a:solidFill>
              </a:rPr>
              <a:t> ребусы</a:t>
            </a:r>
          </a:p>
          <a:p>
            <a:pPr marL="0" indent="0" fontAlgn="base">
              <a:buNone/>
            </a:pPr>
            <a:r>
              <a:rPr lang="ru-RU" b="1" dirty="0" smtClean="0">
                <a:solidFill>
                  <a:schemeClr val="tx2"/>
                </a:solidFill>
              </a:rPr>
              <a:t>- геометрические конструкторы</a:t>
            </a:r>
          </a:p>
          <a:p>
            <a:pPr marL="0" indent="0" fontAlgn="base">
              <a:buNone/>
            </a:pPr>
            <a:r>
              <a:rPr lang="ru-RU" b="1" dirty="0" smtClean="0">
                <a:solidFill>
                  <a:schemeClr val="tx2"/>
                </a:solidFill>
              </a:rPr>
              <a:t>- игры </a:t>
            </a:r>
            <a:r>
              <a:rPr lang="ru-RU" b="1" dirty="0" err="1" smtClean="0">
                <a:solidFill>
                  <a:schemeClr val="tx2"/>
                </a:solidFill>
              </a:rPr>
              <a:t>В.В.Воскобовича</a:t>
            </a:r>
            <a:endParaRPr lang="ru-RU" b="1" dirty="0" smtClean="0">
              <a:solidFill>
                <a:schemeClr val="tx2"/>
              </a:solidFill>
            </a:endParaRPr>
          </a:p>
          <a:p>
            <a:pPr marL="0" indent="0" fontAlgn="base">
              <a:buNone/>
            </a:pPr>
            <a:r>
              <a:rPr lang="ru-RU" b="1" dirty="0" smtClean="0">
                <a:solidFill>
                  <a:schemeClr val="tx2"/>
                </a:solidFill>
              </a:rPr>
              <a:t>- игровая технология Б.П.Никитина</a:t>
            </a:r>
          </a:p>
          <a:p>
            <a:pPr marL="0" indent="0" fontAlgn="base">
              <a:buNone/>
            </a:pPr>
            <a:r>
              <a:rPr lang="ru-RU" b="1" dirty="0" smtClean="0">
                <a:solidFill>
                  <a:schemeClr val="tx2"/>
                </a:solidFill>
              </a:rPr>
              <a:t>- технология </a:t>
            </a:r>
            <a:r>
              <a:rPr lang="ru-RU" b="1" dirty="0" err="1" smtClean="0">
                <a:solidFill>
                  <a:schemeClr val="tx2"/>
                </a:solidFill>
              </a:rPr>
              <a:t>тико-конструирования</a:t>
            </a:r>
            <a:r>
              <a:rPr lang="ru-RU" b="1" dirty="0" smtClean="0">
                <a:solidFill>
                  <a:schemeClr val="tx2"/>
                </a:solidFill>
              </a:rPr>
              <a:t> (трансформируемый игровой конструктор объемного моделирования), </a:t>
            </a:r>
            <a:r>
              <a:rPr lang="ru-RU" b="1" dirty="0" err="1" smtClean="0">
                <a:solidFill>
                  <a:schemeClr val="tx2"/>
                </a:solidFill>
              </a:rPr>
              <a:t>лего-конструирование</a:t>
            </a:r>
            <a:r>
              <a:rPr lang="ru-RU" b="1" dirty="0" smtClean="0">
                <a:solidFill>
                  <a:schemeClr val="tx2"/>
                </a:solidFill>
              </a:rPr>
              <a:t> и т.д.</a:t>
            </a:r>
          </a:p>
          <a:p>
            <a:pPr marL="0" indent="0" fontAlgn="base">
              <a:buNone/>
            </a:pPr>
            <a:r>
              <a:rPr lang="ru-RU" b="1" dirty="0" smtClean="0">
                <a:solidFill>
                  <a:schemeClr val="tx2"/>
                </a:solidFill>
              </a:rPr>
              <a:t>- поисково-творческие задания А. </a:t>
            </a:r>
            <a:r>
              <a:rPr lang="ru-RU" b="1" dirty="0" err="1" smtClean="0">
                <a:solidFill>
                  <a:schemeClr val="tx2"/>
                </a:solidFill>
              </a:rPr>
              <a:t>Зака</a:t>
            </a:r>
            <a:endParaRPr lang="ru-RU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1548</Words>
  <Application>Microsoft Office PowerPoint</Application>
  <PresentationFormat>Экран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Обучение дошкольников  игре в шашки и шахматы</vt:lpstr>
      <vt:lpstr>Презентация PowerPoint</vt:lpstr>
      <vt:lpstr>Цель Концепции</vt:lpstr>
      <vt:lpstr>Почему математическое образование?</vt:lpstr>
      <vt:lpstr> Задачи на уровне дошкольного образования </vt:lpstr>
      <vt:lpstr>Презентация PowerPoint</vt:lpstr>
      <vt:lpstr>Требования ФГОС</vt:lpstr>
      <vt:lpstr>Заказ родителей</vt:lpstr>
      <vt:lpstr>Интеллектуальные игры для развития личности и поддержки математики</vt:lpstr>
      <vt:lpstr>Интеллектуальные игры для развития личности и поддержки математики</vt:lpstr>
      <vt:lpstr>Почему важно учить детей играть в шашки и шахматы</vt:lpstr>
      <vt:lpstr>Почему важно учить детей играть в шашки и шахматы</vt:lpstr>
      <vt:lpstr>Обучение игре в шашки и шахматы в детском саду</vt:lpstr>
      <vt:lpstr>Презентация PowerPoint</vt:lpstr>
      <vt:lpstr>Презентация PowerPoint</vt:lpstr>
      <vt:lpstr>Обучение игре в шахматы</vt:lpstr>
      <vt:lpstr>Презентация PowerPoint</vt:lpstr>
      <vt:lpstr>Презентация PowerPoint</vt:lpstr>
      <vt:lpstr>Ожидаемые результаты</vt:lpstr>
      <vt:lpstr>Рекомендуемая литература по обучению дошкольников игре в шашки и шахматы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дошкольников  игре в шашки и шахматы</dc:title>
  <dc:creator>Пользователь</dc:creator>
  <cp:lastModifiedBy>DetSad</cp:lastModifiedBy>
  <cp:revision>50</cp:revision>
  <dcterms:created xsi:type="dcterms:W3CDTF">2016-03-22T07:36:12Z</dcterms:created>
  <dcterms:modified xsi:type="dcterms:W3CDTF">2018-03-28T11:51:01Z</dcterms:modified>
</cp:coreProperties>
</file>