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56" r:id="rId2"/>
    <p:sldId id="272" r:id="rId3"/>
    <p:sldId id="257" r:id="rId4"/>
    <p:sldId id="258" r:id="rId5"/>
    <p:sldId id="260" r:id="rId6"/>
    <p:sldId id="263" r:id="rId7"/>
    <p:sldId id="279" r:id="rId8"/>
    <p:sldId id="262" r:id="rId9"/>
    <p:sldId id="281" r:id="rId10"/>
    <p:sldId id="286" r:id="rId11"/>
    <p:sldId id="287" r:id="rId12"/>
    <p:sldId id="284" r:id="rId13"/>
    <p:sldId id="275" r:id="rId14"/>
    <p:sldId id="285" r:id="rId15"/>
    <p:sldId id="264" r:id="rId16"/>
    <p:sldId id="265" r:id="rId17"/>
    <p:sldId id="266" r:id="rId18"/>
    <p:sldId id="283" r:id="rId19"/>
    <p:sldId id="268" r:id="rId20"/>
    <p:sldId id="269" r:id="rId21"/>
    <p:sldId id="278" r:id="rId22"/>
    <p:sldId id="277" r:id="rId23"/>
    <p:sldId id="28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59" autoAdjust="0"/>
    <p:restoredTop sz="94660"/>
  </p:normalViewPr>
  <p:slideViewPr>
    <p:cSldViewPr>
      <p:cViewPr varScale="1">
        <p:scale>
          <a:sx n="86" d="100"/>
          <a:sy n="86" d="100"/>
        </p:scale>
        <p:origin x="954" y="96"/>
      </p:cViewPr>
      <p:guideLst>
        <p:guide orient="horz" pos="2160"/>
        <p:guide pos="2880"/>
      </p:guideLst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F94D36-2688-4225-B5E7-50A900126E4F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733C6C-A1B6-4FD8-8E75-1117915A2E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5221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733C6C-A1B6-4FD8-8E75-1117915A2E3C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4569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2130425"/>
            <a:ext cx="7162800" cy="1470025"/>
          </a:xfrm>
          <a:ln w="38100">
            <a:noFill/>
          </a:ln>
        </p:spPr>
        <p:txBody>
          <a:bodyPr/>
          <a:lstStyle>
            <a:lvl1pPr>
              <a:defRPr>
                <a:solidFill>
                  <a:srgbClr val="CB95B9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reflection blurRad="6350" stA="55000" endA="300" endPos="45500" dir="5400000" sy="-100000" algn="bl" rotWithShape="0"/>
                </a:effectLst>
                <a:cs typeface="Angsana New" pitchFamily="18" charset="-34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4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77342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22109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4237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7671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2746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4774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847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0320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2067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1429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C71EC6-210F-42DE-9C53-41977AD35B3D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8194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B4C71EC6-210F-42DE-9C53-41977AD35B3D}" type="datetimeFigureOut">
              <a:rPr lang="ru-RU" smtClean="0"/>
              <a:t>28.03.2018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rgbClr val="CB95B9"/>
          </a:solidFill>
          <a:effectLst>
            <a:glow rad="63500">
              <a:schemeClr val="accent4">
                <a:satMod val="175000"/>
                <a:alpha val="40000"/>
              </a:schemeClr>
            </a:glow>
            <a:reflection blurRad="6350" stA="55000" endA="300" endPos="45500" dir="5400000" sy="-100000" algn="bl" rotWithShape="0"/>
          </a:effectLst>
          <a:latin typeface="Book Antiqua" pitchFamily="18" charset="0"/>
          <a:ea typeface="Batang" pitchFamily="18" charset="-127"/>
          <a:cs typeface="Angsana New" pitchFamily="18" charset="-34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B95B9"/>
          </a:solidFill>
          <a:latin typeface="Book Antiqua" pitchFamily="18" charset="0"/>
          <a:ea typeface="Batang" pitchFamily="18" charset="-127"/>
          <a:cs typeface="Angsana New" pitchFamily="18" charset="-34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B95B9"/>
          </a:solidFill>
          <a:latin typeface="Book Antiqua" pitchFamily="18" charset="0"/>
          <a:ea typeface="Batang" pitchFamily="18" charset="-127"/>
          <a:cs typeface="Angsana New" pitchFamily="18" charset="-34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B95B9"/>
          </a:solidFill>
          <a:latin typeface="Book Antiqua" pitchFamily="18" charset="0"/>
          <a:ea typeface="Batang" pitchFamily="18" charset="-127"/>
          <a:cs typeface="Angsana New" pitchFamily="18" charset="-34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B95B9"/>
          </a:solidFill>
          <a:latin typeface="Book Antiqua" pitchFamily="18" charset="0"/>
          <a:ea typeface="Batang" pitchFamily="18" charset="-127"/>
          <a:cs typeface="Angsana New" pitchFamily="18" charset="-34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B95B9"/>
          </a:solidFill>
          <a:latin typeface="Book Antiqua" pitchFamily="18" charset="0"/>
          <a:ea typeface="Batang" pitchFamily="18" charset="-127"/>
          <a:cs typeface="Angsana New" pitchFamily="18" charset="-34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B95B9"/>
          </a:solidFill>
          <a:latin typeface="Book Antiqua" pitchFamily="18" charset="0"/>
          <a:ea typeface="Batang" pitchFamily="18" charset="-127"/>
          <a:cs typeface="Angsana New" pitchFamily="18" charset="-34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B95B9"/>
          </a:solidFill>
          <a:latin typeface="Book Antiqua" pitchFamily="18" charset="0"/>
          <a:ea typeface="Batang" pitchFamily="18" charset="-127"/>
          <a:cs typeface="Angsana New" pitchFamily="18" charset="-34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rgbClr val="CB95B9"/>
          </a:solidFill>
          <a:latin typeface="Book Antiqua" pitchFamily="18" charset="0"/>
          <a:ea typeface="Batang" pitchFamily="18" charset="-127"/>
          <a:cs typeface="Angsana New" pitchFamily="18" charset="-34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A6A6A6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A6A6A6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A6A6A6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A6A6A6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A6A6A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PastelsSmoot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54291" y="2852936"/>
            <a:ext cx="600010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Научная фантастика. </a:t>
            </a:r>
          </a:p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Вымысел или точный расчет?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913317" y="908720"/>
            <a:ext cx="32693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ГБОУ школа-интернат № 17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63443" y="2101789"/>
            <a:ext cx="13953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ПРОЕКТ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95126" y="4464710"/>
            <a:ext cx="648072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dirty="0" smtClean="0">
                <a:solidFill>
                  <a:schemeClr val="bg1"/>
                </a:solidFill>
              </a:rPr>
              <a:t>Выполнили ученики 10 класса:  </a:t>
            </a:r>
            <a:r>
              <a:rPr lang="ru-RU" sz="2200" dirty="0" err="1" smtClean="0">
                <a:solidFill>
                  <a:schemeClr val="bg1"/>
                </a:solidFill>
              </a:rPr>
              <a:t>Нуртдинова</a:t>
            </a:r>
            <a:r>
              <a:rPr lang="ru-RU" sz="2200" dirty="0" smtClean="0">
                <a:solidFill>
                  <a:schemeClr val="bg1"/>
                </a:solidFill>
              </a:rPr>
              <a:t> </a:t>
            </a:r>
            <a:r>
              <a:rPr lang="ru-RU" sz="2200" dirty="0" err="1" smtClean="0">
                <a:solidFill>
                  <a:schemeClr val="bg1"/>
                </a:solidFill>
              </a:rPr>
              <a:t>Разиля</a:t>
            </a:r>
            <a:r>
              <a:rPr lang="ru-RU" sz="2200" dirty="0" smtClean="0">
                <a:solidFill>
                  <a:schemeClr val="bg1"/>
                </a:solidFill>
              </a:rPr>
              <a:t>, </a:t>
            </a:r>
            <a:r>
              <a:rPr lang="ru-RU" sz="2200" dirty="0" err="1" smtClean="0">
                <a:solidFill>
                  <a:schemeClr val="bg1"/>
                </a:solidFill>
              </a:rPr>
              <a:t>Еремеева</a:t>
            </a:r>
            <a:r>
              <a:rPr lang="ru-RU" sz="2200" dirty="0" smtClean="0">
                <a:solidFill>
                  <a:schemeClr val="bg1"/>
                </a:solidFill>
              </a:rPr>
              <a:t> Екатерина.</a:t>
            </a:r>
            <a:endParaRPr lang="ru-RU" sz="22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16228" y="5645596"/>
            <a:ext cx="18385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Самара, 2018 г.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342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Lina\Desktop\nuclear-dawn-5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332656"/>
            <a:ext cx="8537652" cy="6192688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13649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Lina\Desktop\0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32656"/>
            <a:ext cx="4248472" cy="4035300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1" name="Picture 3" descr="C:\Users\Lina\Desktop\7a3de35057fdd1239d4bc977682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716016" y="1193573"/>
            <a:ext cx="3888432" cy="5187755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3249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Lina\Desktop\fabulousworldjulesverne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7" y="2852936"/>
            <a:ext cx="5671619" cy="3384376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563887" y="334839"/>
            <a:ext cx="22136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Анри </a:t>
            </a:r>
            <a:r>
              <a:rPr lang="ru-RU" sz="32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Гарсе</a:t>
            </a:r>
            <a:endParaRPr lang="ru-RU" sz="3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Lina\Desktop\poncelet_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1560" y="919613"/>
            <a:ext cx="3589361" cy="3534771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8157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Lina\Desktop\natgeo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1426638"/>
            <a:ext cx="5440985" cy="5091832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Lina\Desktop\1332266356_db7bc94a02d7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8" y="188640"/>
            <a:ext cx="3024336" cy="4252992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255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Lina\Desktop\90592575_full127766638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556792"/>
            <a:ext cx="7717604" cy="5040560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699791" y="476672"/>
            <a:ext cx="39803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Циолковский К. Э. </a:t>
            </a:r>
          </a:p>
          <a:p>
            <a:pPr algn="ctr"/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(1857-1935)</a:t>
            </a:r>
            <a:endParaRPr lang="ru-RU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65221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TextBox 2"/>
          <p:cNvSpPr txBox="1">
            <a:spLocks noChangeArrowheads="1"/>
          </p:cNvSpPr>
          <p:nvPr/>
        </p:nvSpPr>
        <p:spPr bwMode="auto">
          <a:xfrm>
            <a:off x="428625" y="584993"/>
            <a:ext cx="828675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романе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" action="ppaction://noaction"/>
              </a:rPr>
              <a:t>Жюля Верна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«Таинственный остров»  описан один из способов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измерения высоких предметов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6148" name="TextBox 3"/>
          <p:cNvSpPr txBox="1">
            <a:spLocks noChangeArrowheads="1"/>
          </p:cNvSpPr>
          <p:nvPr/>
        </p:nvSpPr>
        <p:spPr bwMode="auto">
          <a:xfrm>
            <a:off x="428625" y="1492228"/>
            <a:ext cx="35718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  <a:hlinkClick r:id="" action="ppaction://noaction"/>
              </a:rPr>
              <a:t>Прочитаем отрывок</a:t>
            </a:r>
            <a:r>
              <a:rPr lang="ru-RU" sz="2400" dirty="0"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9" name="TextBox 4"/>
          <p:cNvSpPr txBox="1">
            <a:spLocks noChangeArrowheads="1"/>
          </p:cNvSpPr>
          <p:nvPr/>
        </p:nvSpPr>
        <p:spPr bwMode="auto">
          <a:xfrm>
            <a:off x="357188" y="2137569"/>
            <a:ext cx="5072062" cy="4154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Оба горизонтальных расстояния были измерены: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меньшее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равнялось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15 футам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eaLnBrk="1" hangingPunct="1"/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большее – 500 футам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eaLnBrk="1" hangingPunct="1"/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окончании измерений инженер составил следующую запись:</a:t>
            </a:r>
          </a:p>
          <a:p>
            <a:pPr eaLnBrk="1" hangingPunct="1"/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15 : 500 = 10 : х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eaLnBrk="1" hangingPunct="1"/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500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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10 = 5000;</a:t>
            </a:r>
          </a:p>
          <a:p>
            <a:pPr eaLnBrk="1" hangingPunct="1"/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5000 : 15 = 333,3.</a:t>
            </a:r>
          </a:p>
          <a:p>
            <a:pPr eaLnBrk="1" hangingPunct="1"/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Значит, высота гранитной стены равнялась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333 футам</a:t>
            </a:r>
          </a:p>
        </p:txBody>
      </p:sp>
      <p:pic>
        <p:nvPicPr>
          <p:cNvPr id="61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72188" y="1484784"/>
            <a:ext cx="2714625" cy="218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51" name="Рисунок 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4797152"/>
            <a:ext cx="2786062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2" name="TextBox 7"/>
          <p:cNvSpPr txBox="1">
            <a:spLocks noChangeArrowheads="1"/>
          </p:cNvSpPr>
          <p:nvPr/>
        </p:nvSpPr>
        <p:spPr bwMode="auto">
          <a:xfrm>
            <a:off x="5822157" y="3717032"/>
            <a:ext cx="3214686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4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  <a:hlinkClick r:id="" action="ppaction://noaction"/>
              </a:rPr>
              <a:t>Свойство подобных</a:t>
            </a:r>
          </a:p>
          <a:p>
            <a:pPr eaLnBrk="1" hangingPunct="1"/>
            <a:r>
              <a:rPr lang="ru-RU" sz="2400" b="1" dirty="0">
                <a:solidFill>
                  <a:srgbClr val="009900"/>
                </a:solidFill>
                <a:latin typeface="Times New Roman" pitchFamily="18" charset="0"/>
                <a:cs typeface="Times New Roman" pitchFamily="18" charset="0"/>
                <a:hlinkClick r:id="" action="ppaction://noaction"/>
              </a:rPr>
              <a:t> треугольников</a:t>
            </a:r>
            <a:endParaRPr lang="ru-RU" sz="2400" b="1" dirty="0">
              <a:solidFill>
                <a:srgbClr val="0099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7119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1" name="Группа 7"/>
          <p:cNvGrpSpPr>
            <a:grpSpLocks/>
          </p:cNvGrpSpPr>
          <p:nvPr/>
        </p:nvGrpSpPr>
        <p:grpSpPr bwMode="auto">
          <a:xfrm>
            <a:off x="6000750" y="2357438"/>
            <a:ext cx="2881313" cy="4005262"/>
            <a:chOff x="2714612" y="1000125"/>
            <a:chExt cx="2881326" cy="4005259"/>
          </a:xfrm>
        </p:grpSpPr>
        <p:sp>
          <p:nvSpPr>
            <p:cNvPr id="9" name="Овал 8"/>
            <p:cNvSpPr/>
            <p:nvPr/>
          </p:nvSpPr>
          <p:spPr>
            <a:xfrm>
              <a:off x="2714612" y="2928936"/>
              <a:ext cx="2143135" cy="2076448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22" name="Выгнутая вверх стрелка 21"/>
            <p:cNvSpPr/>
            <p:nvPr/>
          </p:nvSpPr>
          <p:spPr>
            <a:xfrm rot="3952909">
              <a:off x="4184650" y="3197220"/>
              <a:ext cx="2036760" cy="785817"/>
            </a:xfrm>
            <a:prstGeom prst="curvedDownArrow">
              <a:avLst>
                <a:gd name="adj1" fmla="val 23393"/>
                <a:gd name="adj2" fmla="val 56431"/>
                <a:gd name="adj3" fmla="val 29688"/>
              </a:avLst>
            </a:prstGeom>
            <a:solidFill>
              <a:srgbClr val="FF0000"/>
            </a:solidFill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>
                <a:solidFill>
                  <a:schemeClr val="tx1"/>
                </a:solidFill>
              </a:endParaRPr>
            </a:p>
          </p:txBody>
        </p:sp>
        <p:pic>
          <p:nvPicPr>
            <p:cNvPr id="7176" name="Рисунок 26" descr="04.gi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9000" y="1000125"/>
              <a:ext cx="1190625" cy="20510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172" name="TextBox 6"/>
          <p:cNvSpPr txBox="1">
            <a:spLocks noChangeArrowheads="1"/>
          </p:cNvSpPr>
          <p:nvPr/>
        </p:nvSpPr>
        <p:spPr bwMode="auto">
          <a:xfrm>
            <a:off x="214313" y="820812"/>
            <a:ext cx="8929687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Один из героев Жюля Верна подсчитывал, 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какая часть его тела прошла более длинный путь за время кругосветных странствований – голова или ступни ног. </a:t>
            </a:r>
          </a:p>
        </p:txBody>
      </p:sp>
      <p:sp>
        <p:nvSpPr>
          <p:cNvPr id="7173" name="TextBox 9"/>
          <p:cNvSpPr txBox="1">
            <a:spLocks noChangeArrowheads="1"/>
          </p:cNvSpPr>
          <p:nvPr/>
        </p:nvSpPr>
        <p:spPr bwMode="auto">
          <a:xfrm>
            <a:off x="285750" y="2714625"/>
            <a:ext cx="5929313" cy="387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ru-RU" sz="36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Задача. </a:t>
            </a:r>
            <a:endParaRPr lang="ru-RU" sz="36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Вообразите, что вы обошли земной шар по экватору. Насколько при этом верхушка вашей головы прошла более длинный путь, чем кончик вашей ноги?</a:t>
            </a:r>
          </a:p>
          <a:p>
            <a:pPr eaLnBrk="1" hangingPunct="1"/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1209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000125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Решение:</a:t>
            </a:r>
          </a:p>
        </p:txBody>
      </p:sp>
      <p:sp>
        <p:nvSpPr>
          <p:cNvPr id="8195" name="TextBox 3"/>
          <p:cNvSpPr txBox="1">
            <a:spLocks noChangeArrowheads="1"/>
          </p:cNvSpPr>
          <p:nvPr/>
        </p:nvSpPr>
        <p:spPr bwMode="auto">
          <a:xfrm>
            <a:off x="285750" y="571500"/>
            <a:ext cx="8643938" cy="3200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Ноги прошли путь </a:t>
            </a: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</a:t>
            </a:r>
            <a:r>
              <a:rPr lang="en-US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где </a:t>
            </a:r>
            <a:r>
              <a:rPr lang="en-US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– радиус земного шара.</a:t>
            </a:r>
          </a:p>
          <a:p>
            <a:pPr eaLnBrk="1" hangingPunct="1"/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Верхушка же головы прошла </a:t>
            </a: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</a:t>
            </a: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+ 1,7),</a:t>
            </a:r>
          </a:p>
          <a:p>
            <a:pPr eaLnBrk="1" hangingPunct="1"/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где 1,7 м – рост человека. </a:t>
            </a:r>
          </a:p>
          <a:p>
            <a:pPr eaLnBrk="1" hangingPunct="1"/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Разность путей равна</a:t>
            </a:r>
          </a:p>
          <a:p>
            <a:pPr eaLnBrk="1" hangingPunct="1"/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</a:t>
            </a: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+ 1,7) - 2</a:t>
            </a: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</a:t>
            </a:r>
            <a:r>
              <a:rPr lang="en-US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= 2</a:t>
            </a: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</a:t>
            </a: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</a:t>
            </a: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1,7 </a:t>
            </a: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sym typeface="Symbol" pitchFamily="18" charset="2"/>
              </a:rPr>
              <a:t></a:t>
            </a: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10, 7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(м).</a:t>
            </a:r>
          </a:p>
          <a:p>
            <a:pPr eaLnBrk="1" hangingPunct="1"/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Голова прошла путь </a:t>
            </a:r>
            <a:r>
              <a:rPr lang="ru-RU" sz="32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10,7 м </a:t>
            </a:r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больше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чем ноги.</a:t>
            </a:r>
          </a:p>
        </p:txBody>
      </p:sp>
      <p:pic>
        <p:nvPicPr>
          <p:cNvPr id="8196" name="Picture 3" descr="File064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3861048"/>
            <a:ext cx="2683079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04123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908720"/>
            <a:ext cx="640871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«Я подумал, что чутье художника стоит 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иногда мозгов ученого, что то и другое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имеют одни цели, одну природу и что, 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быть может,  со временем при 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совершенстве методов им 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суждено слиться вместе</a:t>
            </a:r>
          </a:p>
          <a:p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гигантскую силу, которую 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трудно теперь и представить 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себе».</a:t>
            </a:r>
          </a:p>
          <a:p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	</a:t>
            </a:r>
          </a:p>
          <a:p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	Чехов А. П.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Lina\Desktop\Chehova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48064" y="2449931"/>
            <a:ext cx="3672408" cy="4075413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3239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91680" y="560161"/>
            <a:ext cx="3156313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Алексей Толстой</a:t>
            </a:r>
          </a:p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(1882-1945)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8947" y="2492896"/>
            <a:ext cx="7678064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Для любителей научной </a:t>
            </a:r>
            <a:endParaRPr lang="ru-RU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фантастики я хочу 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заметить, </a:t>
            </a:r>
            <a:endParaRPr lang="ru-RU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 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игольчатые пучки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атомных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радиостанций 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представляют </a:t>
            </a:r>
            <a:endParaRPr lang="ru-RU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собой 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своеобразную реализацию идеи </a:t>
            </a:r>
            <a:endParaRPr lang="ru-RU" sz="28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«гиперболоида 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инженера Гарина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".</a:t>
            </a:r>
          </a:p>
          <a:p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			академик Л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Арцимович 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C:\Users\Lina\Desktop\4_html_47665047.pn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364088" y="404664"/>
            <a:ext cx="3240360" cy="4125329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4799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Lina\Desktop\1260992382_titan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FilmGrain/>
                    </a14:imgEffect>
                    <a14:imgEffect>
                      <a14:colorTemperature colorTemp="11200"/>
                    </a14:imgEffect>
                    <a14:imgEffect>
                      <a14:brightnessContrast bright="-69000" contrast="-5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624" y="1052736"/>
            <a:ext cx="6912768" cy="5184576"/>
          </a:xfrm>
          <a:prstGeom prst="rect">
            <a:avLst/>
          </a:prstGeom>
          <a:noFill/>
          <a:effectLst>
            <a:softEdge rad="6350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051720" y="764704"/>
            <a:ext cx="55446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Научная фантастика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будит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научное воображение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заставляет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думать о будущем и 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 </a:t>
            </a:r>
            <a:r>
              <a:rPr lang="ru-RU" sz="24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возможностях науки.</a:t>
            </a:r>
          </a:p>
          <a:p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08378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Lina\Desktop\100545972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76690" y="620688"/>
            <a:ext cx="3555750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Lina\Desktop\5010068611_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620688"/>
            <a:ext cx="3435150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3013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Lina\Desktop\pic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049402"/>
            <a:ext cx="8403778" cy="3899878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21169" y="839503"/>
            <a:ext cx="59861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«Гиперболоид инженера Гарина»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29648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Lina\Desktop\to_mars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59" y="476672"/>
            <a:ext cx="3672409" cy="3765122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Lina\Desktop\Aelita_poster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75856" y="2696344"/>
            <a:ext cx="5544616" cy="3734129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248650" y="911408"/>
            <a:ext cx="20606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«Аэлита»</a:t>
            </a:r>
            <a:endParaRPr lang="ru-RU" sz="36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4996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48385" y="2420888"/>
            <a:ext cx="605454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Мечтайте </a:t>
            </a:r>
          </a:p>
          <a:p>
            <a:pPr algn="ctr"/>
            <a:r>
              <a:rPr lang="ru-RU" sz="3600" dirty="0" smtClean="0">
                <a:solidFill>
                  <a:schemeClr val="bg1"/>
                </a:solidFill>
              </a:rPr>
              <a:t>и </a:t>
            </a:r>
          </a:p>
          <a:p>
            <a:pPr algn="ctr"/>
            <a:r>
              <a:rPr lang="ru-RU" sz="3600" dirty="0">
                <a:solidFill>
                  <a:schemeClr val="bg1"/>
                </a:solidFill>
              </a:rPr>
              <a:t>ч</a:t>
            </a:r>
            <a:r>
              <a:rPr lang="ru-RU" sz="3600" dirty="0" smtClean="0">
                <a:solidFill>
                  <a:schemeClr val="bg1"/>
                </a:solidFill>
              </a:rPr>
              <a:t>итайте научную фантастику! 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2459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91880" y="1064072"/>
            <a:ext cx="265149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Цель проекта: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31118" y="2130624"/>
            <a:ext cx="739805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Выяснить, что позволяет писателям-фантастам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предвидеть величайшие научные открытия.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Users\Lina\Desktop\0638ec4a29abdded06404031f8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31118" y="3206204"/>
            <a:ext cx="7268015" cy="2959100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7319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72032" y="620688"/>
            <a:ext cx="29685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Задачи проекта: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528" y="1772816"/>
            <a:ext cx="8258158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Познакомиться с научной фантастикой как  </a:t>
            </a:r>
          </a:p>
          <a:p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			литературным жанром;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  Познакомиться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 биографиями  и творчеством </a:t>
            </a:r>
            <a:endParaRPr lang="ru-RU" sz="2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		выдающихся писателей-фантастов: </a:t>
            </a:r>
          </a:p>
          <a:p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		Жюля </a:t>
            </a:r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Верна и Алексея Толстого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indent="-342900">
              <a:buAutoNum type="arabicPeriod" startAt="3"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Узнать, какие научные знания, теории, </a:t>
            </a:r>
          </a:p>
          <a:p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		гипотезы легли в основу  </a:t>
            </a:r>
          </a:p>
          <a:p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		фантастических романов;</a:t>
            </a:r>
          </a:p>
          <a:p>
            <a:pPr marL="457200" indent="-457200">
              <a:buAutoNum type="arabicPeriod" startAt="4"/>
            </a:pP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Определить, прообразами каких реальных </a:t>
            </a:r>
          </a:p>
          <a:p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	научных открытий  явились идеи, </a:t>
            </a:r>
          </a:p>
          <a:p>
            <a:r>
              <a:rPr lang="ru-RU" sz="24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			изложенные в романах.</a:t>
            </a:r>
          </a:p>
          <a:p>
            <a:pPr marL="342900" indent="-342900">
              <a:buAutoNum type="arabicPeriod" startAt="3"/>
            </a:pP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5455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7730" y="548680"/>
            <a:ext cx="250902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Жюль  Верн</a:t>
            </a:r>
          </a:p>
          <a:p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(1828 – 1905)</a:t>
            </a:r>
            <a:endParaRPr lang="ru-RU" sz="3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15780" y="3284984"/>
            <a:ext cx="8048550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</a:rPr>
              <a:t>«Что бы я ни сочинял, 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что бы я ни выдумывал, - 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все это всегда будет</a:t>
            </a:r>
          </a:p>
          <a:p>
            <a:r>
              <a:rPr lang="ru-RU" sz="2800" dirty="0">
                <a:solidFill>
                  <a:schemeClr val="bg1"/>
                </a:solidFill>
              </a:rPr>
              <a:t>н</a:t>
            </a:r>
            <a:r>
              <a:rPr lang="ru-RU" sz="2800" dirty="0" smtClean="0">
                <a:solidFill>
                  <a:schemeClr val="bg1"/>
                </a:solidFill>
              </a:rPr>
              <a:t>иже действительных </a:t>
            </a:r>
          </a:p>
          <a:p>
            <a:r>
              <a:rPr lang="ru-RU" sz="2800" dirty="0" smtClean="0">
                <a:solidFill>
                  <a:schemeClr val="bg1"/>
                </a:solidFill>
              </a:rPr>
              <a:t>возможностей человека. Настанет время, когда </a:t>
            </a:r>
          </a:p>
          <a:p>
            <a:r>
              <a:rPr lang="ru-RU" sz="2800" dirty="0">
                <a:solidFill>
                  <a:schemeClr val="bg1"/>
                </a:solidFill>
              </a:rPr>
              <a:t>д</a:t>
            </a:r>
            <a:r>
              <a:rPr lang="ru-RU" sz="2800" dirty="0" smtClean="0">
                <a:solidFill>
                  <a:schemeClr val="bg1"/>
                </a:solidFill>
              </a:rPr>
              <a:t>остижения науки превзойдут силу воображения».</a:t>
            </a:r>
            <a:endParaRPr lang="ru-RU" sz="2800" dirty="0">
              <a:solidFill>
                <a:schemeClr val="bg1"/>
              </a:solidFill>
            </a:endParaRPr>
          </a:p>
        </p:txBody>
      </p:sp>
      <p:pic>
        <p:nvPicPr>
          <p:cNvPr id="6146" name="Picture 2" descr="C:\Users\Lina\Desktop\1360307107_jul_vern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4796750" y="404663"/>
            <a:ext cx="3667580" cy="4493627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79248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Lina\Desktop\978527141046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4604" y="3249973"/>
            <a:ext cx="2483700" cy="30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Lina\Desktop\1357122595_ppaasrl2mvbm04n.jpe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691680" y="3237522"/>
            <a:ext cx="2000390" cy="30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Lina\Desktop\4368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70704" y="584781"/>
            <a:ext cx="185768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Lina\Desktop\33000125070.300x30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68080" y="585728"/>
            <a:ext cx="18240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Lina\Desktop\Tostrov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9539" y="584781"/>
            <a:ext cx="209912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4055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ina\Desktop\0001-002-Neobyknovennye-puteshestvija-ZHjulja-Vern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764704"/>
            <a:ext cx="7704856" cy="5166786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01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23928" y="260648"/>
            <a:ext cx="14835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Циолковский</a:t>
            </a:r>
            <a:endParaRPr lang="ru-RU" dirty="0"/>
          </a:p>
        </p:txBody>
      </p:sp>
      <p:pic>
        <p:nvPicPr>
          <p:cNvPr id="1026" name="Picture 2" descr="C:\Users\Lina\Desktop\nautilu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2476" y="445314"/>
            <a:ext cx="6430514" cy="3199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Lina\Desktop\nautilus-00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3068960"/>
            <a:ext cx="6730719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6964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Lina\Desktop\ROBUR-IKARU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8822" y="764704"/>
            <a:ext cx="8234409" cy="5379814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6030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SC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448</TotalTime>
  <Words>410</Words>
  <Application>Microsoft Office PowerPoint</Application>
  <PresentationFormat>Экран (4:3)</PresentationFormat>
  <Paragraphs>84</Paragraphs>
  <Slides>23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31" baseType="lpstr">
      <vt:lpstr>Batang</vt:lpstr>
      <vt:lpstr>Angsana New</vt:lpstr>
      <vt:lpstr>Arial</vt:lpstr>
      <vt:lpstr>Book Antiqua</vt:lpstr>
      <vt:lpstr>Calibri</vt:lpstr>
      <vt:lpstr>Symbol</vt:lpstr>
      <vt:lpstr>Times New Roman</vt:lpstr>
      <vt:lpstr>CSC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Решение: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Irina</cp:lastModifiedBy>
  <cp:revision>45</cp:revision>
  <dcterms:created xsi:type="dcterms:W3CDTF">2013-04-22T15:08:12Z</dcterms:created>
  <dcterms:modified xsi:type="dcterms:W3CDTF">2018-03-28T16:42:22Z</dcterms:modified>
</cp:coreProperties>
</file>