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ms-office.legacyDiagramTex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6" r:id="rId4"/>
    <p:sldId id="258" r:id="rId5"/>
    <p:sldId id="261" r:id="rId6"/>
    <p:sldId id="259" r:id="rId7"/>
    <p:sldId id="264" r:id="rId8"/>
    <p:sldId id="266" r:id="rId9"/>
    <p:sldId id="260" r:id="rId10"/>
    <p:sldId id="262" r:id="rId11"/>
    <p:sldId id="263" r:id="rId12"/>
    <p:sldId id="265" r:id="rId13"/>
    <p:sldId id="275" r:id="rId14"/>
    <p:sldId id="267" r:id="rId15"/>
    <p:sldId id="272" r:id="rId16"/>
    <p:sldId id="273" r:id="rId17"/>
    <p:sldId id="268" r:id="rId18"/>
    <p:sldId id="269" r:id="rId19"/>
    <p:sldId id="274" r:id="rId20"/>
    <p:sldId id="270" r:id="rId21"/>
    <p:sldId id="271" r:id="rId2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microsoft.com/office/2006/relationships/legacyDocTextInfo" Target="legacyDocTextInfo.bin"/></Relationships>
</file>

<file path=ppt/drawings/_rels/vmlDrawing1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5" Type="http://schemas.microsoft.com/office/2006/relationships/legacyDiagramText" Target="legacyDiagramText5.bin"/><Relationship Id="rId4" Type="http://schemas.microsoft.com/office/2006/relationships/legacyDiagramText" Target="legacyDiagramText4.bin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AC5AF-DCCA-4C56-92B5-DF5133994F92}" type="datetimeFigureOut">
              <a:rPr lang="ru-RU" smtClean="0"/>
              <a:pPr/>
              <a:t>25.11.2017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E374D-7D05-4A1D-80AB-D51E4A3593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AC5AF-DCCA-4C56-92B5-DF5133994F92}" type="datetimeFigureOut">
              <a:rPr lang="ru-RU" smtClean="0"/>
              <a:pPr/>
              <a:t>25.11.2017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E374D-7D05-4A1D-80AB-D51E4A3593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AC5AF-DCCA-4C56-92B5-DF5133994F92}" type="datetimeFigureOut">
              <a:rPr lang="ru-RU" smtClean="0"/>
              <a:pPr/>
              <a:t>25.11.2017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E374D-7D05-4A1D-80AB-D51E4A3593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AC5AF-DCCA-4C56-92B5-DF5133994F92}" type="datetimeFigureOut">
              <a:rPr lang="ru-RU" smtClean="0"/>
              <a:pPr/>
              <a:t>25.11.2017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E374D-7D05-4A1D-80AB-D51E4A3593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AC5AF-DCCA-4C56-92B5-DF5133994F92}" type="datetimeFigureOut">
              <a:rPr lang="ru-RU" smtClean="0"/>
              <a:pPr/>
              <a:t>25.11.2017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E374D-7D05-4A1D-80AB-D51E4A3593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AC5AF-DCCA-4C56-92B5-DF5133994F92}" type="datetimeFigureOut">
              <a:rPr lang="ru-RU" smtClean="0"/>
              <a:pPr/>
              <a:t>25.11.2017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E374D-7D05-4A1D-80AB-D51E4A3593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AC5AF-DCCA-4C56-92B5-DF5133994F92}" type="datetimeFigureOut">
              <a:rPr lang="ru-RU" smtClean="0"/>
              <a:pPr/>
              <a:t>25.11.2017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E374D-7D05-4A1D-80AB-D51E4A3593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AC5AF-DCCA-4C56-92B5-DF5133994F92}" type="datetimeFigureOut">
              <a:rPr lang="ru-RU" smtClean="0"/>
              <a:pPr/>
              <a:t>25.11.2017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E374D-7D05-4A1D-80AB-D51E4A3593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AC5AF-DCCA-4C56-92B5-DF5133994F92}" type="datetimeFigureOut">
              <a:rPr lang="ru-RU" smtClean="0"/>
              <a:pPr/>
              <a:t>25.11.2017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E374D-7D05-4A1D-80AB-D51E4A3593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AC5AF-DCCA-4C56-92B5-DF5133994F92}" type="datetimeFigureOut">
              <a:rPr lang="ru-RU" smtClean="0"/>
              <a:pPr/>
              <a:t>25.11.2017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E374D-7D05-4A1D-80AB-D51E4A3593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BAC5AF-DCCA-4C56-92B5-DF5133994F92}" type="datetimeFigureOut">
              <a:rPr lang="ru-RU" smtClean="0"/>
              <a:pPr/>
              <a:t>25.11.2017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CE374D-7D05-4A1D-80AB-D51E4A3593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 l="-14000" r="-1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BAC5AF-DCCA-4C56-92B5-DF5133994F92}" type="datetimeFigureOut">
              <a:rPr lang="ru-RU" smtClean="0"/>
              <a:pPr/>
              <a:t>25.11.2017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CE374D-7D05-4A1D-80AB-D51E4A35934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2500306"/>
            <a:ext cx="7772400" cy="1470025"/>
          </a:xfrm>
        </p:spPr>
        <p:txBody>
          <a:bodyPr>
            <a:noAutofit/>
          </a:bodyPr>
          <a:lstStyle/>
          <a:p>
            <a:r>
              <a:rPr lang="ru-RU" sz="110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Полимеры</a:t>
            </a:r>
            <a:endParaRPr lang="ru-RU" sz="11000" b="1" dirty="0">
              <a:solidFill>
                <a:schemeClr val="tx2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По структуре макромолекул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4" name="Picture 4" descr="hm261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1428736"/>
            <a:ext cx="3071834" cy="3857652"/>
          </a:xfrm>
          <a:prstGeom prst="rect">
            <a:avLst/>
          </a:prstGeom>
          <a:noFill/>
        </p:spPr>
      </p:pic>
      <p:pic>
        <p:nvPicPr>
          <p:cNvPr id="5" name="Picture 5" descr="hm26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54" y="1428736"/>
            <a:ext cx="2542275" cy="3857652"/>
          </a:xfrm>
          <a:prstGeom prst="rect">
            <a:avLst/>
          </a:prstGeom>
          <a:noFill/>
        </p:spPr>
      </p:pic>
      <p:pic>
        <p:nvPicPr>
          <p:cNvPr id="6" name="Picture 6" descr="hm26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857884" y="1428736"/>
            <a:ext cx="2975052" cy="385765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285720" y="5429264"/>
            <a:ext cx="292895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Линейная</a:t>
            </a:r>
            <a:endParaRPr lang="ru-RU" sz="4400" b="1" dirty="0">
              <a:solidFill>
                <a:schemeClr val="tx2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071802" y="5500702"/>
            <a:ext cx="2857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Разветвленная</a:t>
            </a:r>
            <a:endParaRPr lang="ru-RU" sz="3600" b="1" dirty="0">
              <a:solidFill>
                <a:schemeClr val="tx2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857884" y="5500702"/>
            <a:ext cx="307183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0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Пространственная</a:t>
            </a:r>
            <a:endParaRPr lang="ru-RU" sz="3000" b="1" dirty="0">
              <a:solidFill>
                <a:schemeClr val="tx2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По отношению к нагреванию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defRPr/>
            </a:pPr>
            <a:r>
              <a:rPr lang="ru-RU" sz="3600" u="sng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  <a:cs typeface="Arial" pitchFamily="34" charset="0"/>
              </a:rPr>
              <a:t>Термопластические полимеры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  <a:cs typeface="Arial" pitchFamily="34" charset="0"/>
              </a:rPr>
              <a:t> при нагревании размягчаются и вновь затвердевают при охлаждении (полиэтилен, полистирол, поливинилхлорид и др.);</a:t>
            </a:r>
          </a:p>
          <a:p>
            <a:pPr>
              <a:defRPr/>
            </a:pPr>
            <a:endParaRPr lang="ru-RU" dirty="0"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FFFFFF"/>
                </a:outerShdw>
              </a:effectLst>
              <a:latin typeface="Monotype Corsiva" pitchFamily="66" charset="0"/>
              <a:cs typeface="Arial" pitchFamily="34" charset="0"/>
            </a:endParaRPr>
          </a:p>
          <a:p>
            <a:pPr>
              <a:defRPr/>
            </a:pPr>
            <a:r>
              <a:rPr lang="ru-RU" sz="3600" u="sng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Monotype Corsiva" pitchFamily="66" charset="0"/>
                <a:cs typeface="Arial" pitchFamily="34" charset="0"/>
              </a:rPr>
              <a:t>Термореактивные полимеры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  <a:cs typeface="Arial" pitchFamily="34" charset="0"/>
              </a:rPr>
              <a:t> при нагревании не размягчаются и не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  <a:cs typeface="Arial" pitchFamily="34" charset="0"/>
              </a:rPr>
              <a:t>плавятся(фенолформальдегидные </a:t>
            </a:r>
            <a:r>
              <a:rPr lang="ru-RU" dirty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  <a:cs typeface="Arial" pitchFamily="34" charset="0"/>
              </a:rPr>
              <a:t>смолы, эбонит)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Задания «Найди ошибку»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Monotype Corsiva" pitchFamily="66" charset="0"/>
              </a:rPr>
              <a:t>Свойства тел изменять форму в нагретом состоянии и сохранять её после охлаждения называют </a:t>
            </a:r>
            <a:r>
              <a:rPr lang="ru-RU" dirty="0" err="1" smtClean="0">
                <a:latin typeface="Monotype Corsiva" pitchFamily="66" charset="0"/>
              </a:rPr>
              <a:t>термореактивностью</a:t>
            </a:r>
            <a:r>
              <a:rPr lang="ru-RU" dirty="0" smtClean="0">
                <a:latin typeface="Monotype Corsiva" pitchFamily="66" charset="0"/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Monotype Corsiva" pitchFamily="66" charset="0"/>
              </a:rPr>
              <a:t>Свойств тел изменять форму в нагретом состоянии и переходить в необратимое состояние называют </a:t>
            </a:r>
            <a:r>
              <a:rPr lang="ru-RU" dirty="0" err="1" smtClean="0">
                <a:latin typeface="Monotype Corsiva" pitchFamily="66" charset="0"/>
              </a:rPr>
              <a:t>термопластичностью</a:t>
            </a:r>
            <a:r>
              <a:rPr lang="ru-RU" dirty="0" smtClean="0">
                <a:latin typeface="Monotype Corsiva" pitchFamily="66" charset="0"/>
              </a:rPr>
              <a:t>.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Monotype Corsiva" pitchFamily="66" charset="0"/>
              </a:rPr>
              <a:t>Полипропилен является термореактивным полимером.</a:t>
            </a:r>
          </a:p>
          <a:p>
            <a:pPr marL="514350" indent="-514350">
              <a:buFont typeface="+mj-lt"/>
              <a:buAutoNum type="arabicPeriod"/>
            </a:pPr>
            <a:endParaRPr lang="ru-RU" sz="2000" dirty="0" smtClean="0">
              <a:latin typeface="Monotype Corsiva" pitchFamily="66" charset="0"/>
            </a:endParaRPr>
          </a:p>
          <a:p>
            <a:pPr marL="514350" indent="-514350">
              <a:buFont typeface="+mj-lt"/>
              <a:buAutoNum type="arabicPeriod"/>
            </a:pPr>
            <a:endParaRPr lang="ru-RU" sz="20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Области  применения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4" name="Picture 18" descr="42102[1]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1428736"/>
            <a:ext cx="4857784" cy="48577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Лабораторный опыт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357298"/>
            <a:ext cx="8329642" cy="4768865"/>
          </a:xfrm>
        </p:spPr>
        <p:txBody>
          <a:bodyPr/>
          <a:lstStyle/>
          <a:p>
            <a:pPr>
              <a:buNone/>
            </a:pPr>
            <a:r>
              <a:rPr lang="ru-RU" sz="3600" dirty="0" smtClean="0">
                <a:latin typeface="Monotype Corsiva" pitchFamily="66" charset="0"/>
              </a:rPr>
              <a:t>    </a:t>
            </a:r>
            <a:r>
              <a:rPr lang="ru-RU" sz="4800" dirty="0" smtClean="0">
                <a:latin typeface="Monotype Corsiva" pitchFamily="66" charset="0"/>
              </a:rPr>
              <a:t>В стаканчике находится смесь разных полимеров.</a:t>
            </a:r>
          </a:p>
          <a:p>
            <a:pPr>
              <a:buNone/>
            </a:pPr>
            <a:r>
              <a:rPr lang="ru-RU" sz="4800" dirty="0" smtClean="0">
                <a:latin typeface="Monotype Corsiva" pitchFamily="66" charset="0"/>
              </a:rPr>
              <a:t>   Отделите от этой смеси полиэтилен. Запишите вывод</a:t>
            </a:r>
          </a:p>
          <a:p>
            <a:pPr>
              <a:buNone/>
            </a:pPr>
            <a:endParaRPr lang="ru-RU" sz="2800" dirty="0" smtClean="0">
              <a:latin typeface="Monotype Corsiva" pitchFamily="66" charset="0"/>
            </a:endParaRPr>
          </a:p>
          <a:p>
            <a:pPr>
              <a:buNone/>
            </a:pPr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643182"/>
            <a:ext cx="8229600" cy="1143000"/>
          </a:xfrm>
        </p:spPr>
        <p:txBody>
          <a:bodyPr>
            <a:noAutofit/>
          </a:bodyPr>
          <a:lstStyle/>
          <a:p>
            <a:r>
              <a:rPr lang="ru-RU" sz="72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Физкультминутка</a:t>
            </a:r>
            <a:endParaRPr lang="ru-RU" sz="7200" b="1" dirty="0">
              <a:solidFill>
                <a:schemeClr val="tx2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285992"/>
            <a:ext cx="8229600" cy="1143000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Опыт: « Исследование адсорбционных свойств упаковочных материалов для пищевых продуктов»</a:t>
            </a:r>
            <a:endParaRPr lang="ru-RU" sz="5400" b="1" dirty="0">
              <a:solidFill>
                <a:schemeClr val="tx2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Влияние полимеров на здоровье человека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400" dirty="0" smtClean="0">
                <a:latin typeface="Monotype Corsiva" pitchFamily="66" charset="0"/>
              </a:rPr>
              <a:t>    Парная работа по информационной таблице «Виды пластмасс и их маркировка».</a:t>
            </a:r>
          </a:p>
          <a:p>
            <a:pPr>
              <a:buNone/>
            </a:pPr>
            <a:r>
              <a:rPr lang="ru-RU" sz="4400" dirty="0" smtClean="0">
                <a:latin typeface="Monotype Corsiva" pitchFamily="66" charset="0"/>
              </a:rPr>
              <a:t>   Составление рекомендаций</a:t>
            </a:r>
            <a:endParaRPr lang="ru-RU" sz="44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Экологические проблемы и пути их решения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8" name="Содержимое 7" descr="Черепашка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2845" y="1500174"/>
            <a:ext cx="4214842" cy="27396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" name="Рисунок 8" descr="Морской котик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643438" y="4273832"/>
            <a:ext cx="4286280" cy="242268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" name="Рисунок 9" descr="1416759925_130602001519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3438" y="1428736"/>
            <a:ext cx="4123776" cy="26289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2" name="Рисунок 11" descr="1430130803_noplastic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57158" y="4357694"/>
            <a:ext cx="4000528" cy="230030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err="1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Полилактид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6" name="Содержимое 5" descr="Полилактид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28728" y="3429000"/>
            <a:ext cx="6572296" cy="310358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Рисунок 6" descr="Полилактид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357290" y="1428736"/>
            <a:ext cx="6614617" cy="1785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План урока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28736"/>
            <a:ext cx="8229600" cy="4525963"/>
          </a:xfrm>
        </p:spPr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Основные понятия химии ВМС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Получение полимеров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Классификация полимеров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Свойства полимеров</a:t>
            </a: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Применение 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Monotype Corsiva" pitchFamily="66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Экологические проблемы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Рефлексия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Закончи фразу: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Monotype Corsiva" pitchFamily="66" charset="0"/>
              </a:rPr>
              <a:t>Сегодня на уроке я узнал(а)…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Monotype Corsiva" pitchFamily="66" charset="0"/>
              </a:rPr>
              <a:t>Мне показалось интересным…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Monotype Corsiva" pitchFamily="66" charset="0"/>
              </a:rPr>
              <a:t>Для себя открыл(а) новое…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Monotype Corsiva" pitchFamily="66" charset="0"/>
              </a:rPr>
              <a:t>Я буду заботиться о своем здоровье, потому что…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Monotype Corsiva" pitchFamily="66" charset="0"/>
              </a:rPr>
              <a:t>Я обещаю следить за состоянием окружающей среды, потому что…</a:t>
            </a:r>
          </a:p>
          <a:p>
            <a:pPr marL="514350" indent="-514350">
              <a:buFont typeface="+mj-lt"/>
              <a:buAutoNum type="arabicPeriod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Домашнее задание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Monotype Corsiva" pitchFamily="66" charset="0"/>
              </a:rPr>
              <a:t>1.Прочитать п. 7 и ответить на вопросы</a:t>
            </a:r>
          </a:p>
          <a:p>
            <a:pPr>
              <a:buNone/>
            </a:pPr>
            <a:endParaRPr lang="ru-RU" dirty="0" smtClean="0">
              <a:latin typeface="Monotype Corsiva" pitchFamily="66" charset="0"/>
            </a:endParaRPr>
          </a:p>
          <a:p>
            <a:pPr marL="514350" indent="-514350">
              <a:buFont typeface="+mj-lt"/>
              <a:buAutoNum type="arabicPeriod"/>
            </a:pPr>
            <a:r>
              <a:rPr lang="ru-RU" dirty="0">
                <a:latin typeface="Monotype Corsiva" pitchFamily="66" charset="0"/>
              </a:rPr>
              <a:t>Н</a:t>
            </a:r>
            <a:r>
              <a:rPr lang="ru-RU" dirty="0" smtClean="0">
                <a:latin typeface="Monotype Corsiva" pitchFamily="66" charset="0"/>
              </a:rPr>
              <a:t>аписать проект «Утилизация пластмассового мусора»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Monotype Corsiva" pitchFamily="66" charset="0"/>
              </a:rPr>
              <a:t>Составить кроссворд  ( 10-15 слов)</a:t>
            </a:r>
          </a:p>
          <a:p>
            <a:pPr marL="514350" indent="-514350">
              <a:buFont typeface="+mj-lt"/>
              <a:buAutoNum type="arabicPeriod"/>
            </a:pPr>
            <a:r>
              <a:rPr lang="ru-RU" dirty="0" smtClean="0">
                <a:latin typeface="Monotype Corsiva" pitchFamily="66" charset="0"/>
              </a:rPr>
              <a:t>Подготовить презентацию по теме « Полимеры и пластмассы»</a:t>
            </a:r>
            <a:endParaRPr lang="ru-RU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олиэтиле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500562" y="3250405"/>
            <a:ext cx="4429124" cy="332184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3" name="Рисунок 2" descr="пластмассы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2844" y="214291"/>
            <a:ext cx="4400759" cy="29289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17" descr="Полиэтиленовая плёнка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8" y="3286124"/>
            <a:ext cx="3676646" cy="318036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6" name="Picture 6" descr="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43570" y="177766"/>
            <a:ext cx="2286016" cy="284491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Повторение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28736"/>
            <a:ext cx="8229600" cy="4857784"/>
          </a:xfrm>
        </p:spPr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ru-RU" sz="2400" dirty="0" smtClean="0">
                <a:latin typeface="Monotype Corsiva" pitchFamily="66" charset="0"/>
              </a:rPr>
              <a:t>Определите понятия химии полимеров: </a:t>
            </a:r>
            <a:r>
              <a:rPr lang="ru-RU" sz="2400" i="1" dirty="0" smtClean="0">
                <a:latin typeface="Monotype Corsiva" pitchFamily="66" charset="0"/>
              </a:rPr>
              <a:t>степень полимеризации, структурное  звено, мономер, полимер.</a:t>
            </a:r>
            <a:endParaRPr lang="ru-RU" sz="2400" dirty="0" smtClean="0">
              <a:latin typeface="Monotype Corsiva" pitchFamily="66" charset="0"/>
            </a:endParaRPr>
          </a:p>
          <a:p>
            <a:pPr marL="457200" indent="-457200">
              <a:buNone/>
            </a:pPr>
            <a:endParaRPr lang="ru-RU" sz="2400" dirty="0">
              <a:latin typeface="Monotype Corsiva" pitchFamily="66" charset="0"/>
            </a:endParaRPr>
          </a:p>
          <a:p>
            <a:pPr marL="457200" indent="-457200">
              <a:buFont typeface="+mj-lt"/>
              <a:buAutoNum type="arabicPeriod"/>
            </a:pPr>
            <a:endParaRPr lang="ru-RU" sz="2400" dirty="0" smtClean="0">
              <a:latin typeface="Monotype Corsiva" pitchFamily="66" charset="0"/>
            </a:endParaRPr>
          </a:p>
          <a:p>
            <a:pPr marL="457200" indent="-457200">
              <a:buFont typeface="+mj-lt"/>
              <a:buAutoNum type="arabicPeriod"/>
            </a:pPr>
            <a:endParaRPr lang="ru-RU" sz="2400" dirty="0" smtClean="0">
              <a:latin typeface="Monotype Corsiva" pitchFamily="66" charset="0"/>
            </a:endParaRPr>
          </a:p>
          <a:p>
            <a:pPr marL="457200" indent="-457200">
              <a:buFont typeface="+mj-lt"/>
              <a:buAutoNum type="arabicPeriod"/>
            </a:pPr>
            <a:endParaRPr lang="ru-RU" sz="2400" dirty="0">
              <a:latin typeface="Monotype Corsiva" pitchFamily="66" charset="0"/>
            </a:endParaRPr>
          </a:p>
          <a:p>
            <a:pPr marL="457200" indent="-457200">
              <a:buFont typeface="+mj-lt"/>
              <a:buAutoNum type="arabicPeriod"/>
            </a:pPr>
            <a:endParaRPr lang="ru-RU" sz="2400" dirty="0" smtClean="0">
              <a:latin typeface="Monotype Corsiva" pitchFamily="66" charset="0"/>
            </a:endParaRPr>
          </a:p>
          <a:p>
            <a:pPr marL="457200" indent="-457200">
              <a:buFont typeface="+mj-lt"/>
              <a:buAutoNum type="arabicPeriod"/>
            </a:pPr>
            <a:endParaRPr lang="ru-RU" sz="2400" dirty="0">
              <a:latin typeface="Monotype Corsiva" pitchFamily="66" charset="0"/>
            </a:endParaRPr>
          </a:p>
          <a:p>
            <a:pPr marL="457200" indent="-457200">
              <a:buNone/>
            </a:pPr>
            <a:r>
              <a:rPr lang="ru-RU" sz="2400" dirty="0" smtClean="0">
                <a:latin typeface="Monotype Corsiva" pitchFamily="66" charset="0"/>
              </a:rPr>
              <a:t>2.    По какой формуле можно определить молекулярную массу макромолекулы?</a:t>
            </a:r>
          </a:p>
          <a:p>
            <a:pPr marL="457200" indent="-457200">
              <a:buNone/>
            </a:pPr>
            <a:endParaRPr lang="ru-RU" sz="2400" dirty="0">
              <a:latin typeface="Monotype Corsiva" pitchFamily="66" charset="0"/>
            </a:endParaRPr>
          </a:p>
        </p:txBody>
      </p:sp>
      <p:pic>
        <p:nvPicPr>
          <p:cNvPr id="4" name="Рисунок 3" descr="Полимеризация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85786" y="2285992"/>
            <a:ext cx="6215106" cy="119732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4400" dirty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  <a:cs typeface="Arial" pitchFamily="34" charset="0"/>
              </a:rPr>
              <a:t> </a:t>
            </a:r>
            <a:r>
              <a:rPr lang="ru-RU" sz="4400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  <a:cs typeface="Arial" pitchFamily="34" charset="0"/>
              </a:rPr>
              <a:t>   </a:t>
            </a:r>
            <a:r>
              <a:rPr lang="ru-RU" sz="4400" b="1" u="sng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  <a:cs typeface="Arial" pitchFamily="34" charset="0"/>
              </a:rPr>
              <a:t>Мономеры</a:t>
            </a:r>
            <a:r>
              <a:rPr lang="ru-RU" sz="4400" u="sng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  <a:cs typeface="Arial" pitchFamily="34" charset="0"/>
              </a:rPr>
              <a:t> </a:t>
            </a:r>
            <a:r>
              <a:rPr lang="ru-RU" sz="4400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  <a:cs typeface="Arial" pitchFamily="34" charset="0"/>
              </a:rPr>
              <a:t>–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  <a:cs typeface="Arial" pitchFamily="34" charset="0"/>
              </a:rPr>
              <a:t>низкомолекулярные вещества, из которых синтезируют молекулы полимеров.</a:t>
            </a:r>
            <a:r>
              <a:rPr lang="ru-RU" sz="4400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  <a:cs typeface="Arial" pitchFamily="34" charset="0"/>
              </a:rPr>
              <a:t> </a:t>
            </a:r>
            <a:br>
              <a:rPr lang="ru-RU" sz="4400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  <a:cs typeface="Arial" pitchFamily="34" charset="0"/>
              </a:rPr>
            </a:br>
            <a:r>
              <a:rPr lang="ru-RU" sz="4400" b="1" u="sng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  <a:cs typeface="Arial" pitchFamily="34" charset="0"/>
              </a:rPr>
              <a:t>Структурное звено</a:t>
            </a:r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  <a:cs typeface="Arial" pitchFamily="34" charset="0"/>
              </a:rPr>
              <a:t> </a:t>
            </a:r>
            <a:r>
              <a:rPr lang="ru-RU" sz="4400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  <a:cs typeface="Arial" pitchFamily="34" charset="0"/>
              </a:rPr>
              <a:t>–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  <a:cs typeface="Arial" pitchFamily="34" charset="0"/>
              </a:rPr>
              <a:t>группа атомов, многократно повторяющаяся в макромолекуле полимера.</a:t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  <a:cs typeface="Arial" pitchFamily="34" charset="0"/>
              </a:rPr>
            </a:br>
            <a:r>
              <a:rPr lang="ru-RU" sz="4400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  <a:cs typeface="Arial" pitchFamily="34" charset="0"/>
              </a:rPr>
              <a:t> </a:t>
            </a:r>
            <a:r>
              <a:rPr lang="ru-RU" sz="4400" b="1" u="sng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  <a:cs typeface="Arial" pitchFamily="34" charset="0"/>
              </a:rPr>
              <a:t>Степень полимеризации (</a:t>
            </a:r>
            <a:r>
              <a:rPr lang="en-US" sz="4400" b="1" u="sng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  <a:cs typeface="Arial" pitchFamily="34" charset="0"/>
              </a:rPr>
              <a:t>n</a:t>
            </a:r>
            <a:r>
              <a:rPr lang="ru-RU" sz="4400" b="1" u="sng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  <a:cs typeface="Arial" pitchFamily="34" charset="0"/>
              </a:rPr>
              <a:t>)-</a:t>
            </a:r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  <a:cs typeface="Arial" pitchFamily="34" charset="0"/>
              </a:rPr>
              <a:t>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  <a:cs typeface="Arial" pitchFamily="34" charset="0"/>
              </a:rPr>
              <a:t>число, которое показывает сколько молекул мономера соединяются в макромолекулу полимера.</a:t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  <a:cs typeface="Arial" pitchFamily="34" charset="0"/>
              </a:rPr>
            </a:br>
            <a:r>
              <a:rPr lang="ru-RU" b="1" u="sng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  <a:cs typeface="Arial" pitchFamily="34" charset="0"/>
              </a:rPr>
              <a:t>Средняя молекулярная  масса полимера</a:t>
            </a:r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  <a:cs typeface="Arial" pitchFamily="34" charset="0"/>
              </a:rPr>
              <a:t> </a:t>
            </a:r>
            <a:r>
              <a:rPr lang="ru-RU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  <a:cs typeface="Arial" pitchFamily="34" charset="0"/>
              </a:rPr>
              <a:t>рассчитывается по формуле:</a:t>
            </a:r>
            <a:br>
              <a:rPr lang="ru-RU" dirty="0" smtClean="0"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FFFFFF"/>
                  </a:outerShdw>
                </a:effectLst>
                <a:latin typeface="Monotype Corsiva" pitchFamily="66" charset="0"/>
                <a:cs typeface="Arial" pitchFamily="34" charset="0"/>
              </a:rPr>
            </a:br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  <a:cs typeface="Arial" pitchFamily="34" charset="0"/>
              </a:rPr>
              <a:t>M</a:t>
            </a:r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  <a:cs typeface="Arial" pitchFamily="34" charset="0"/>
              </a:rPr>
              <a:t>(полимера) = М(мономера) </a:t>
            </a:r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  <a:cs typeface="Arial" pitchFamily="34" charset="0"/>
              </a:rPr>
              <a:t>·</a:t>
            </a:r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  <a:cs typeface="Arial" pitchFamily="34" charset="0"/>
              </a:rPr>
              <a:t> </a:t>
            </a:r>
            <a:r>
              <a:rPr lang="en-US" sz="4400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  <a:cs typeface="Arial" pitchFamily="34" charset="0"/>
              </a:rPr>
              <a:t>n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Способы получения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+mj-lt"/>
              <a:buAutoNum type="arabicPeriod"/>
            </a:pPr>
            <a:r>
              <a:rPr lang="ru-RU" sz="2400" dirty="0" smtClean="0">
                <a:latin typeface="Monotype Corsiva" pitchFamily="66" charset="0"/>
              </a:rPr>
              <a:t>Каким </a:t>
            </a:r>
            <a:r>
              <a:rPr lang="ru-RU" sz="2400" smtClean="0">
                <a:latin typeface="Monotype Corsiva" pitchFamily="66" charset="0"/>
              </a:rPr>
              <a:t>должно быть  строение  </a:t>
            </a:r>
            <a:r>
              <a:rPr lang="ru-RU" sz="2400" dirty="0" smtClean="0">
                <a:latin typeface="Monotype Corsiva" pitchFamily="66" charset="0"/>
              </a:rPr>
              <a:t>мономера, который вступает в реакцию полимеризации?</a:t>
            </a:r>
          </a:p>
          <a:p>
            <a:pPr>
              <a:buFont typeface="+mj-lt"/>
              <a:buAutoNum type="arabicPeriod"/>
            </a:pPr>
            <a:r>
              <a:rPr lang="ru-RU" sz="2400" dirty="0" smtClean="0">
                <a:latin typeface="Monotype Corsiva" pitchFamily="66" charset="0"/>
              </a:rPr>
              <a:t>К какому типу относятся реакции полимеризации?</a:t>
            </a:r>
          </a:p>
          <a:p>
            <a:pPr>
              <a:buFont typeface="+mj-lt"/>
              <a:buAutoNum type="arabicPeriod"/>
            </a:pPr>
            <a:r>
              <a:rPr lang="ru-RU" sz="2400" dirty="0" smtClean="0">
                <a:latin typeface="Monotype Corsiva" pitchFamily="66" charset="0"/>
              </a:rPr>
              <a:t>Какое строение должно быть у молекул мономеров, которые вступают в реакцию поликонденсации? </a:t>
            </a:r>
          </a:p>
          <a:p>
            <a:pPr>
              <a:buFont typeface="+mj-lt"/>
              <a:buAutoNum type="arabicPeriod"/>
            </a:pPr>
            <a:r>
              <a:rPr lang="ru-RU" sz="2400" dirty="0" smtClean="0">
                <a:latin typeface="Monotype Corsiva" pitchFamily="66" charset="0"/>
              </a:rPr>
              <a:t>К какому типу можно отнести реакции поликонденсации?</a:t>
            </a:r>
          </a:p>
          <a:p>
            <a:pPr>
              <a:buFont typeface="+mj-lt"/>
              <a:buAutoNum type="arabicPeriod"/>
            </a:pPr>
            <a:r>
              <a:rPr lang="ru-RU" sz="2400" dirty="0" smtClean="0">
                <a:latin typeface="Monotype Corsiva" pitchFamily="66" charset="0"/>
              </a:rPr>
              <a:t>В чем сходство и различия реакции полимеризации и поликонденсации?</a:t>
            </a:r>
            <a:endParaRPr lang="ru-RU" sz="24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Опыт: «Получение фенолформальдегидной смолы»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Задания по группам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14422"/>
            <a:ext cx="8229600" cy="4911741"/>
          </a:xfrm>
        </p:spPr>
        <p:txBody>
          <a:bodyPr>
            <a:normAutofit/>
          </a:bodyPr>
          <a:lstStyle/>
          <a:p>
            <a:pPr marL="514350" indent="-514350">
              <a:buNone/>
            </a:pPr>
            <a:endParaRPr lang="ru-RU" sz="3600" dirty="0" smtClean="0">
              <a:latin typeface="Monotype Corsiva" pitchFamily="66" charset="0"/>
            </a:endParaRPr>
          </a:p>
          <a:p>
            <a:pPr marL="514350" indent="-514350">
              <a:buNone/>
            </a:pPr>
            <a:r>
              <a:rPr lang="ru-RU" sz="3600" dirty="0" smtClean="0">
                <a:latin typeface="Monotype Corsiva" pitchFamily="66" charset="0"/>
              </a:rPr>
              <a:t>Записать уравнение реакции полимеризации</a:t>
            </a:r>
          </a:p>
          <a:p>
            <a:pPr marL="514350" indent="-514350"/>
            <a:r>
              <a:rPr lang="ru-RU" sz="3600" dirty="0" smtClean="0">
                <a:latin typeface="Monotype Corsiva" pitchFamily="66" charset="0"/>
              </a:rPr>
              <a:t>1 группа – полистирол</a:t>
            </a:r>
          </a:p>
          <a:p>
            <a:pPr marL="514350" indent="-514350"/>
            <a:r>
              <a:rPr lang="ru-RU" sz="3600" dirty="0" smtClean="0">
                <a:latin typeface="Monotype Corsiva" pitchFamily="66" charset="0"/>
              </a:rPr>
              <a:t>2 группа – поливинилхлорида</a:t>
            </a:r>
          </a:p>
          <a:p>
            <a:pPr marL="514350" indent="-514350"/>
            <a:r>
              <a:rPr lang="ru-RU" sz="3600" dirty="0" smtClean="0">
                <a:latin typeface="Monotype Corsiva" pitchFamily="66" charset="0"/>
              </a:rPr>
              <a:t>3 группа – полипропилена</a:t>
            </a:r>
          </a:p>
          <a:p>
            <a:pPr marL="514350" indent="-514350"/>
            <a:endParaRPr lang="ru-RU" sz="24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Классификация полимеров</a:t>
            </a:r>
            <a:endParaRPr lang="ru-RU" b="1" dirty="0">
              <a:solidFill>
                <a:schemeClr val="tx2">
                  <a:lumMod val="75000"/>
                </a:schemeClr>
              </a:solidFill>
              <a:latin typeface="Monotype Corsiva" pitchFamily="66" charset="0"/>
            </a:endParaRPr>
          </a:p>
        </p:txBody>
      </p:sp>
      <p:graphicFrame>
        <p:nvGraphicFramePr>
          <p:cNvPr id="1026" name="Organization Chart 20"/>
          <p:cNvGraphicFramePr>
            <a:graphicFrameLocks/>
          </p:cNvGraphicFramePr>
          <p:nvPr>
            <p:ph idx="1"/>
          </p:nvPr>
        </p:nvGraphicFramePr>
        <p:xfrm>
          <a:off x="428596" y="1357298"/>
          <a:ext cx="8329642" cy="4983179"/>
        </p:xfrm>
        <a:graphic>
          <a:graphicData uri="http://schemas.openxmlformats.org/drawingml/2006/compatibility">
            <com:legacyDrawing xmlns:com="http://schemas.openxmlformats.org/drawingml/2006/compatibility" spid="_x0000_s102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</TotalTime>
  <Words>388</Words>
  <Application>Microsoft Office PowerPoint</Application>
  <PresentationFormat>Экран (4:3)</PresentationFormat>
  <Paragraphs>81</Paragraphs>
  <Slides>21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Тема Office</vt:lpstr>
      <vt:lpstr>Полимеры</vt:lpstr>
      <vt:lpstr>План урока</vt:lpstr>
      <vt:lpstr>Слайд 3</vt:lpstr>
      <vt:lpstr>Повторение</vt:lpstr>
      <vt:lpstr>Слайд 5</vt:lpstr>
      <vt:lpstr>Способы получения</vt:lpstr>
      <vt:lpstr>Опыт: «Получение фенолформальдегидной смолы»</vt:lpstr>
      <vt:lpstr>Задания по группам</vt:lpstr>
      <vt:lpstr>Классификация полимеров</vt:lpstr>
      <vt:lpstr>По структуре макромолекул</vt:lpstr>
      <vt:lpstr>По отношению к нагреванию</vt:lpstr>
      <vt:lpstr>Задания «Найди ошибку»</vt:lpstr>
      <vt:lpstr>Области  применения</vt:lpstr>
      <vt:lpstr>Лабораторный опыт</vt:lpstr>
      <vt:lpstr>Физкультминутка</vt:lpstr>
      <vt:lpstr>Опыт: « Исследование адсорбционных свойств упаковочных материалов для пищевых продуктов»</vt:lpstr>
      <vt:lpstr>Влияние полимеров на здоровье человека</vt:lpstr>
      <vt:lpstr>Экологические проблемы и пути их решения</vt:lpstr>
      <vt:lpstr>Полилактид</vt:lpstr>
      <vt:lpstr>Рефлексия</vt:lpstr>
      <vt:lpstr>Домашнее задание</vt:lpstr>
    </vt:vector>
  </TitlesOfParts>
  <Company>School 40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Полимеры</dc:title>
  <dc:creator>Teacher 29</dc:creator>
  <cp:lastModifiedBy>Admin</cp:lastModifiedBy>
  <cp:revision>28</cp:revision>
  <dcterms:created xsi:type="dcterms:W3CDTF">2017-11-20T16:59:42Z</dcterms:created>
  <dcterms:modified xsi:type="dcterms:W3CDTF">2017-11-25T19:27:09Z</dcterms:modified>
</cp:coreProperties>
</file>