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strRef>
              <c:f>Лист1!$A$2:$A$4</c:f>
              <c:strCache>
                <c:ptCount val="3"/>
                <c:pt idx="1">
                  <c:v>Клеопатра </c:v>
                </c:pt>
                <c:pt idx="2">
                  <c:v>нефертити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1">
                  <c:v>57</c:v>
                </c:pt>
                <c:pt idx="2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0.14473271133079169"/>
          <c:y val="0.89980639581736344"/>
          <c:w val="0.60347836082533479"/>
          <c:h val="7.5231440533050295E-2"/>
        </c:manualLayout>
      </c:layout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>
          <a:ln>
            <a:noFill/>
          </a:ln>
        </a:defRPr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419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4566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5229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8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99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438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37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4939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844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119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682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285751" y="285750"/>
            <a:ext cx="8715375" cy="6286500"/>
          </a:xfrm>
          <a:prstGeom prst="round1Rect">
            <a:avLst/>
          </a:prstGeom>
          <a:gradFill flip="none" rotWithShape="1">
            <a:gsLst>
              <a:gs pos="0">
                <a:schemeClr val="accent5">
                  <a:tint val="50000"/>
                  <a:satMod val="300000"/>
                  <a:alpha val="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  <a:lin ang="21594000" scaled="0"/>
            <a:tileRect/>
          </a:gradFill>
          <a:ln w="76200">
            <a:solidFill>
              <a:srgbClr val="00B0F0"/>
            </a:solidFill>
          </a:ln>
          <a:effectLst>
            <a:outerShdw blurRad="40000" dist="20000" dir="9480000" rotWithShape="0">
              <a:srgbClr val="000000">
                <a:alpha val="27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800">
              <a:ln w="76200">
                <a:solidFill>
                  <a:srgbClr val="0070C0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470284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&#1053;&#1077;&#1092;&#1077;&#1088;&#1090;&#1080;&#1090;&#1080;%20&#1092;&#1086;&#1090;&#1086;&amp;img_url=https://aromamasla.com/wp-content/uploads/2017/09/egipetskaya-carica-nefertiti.jpg&amp;pos=12&amp;rpt=simage" TargetMode="External"/><Relationship Id="rId3" Type="http://schemas.openxmlformats.org/officeDocument/2006/relationships/hyperlink" Target="http://works.doklad.ru/view/BeTPpwLLRO2s/2.html" TargetMode="External"/><Relationship Id="rId7" Type="http://schemas.openxmlformats.org/officeDocument/2006/relationships/hyperlink" Target="http://www.e-reading/club/chapter/php/1016103/20/Sidneva_-_Tayny_egipetskih_faraonov.html" TargetMode="External"/><Relationship Id="rId2" Type="http://schemas.openxmlformats.org/officeDocument/2006/relationships/hyperlink" Target="http://rushist.com/index.php/breasted-turaev/1279-tsaritsa-khatshepsut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bookitut.ru/Povsednevnaya-zhiznj-Egipta-vo-vremena-Kleopatry.html" TargetMode="External"/><Relationship Id="rId5" Type="http://schemas.openxmlformats.org/officeDocument/2006/relationships/hyperlink" Target="https://www.syl.ru/article/197009/new_kleopatra-tsaritsa-egipta-biografiya-interesnyie-faktyi" TargetMode="External"/><Relationship Id="rId4" Type="http://schemas.openxmlformats.org/officeDocument/2006/relationships/hyperlink" Target="http://vsemagi.ru/articles/hatshepsut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1524001"/>
            <a:ext cx="6619244" cy="3329581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Женщины-фараоны</a:t>
            </a:r>
            <a:r>
              <a:rPr lang="x-none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x-none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</a:t>
            </a:r>
            <a:r>
              <a:rPr lang="ru-RU" b="1" dirty="0" err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x-none" b="1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Египт</a:t>
            </a:r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</a:t>
            </a:r>
            <a:b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rgbClr val="92D050"/>
                </a:solidFill>
              </a:rPr>
              <a:t/>
            </a:r>
            <a:br>
              <a:rPr lang="ru-RU" dirty="0" smtClean="0">
                <a:solidFill>
                  <a:srgbClr val="92D050"/>
                </a:solidFill>
              </a:rPr>
            </a:b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Выполнила: </a:t>
            </a:r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Анисимова Александра, 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ученица 6 класса МКОУ «</a:t>
            </a:r>
            <a:r>
              <a:rPr lang="ru-RU" sz="25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-Каменской средней школы»</a:t>
            </a:r>
            <a:b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Руководитель: </a:t>
            </a:r>
            <a:r>
              <a:rPr lang="ru-RU" sz="25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Кадникова</a:t>
            </a:r>
            <a:r>
              <a:rPr lang="ru-RU" sz="25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Светлана Юрьевна</a:t>
            </a: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b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истории и обществознания </a:t>
            </a:r>
            <a:r>
              <a:rPr lang="ru-RU" sz="2500" dirty="0" smtClean="0"/>
              <a:t> 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МКОУ «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Усть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-Каменской средней школы»</a:t>
            </a:r>
            <a:b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500" dirty="0"/>
              <a:t/>
            </a:r>
            <a:br>
              <a:rPr lang="ru-RU" sz="2500" dirty="0"/>
            </a:br>
            <a:r>
              <a:rPr lang="ru-RU" sz="2500" dirty="0" smtClean="0"/>
              <a:t> </a:t>
            </a:r>
            <a:r>
              <a:rPr lang="ru-RU" sz="2500" b="1" dirty="0" smtClean="0">
                <a:solidFill>
                  <a:srgbClr val="0070C0"/>
                </a:solidFill>
              </a:rPr>
              <a:t>2018</a:t>
            </a:r>
            <a:endParaRPr lang="ru-RU" sz="2500" b="1" dirty="0">
              <a:solidFill>
                <a:srgbClr val="0070C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743683"/>
            <a:ext cx="5662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Исследовательская работа :</a:t>
            </a:r>
            <a:endParaRPr lang="ru-RU" sz="2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6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7525" y="457200"/>
            <a:ext cx="4572000" cy="2362200"/>
          </a:xfrm>
        </p:spPr>
        <p:txBody>
          <a:bodyPr/>
          <a:lstStyle/>
          <a:p>
            <a:r>
              <a:rPr lang="ru-RU" sz="2800" dirty="0" smtClean="0"/>
              <a:t> </a:t>
            </a:r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Клеопатра </a:t>
            </a: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51г 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31 до </a:t>
            </a:r>
            <a:r>
              <a:rPr lang="ru-RU" sz="32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н.э</a:t>
            </a: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img-s1.onedio.com/id-575c225d6631c5b929d5635e/rev-0/w-500/h-666/s-c53a50f5d665d41c38f3e3cc0002bae164ff799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3571875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царица древнего египта клеопатр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68960"/>
            <a:ext cx="2603747" cy="333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0-tub-ru.yandex.net/i?id=9c717610e6bd83ddba7be6d8b7c474e2&amp;n=33&amp;h=215&amp;w=1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5151" y="609601"/>
            <a:ext cx="1793081" cy="3005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24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леопатра царица египт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15" y="304800"/>
            <a:ext cx="7232025" cy="6019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5391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5776487"/>
              </p:ext>
            </p:extLst>
          </p:nvPr>
        </p:nvGraphicFramePr>
        <p:xfrm>
          <a:off x="611560" y="192553"/>
          <a:ext cx="8064896" cy="6194487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264800"/>
                <a:gridCol w="3093385"/>
                <a:gridCol w="2706711"/>
              </a:tblGrid>
              <a:tr h="43132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Правительница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Личные качества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</a:rPr>
                        <a:t>Особенности правления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</a:tr>
              <a:tr h="11321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Нефрусобек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Волевая, решительная, властная.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Стабильность в стране, подчинение Нубии.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</a:tr>
              <a:tr h="113218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Хатшепсут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Умная, женственная, политические и  аналитические способности.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Внимание к архитектуре и хозяйству. Стабильность в стране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</a:tr>
              <a:tr h="150957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 err="1">
                          <a:solidFill>
                            <a:schemeClr val="tx1"/>
                          </a:solidFill>
                          <a:effectLst/>
                        </a:rPr>
                        <a:t>Нефертити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Амбициозная, расчетливая, разбирающаяся в политике, умеющая убеждать. 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Верная </a:t>
                      </a: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жена</a:t>
                      </a:r>
                      <a:r>
                        <a:rPr lang="ru-RU" sz="1600" b="1" dirty="0" smtClean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Стабильность в стране, 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Религиозные реформы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Поддержка  мужа- фараона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</a:tr>
              <a:tr h="1886968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</a:rPr>
                        <a:t>Клеопатра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Мужественный ум и шарм, обаяние. 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Личные интересы ставила выше государственных.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Большую часть времени проводила с римскими полководцами. Египет потерял самостоятельность.</a:t>
                      </a:r>
                      <a:endParaRPr lang="ru-RU" sz="1200" b="1" dirty="0">
                        <a:solidFill>
                          <a:srgbClr val="00206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6369" marR="36369" marT="0" marB="0"/>
                </a:tc>
              </a:tr>
            </a:tbl>
          </a:graphicData>
        </a:graphic>
      </p:graphicFrame>
      <p:pic>
        <p:nvPicPr>
          <p:cNvPr id="6145" name="Picture 2" descr="https://img-s1.onedio.com/id-575c225d6631c5b929d5635e/rev-0/w-500/h-666/s-c53a50f5d665d41c38f3e3cc0002bae164ff799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917966" y="5181600"/>
            <a:ext cx="754517" cy="1290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Рисунок 18" descr="4cc6f38ac7766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315" y="3886200"/>
            <a:ext cx="672353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Рисунок 10" descr="Berlin_1447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967" y="990600"/>
            <a:ext cx="6477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66818" y="2352902"/>
            <a:ext cx="740309" cy="11414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74817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9483" y="980728"/>
            <a:ext cx="520065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        Заключение:</a:t>
            </a:r>
          </a:p>
          <a:p>
            <a:r>
              <a:rPr lang="ru-RU" sz="2400" b="1" dirty="0" smtClean="0"/>
              <a:t>Познакомившись с правлением наиболее значимых женщин-фараонов, я пришла к выводу, что личные качества правительниц влияли на их правление в стране.</a:t>
            </a:r>
            <a:r>
              <a:rPr lang="ru-RU" sz="2400" b="1" dirty="0"/>
              <a:t> Такие качества как решительность, воля, аналитические способности помогали сохранять стабильность в стране,  а женственность обеспечивала  внимание к строительству и искусству.  </a:t>
            </a:r>
            <a:endParaRPr lang="ru-RU" sz="2000" dirty="0"/>
          </a:p>
        </p:txBody>
      </p:sp>
      <p:pic>
        <p:nvPicPr>
          <p:cNvPr id="3" name="Picture 4" descr="http://visokie-belie-prishelci.ru/wp-content/uploads/2017/08/5410554860c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1" y="4653136"/>
            <a:ext cx="2021941" cy="168874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wallscover.com/images/cleopatra-wallpaper-1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6706"/>
          <a:stretch/>
        </p:blipFill>
        <p:spPr bwMode="auto">
          <a:xfrm>
            <a:off x="1619672" y="476672"/>
            <a:ext cx="1789811" cy="183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49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43100" y="1752600"/>
            <a:ext cx="6743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СПАСИБО ЗА ВНИМАНИЕ!</a:t>
            </a:r>
            <a:endParaRPr lang="ru-RU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056738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-1" y="619125"/>
            <a:ext cx="8346282" cy="5318125"/>
          </a:xfrm>
        </p:spPr>
        <p:txBody>
          <a:bodyPr vert="horz" lIns="91440" tIns="45720" rIns="91440" bIns="45720" rtlCol="0">
            <a:normAutofit fontScale="90000"/>
          </a:bodyPr>
          <a:lstStyle/>
          <a:p>
            <a:pPr>
              <a:spcBef>
                <a:spcPts val="1000"/>
              </a:spcBef>
              <a:buClr>
                <a:schemeClr val="bg2">
                  <a:lumMod val="40000"/>
                  <a:lumOff val="60000"/>
                </a:schemeClr>
              </a:buClr>
              <a:buSzPct val="80000"/>
            </a:pPr>
            <a:r>
              <a:rPr lang="af-ZA" sz="1800" dirty="0">
                <a:solidFill>
                  <a:schemeClr val="tx1"/>
                </a:solidFill>
                <a:hlinkClick r:id="rId2"/>
              </a:rPr>
              <a:t>http://rushist.com/index.php/breasted-turaev/1279-tsaritsa-khatshepsut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  <a:hlinkClick r:id="rId3"/>
              </a:rPr>
              <a:t>http://works.doklad.ru/view/BeTPpwLLRO2s/2.html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af-ZA" sz="1800" dirty="0">
                <a:solidFill>
                  <a:schemeClr val="tx1"/>
                </a:solidFill>
                <a:hlinkClick r:id="rId4"/>
              </a:rPr>
              <a:t>http://vsemagi.ru/articles/hatshepsut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af-ZA" sz="1800" dirty="0">
                <a:solidFill>
                  <a:schemeClr val="tx1"/>
                </a:solidFill>
                <a:hlinkClick r:id="rId5"/>
              </a:rPr>
              <a:t>https://www.syl.ru/article/197009/new_kleopatra-tsaritsa-egipta-biografiya-interesnyie-faktyi</a:t>
            </a: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af-ZA" sz="1800" dirty="0">
                <a:solidFill>
                  <a:schemeClr val="tx1"/>
                </a:solidFill>
                <a:hlinkClick r:id="rId6"/>
              </a:rPr>
              <a:t>http://</a:t>
            </a:r>
            <a:r>
              <a:rPr lang="af-ZA" sz="1800" dirty="0" smtClean="0">
                <a:solidFill>
                  <a:schemeClr val="tx1"/>
                </a:solidFill>
                <a:hlinkClick r:id="rId6"/>
              </a:rPr>
              <a:t>bookitut.ru/Povsednevnaya-zhiznj-Egipta-vo-vremena-Kleopatry.html</a:t>
            </a: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 smtClean="0">
                <a:solidFill>
                  <a:schemeClr val="tx1"/>
                </a:solidFill>
              </a:rPr>
              <a:t> </a:t>
            </a:r>
            <a:r>
              <a:rPr lang="en-US" sz="1800" u="sng" dirty="0">
                <a:hlinkClick r:id="rId7"/>
              </a:rPr>
              <a:t>http</a:t>
            </a:r>
            <a:r>
              <a:rPr lang="ru-RU" sz="1800" u="sng" dirty="0">
                <a:hlinkClick r:id="rId7"/>
              </a:rPr>
              <a:t>://</a:t>
            </a:r>
            <a:r>
              <a:rPr lang="en-US" sz="1800" u="sng" dirty="0">
                <a:hlinkClick r:id="rId7"/>
              </a:rPr>
              <a:t>www</a:t>
            </a:r>
            <a:r>
              <a:rPr lang="ru-RU" sz="1800" u="sng" dirty="0">
                <a:hlinkClick r:id="rId7"/>
              </a:rPr>
              <a:t>.</a:t>
            </a:r>
            <a:r>
              <a:rPr lang="en-US" sz="1800" u="sng" dirty="0">
                <a:hlinkClick r:id="rId7"/>
              </a:rPr>
              <a:t>e</a:t>
            </a:r>
            <a:r>
              <a:rPr lang="ru-RU" sz="1800" u="sng" dirty="0">
                <a:hlinkClick r:id="rId7"/>
              </a:rPr>
              <a:t>-</a:t>
            </a:r>
            <a:r>
              <a:rPr lang="en-US" sz="1800" u="sng" dirty="0">
                <a:hlinkClick r:id="rId7"/>
              </a:rPr>
              <a:t>reading</a:t>
            </a:r>
            <a:r>
              <a:rPr lang="ru-RU" sz="1800" u="sng" dirty="0">
                <a:hlinkClick r:id="rId7"/>
              </a:rPr>
              <a:t>/</a:t>
            </a:r>
            <a:r>
              <a:rPr lang="en-US" sz="1800" u="sng" dirty="0">
                <a:hlinkClick r:id="rId7"/>
              </a:rPr>
              <a:t>club</a:t>
            </a:r>
            <a:r>
              <a:rPr lang="ru-RU" sz="1800" u="sng" dirty="0">
                <a:hlinkClick r:id="rId7"/>
              </a:rPr>
              <a:t>/</a:t>
            </a:r>
            <a:r>
              <a:rPr lang="en-US" sz="1800" u="sng" dirty="0">
                <a:hlinkClick r:id="rId7"/>
              </a:rPr>
              <a:t>chapter</a:t>
            </a:r>
            <a:r>
              <a:rPr lang="ru-RU" sz="1800" u="sng" dirty="0">
                <a:hlinkClick r:id="rId7"/>
              </a:rPr>
              <a:t>/</a:t>
            </a:r>
            <a:r>
              <a:rPr lang="en-US" sz="1800" u="sng" dirty="0" err="1">
                <a:hlinkClick r:id="rId7"/>
              </a:rPr>
              <a:t>php</a:t>
            </a:r>
            <a:r>
              <a:rPr lang="ru-RU" sz="1800" u="sng" dirty="0">
                <a:hlinkClick r:id="rId7"/>
              </a:rPr>
              <a:t>/1016103/20/</a:t>
            </a:r>
            <a:r>
              <a:rPr lang="en-US" sz="1800" u="sng" dirty="0" err="1">
                <a:hlinkClick r:id="rId7"/>
              </a:rPr>
              <a:t>Sidneva</a:t>
            </a:r>
            <a:r>
              <a:rPr lang="ru-RU" sz="1800" u="sng" dirty="0">
                <a:hlinkClick r:id="rId7"/>
              </a:rPr>
              <a:t>_-_</a:t>
            </a:r>
            <a:r>
              <a:rPr lang="en-US" sz="1800" u="sng" dirty="0" err="1">
                <a:hlinkClick r:id="rId7"/>
              </a:rPr>
              <a:t>Tayny</a:t>
            </a:r>
            <a:r>
              <a:rPr lang="ru-RU" sz="1800" u="sng" dirty="0">
                <a:hlinkClick r:id="rId7"/>
              </a:rPr>
              <a:t>_</a:t>
            </a:r>
            <a:r>
              <a:rPr lang="en-US" sz="1800" u="sng" dirty="0" err="1">
                <a:hlinkClick r:id="rId7"/>
              </a:rPr>
              <a:t>egipetskih</a:t>
            </a:r>
            <a:r>
              <a:rPr lang="ru-RU" sz="1800" u="sng" dirty="0">
                <a:hlinkClick r:id="rId7"/>
              </a:rPr>
              <a:t>_</a:t>
            </a:r>
            <a:r>
              <a:rPr lang="en-US" sz="1800" u="sng" dirty="0" err="1">
                <a:hlinkClick r:id="rId7"/>
              </a:rPr>
              <a:t>faraonov</a:t>
            </a:r>
            <a:r>
              <a:rPr lang="ru-RU" sz="1800" u="sng" dirty="0">
                <a:hlinkClick r:id="rId7"/>
              </a:rPr>
              <a:t>.</a:t>
            </a:r>
            <a:r>
              <a:rPr lang="en-US" sz="1800" u="sng" dirty="0">
                <a:hlinkClick r:id="rId7"/>
              </a:rPr>
              <a:t>html</a:t>
            </a:r>
            <a:r>
              <a:rPr lang="en-US" sz="1800" dirty="0"/>
              <a:t> 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>
                <a:solidFill>
                  <a:schemeClr val="tx1"/>
                </a:solidFill>
              </a:rPr>
              <a:t/>
            </a:r>
            <a:br>
              <a:rPr lang="ru-RU" sz="1800" dirty="0" smtClean="0">
                <a:solidFill>
                  <a:schemeClr val="tx1"/>
                </a:solidFill>
              </a:rPr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en-US" sz="1800" dirty="0">
                <a:hlinkClick r:id="rId8"/>
              </a:rPr>
              <a:t>https://yandex.ru/images/search?text=</a:t>
            </a:r>
            <a:r>
              <a:rPr lang="ru-RU" sz="1800" dirty="0">
                <a:hlinkClick r:id="rId8"/>
              </a:rPr>
              <a:t>Нефертити%20фото&amp;</a:t>
            </a:r>
            <a:r>
              <a:rPr lang="en-US" sz="1800" dirty="0" err="1" smtClean="0">
                <a:hlinkClick r:id="rId8"/>
              </a:rPr>
              <a:t>img_url</a:t>
            </a:r>
            <a:r>
              <a:rPr lang="en-US" sz="1800" dirty="0" smtClean="0">
                <a:hlinkClick r:id="rId8"/>
              </a:rPr>
              <a:t>=https%3A%2F%2Faromamasla.com%2Fwp-content%2Fuploads%2F2017%2F09%2Fegipetskaya-carica-nefertiti.jpg&amp;pos=12&amp;rpt=</a:t>
            </a:r>
            <a:r>
              <a:rPr lang="en-US" sz="1800" dirty="0" err="1" smtClean="0">
                <a:hlinkClick r:id="rId8"/>
              </a:rPr>
              <a:t>simage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>
                <a:solidFill>
                  <a:schemeClr val="tx1"/>
                </a:solidFill>
              </a:rPr>
              <a:t/>
            </a:r>
            <a:br>
              <a:rPr lang="ru-RU" sz="1800" dirty="0">
                <a:solidFill>
                  <a:schemeClr val="tx1"/>
                </a:solidFill>
              </a:rPr>
            </a:b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381000"/>
            <a:ext cx="5581787" cy="864908"/>
          </a:xfrm>
        </p:spPr>
        <p:txBody>
          <a:bodyPr>
            <a:normAutofit lnSpcReduction="10000"/>
          </a:bodyPr>
          <a:lstStyle/>
          <a:p>
            <a:r>
              <a:rPr lang="ru-RU" b="1" i="1" dirty="0"/>
              <a:t>Ссылки </a:t>
            </a:r>
            <a:r>
              <a:rPr lang="ru-RU" b="1" i="1" dirty="0" smtClean="0"/>
              <a:t>на </a:t>
            </a:r>
            <a:r>
              <a:rPr lang="ru-RU" b="1" i="1" dirty="0"/>
              <a:t>использованный материал</a:t>
            </a:r>
            <a:r>
              <a:rPr lang="ru-RU" b="1" i="1" dirty="0" smtClean="0"/>
              <a:t>:</a:t>
            </a:r>
          </a:p>
          <a:p>
            <a:endParaRPr lang="ru-RU" b="1" i="1" dirty="0"/>
          </a:p>
          <a:p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0674676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hiddenhistory.50webs.com/ancient_egyp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03750">
            <a:off x="1162231" y="4552139"/>
            <a:ext cx="1476131" cy="13186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1.Введение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171950" y="1828800"/>
            <a:ext cx="425137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228850" y="1524001"/>
            <a:ext cx="64008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Древний Египет </a:t>
            </a:r>
            <a:r>
              <a:rPr lang="ru-RU" sz="2400" b="1" dirty="0"/>
              <a:t>– красивая страна, полная тайн и загадок. И </a:t>
            </a:r>
            <a:r>
              <a:rPr lang="ru-RU" sz="2400" b="1" dirty="0" smtClean="0"/>
              <a:t>одной </a:t>
            </a:r>
            <a:r>
              <a:rPr lang="ru-RU" sz="2400" b="1" dirty="0"/>
              <a:t>из таких загадок стали женщины-фараоны. </a:t>
            </a:r>
            <a:endParaRPr lang="ru-RU" sz="2400" b="1" dirty="0" smtClean="0"/>
          </a:p>
          <a:p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1026" name="Рисунок 4" descr="D:\с диска 28.10.14\РЕФЕРАТ ОТ 03.11.14\4cc6f38ac77667.38619343frogview-galleryнефертит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49030">
            <a:off x="2628900" y="3315731"/>
            <a:ext cx="1293266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im0-tub-ru.yandex.net/i?id=c9af8b12233890d60949ed1f5eae06d8-sr&amp;n=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8006">
            <a:off x="4171950" y="3035926"/>
            <a:ext cx="157353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historynet.com/wp-content/uploads/2017/04/4.16.17-768x403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00" r="22815"/>
          <a:stretch/>
        </p:blipFill>
        <p:spPr bwMode="auto">
          <a:xfrm rot="20489317">
            <a:off x="5725614" y="3668883"/>
            <a:ext cx="1636568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dn.wallpapersafari.com/73/70/Wr1FPQ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9122">
            <a:off x="7421132" y="3281859"/>
            <a:ext cx="1208519" cy="214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78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609601"/>
            <a:ext cx="69901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Цель:</a:t>
            </a:r>
            <a:r>
              <a:rPr lang="ru-RU" sz="3200" dirty="0" smtClean="0"/>
              <a:t> </a:t>
            </a:r>
            <a:r>
              <a:rPr lang="ru-RU" sz="2400" dirty="0"/>
              <a:t>познакомиться с правлением женщин-фараонов  </a:t>
            </a:r>
            <a:r>
              <a:rPr lang="ru-RU" sz="2400" dirty="0" smtClean="0"/>
              <a:t>Древнего Египта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86295" y="1568947"/>
            <a:ext cx="7289223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Задачи:</a:t>
            </a:r>
          </a:p>
          <a:p>
            <a:r>
              <a:rPr lang="ru-RU" sz="2400" dirty="0" smtClean="0"/>
              <a:t>1.Познакомиться </a:t>
            </a:r>
            <a:r>
              <a:rPr lang="ru-RU" sz="2400" dirty="0"/>
              <a:t>с наиболее известными царицами Древнего Египта.</a:t>
            </a:r>
          </a:p>
          <a:p>
            <a:r>
              <a:rPr lang="ru-RU" sz="2400" dirty="0"/>
              <a:t>2.Узнать, как они пришли к своей власти.</a:t>
            </a:r>
          </a:p>
          <a:p>
            <a:r>
              <a:rPr lang="ru-RU" sz="2400" dirty="0"/>
              <a:t>3.Какую политику вели во время своего правления, какими личными качествами обладали.</a:t>
            </a:r>
          </a:p>
          <a:p>
            <a:endParaRPr lang="ru-RU" sz="2800" dirty="0"/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763689" y="3933056"/>
            <a:ext cx="698477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Гипотеза:</a:t>
            </a:r>
            <a:r>
              <a:rPr lang="ru-RU" sz="2800" b="1" dirty="0" smtClean="0"/>
              <a:t> </a:t>
            </a:r>
            <a:r>
              <a:rPr lang="ru-RU" sz="2400" dirty="0" smtClean="0"/>
              <a:t>личные качества женщин-фараонов влияли на их правление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117023" y="4800601"/>
            <a:ext cx="737235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 исследования</a:t>
            </a:r>
            <a:r>
              <a:rPr lang="ru-RU" sz="2400" dirty="0">
                <a:solidFill>
                  <a:srgbClr val="C00000"/>
                </a:solidFill>
              </a:rPr>
              <a:t>: </a:t>
            </a:r>
            <a:r>
              <a:rPr lang="ru-RU" sz="2400" dirty="0"/>
              <a:t>правление и личные качества женщин-фараонов</a:t>
            </a:r>
          </a:p>
          <a:p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Объект исследования</a:t>
            </a:r>
            <a:r>
              <a:rPr lang="ru-RU" sz="2400" dirty="0">
                <a:solidFill>
                  <a:srgbClr val="C00000"/>
                </a:solidFill>
              </a:rPr>
              <a:t>:</a:t>
            </a:r>
            <a:r>
              <a:rPr lang="ru-RU" sz="2400" dirty="0"/>
              <a:t> женщины-фараоны Древнего Египта</a:t>
            </a:r>
            <a:r>
              <a:rPr lang="ru-RU" sz="2400" dirty="0" smtClean="0"/>
              <a:t>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83626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0051" y="304800"/>
            <a:ext cx="7167842" cy="14478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23728" y="609600"/>
            <a:ext cx="6671699" cy="3436937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Практическая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значимость.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400" dirty="0" smtClean="0"/>
              <a:t>Изученную информацию можно использовать на уроках истории и обществознания или с ее помощью заниматься саморазвитием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3600450" y="2738643"/>
            <a:ext cx="3829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699792" y="2877142"/>
            <a:ext cx="621895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Каких известных правительниц  вы знаете?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272534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Диаграмма 7"/>
          <p:cNvGraphicFramePr/>
          <p:nvPr>
            <p:extLst>
              <p:ext uri="{D42A27DB-BD31-4B8C-83A1-F6EECF244321}">
                <p14:modId xmlns:p14="http://schemas.microsoft.com/office/powerpoint/2010/main" val="2227844211"/>
              </p:ext>
            </p:extLst>
          </p:nvPr>
        </p:nvGraphicFramePr>
        <p:xfrm>
          <a:off x="3995936" y="3717032"/>
          <a:ext cx="3600400" cy="24158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https://wallscover.com/images/cleopatra-wallpaper-12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80" t="6706"/>
          <a:stretch/>
        </p:blipFill>
        <p:spPr bwMode="auto">
          <a:xfrm>
            <a:off x="2705544" y="3592907"/>
            <a:ext cx="1789811" cy="1838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2414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73902" y="5486401"/>
            <a:ext cx="2796620" cy="79924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КЛЕОПАТРА</a:t>
            </a:r>
            <a:b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51г </a:t>
            </a:r>
            <a:r>
              <a:rPr lang="ru-RU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31 до </a:t>
            </a:r>
            <a:r>
              <a:rPr lang="ru-RU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н.э</a:t>
            </a: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type="body" idx="1"/>
          </p:nvPr>
        </p:nvSpPr>
        <p:spPr>
          <a:xfrm>
            <a:off x="3257550" y="5203371"/>
            <a:ext cx="2627641" cy="926024"/>
          </a:xfrm>
        </p:spPr>
        <p:txBody>
          <a:bodyPr vert="horz" lIns="91440" tIns="45720" rIns="91440" bIns="45720" rtlCol="0" anchor="t">
            <a:noAutofit/>
          </a:bodyPr>
          <a:lstStyle/>
          <a:p>
            <a:pPr algn="ctr">
              <a:spcBef>
                <a:spcPct val="0"/>
              </a:spcBef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ХАТШЕПСУТ </a:t>
            </a:r>
          </a:p>
          <a:p>
            <a:pPr algn="ctr">
              <a:spcBef>
                <a:spcPct val="0"/>
              </a:spcBef>
            </a:pPr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1489-1468гГ ДО Н.Э</a:t>
            </a: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5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3350" y="3173263"/>
            <a:ext cx="1085322" cy="17451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1143000" y="4495800"/>
            <a:ext cx="3486150" cy="1447800"/>
          </a:xfrm>
        </p:spPr>
        <p:txBody>
          <a:bodyPr/>
          <a:lstStyle/>
          <a:p>
            <a:pPr algn="ctr"/>
            <a:endParaRPr lang="ru-RU" sz="1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sz="1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НЕФРУСОБЕК</a:t>
            </a:r>
          </a:p>
          <a:p>
            <a:pPr algn="ctr"/>
            <a:r>
              <a:rPr lang="ru-RU" sz="1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1789-1785гг.до н.э.</a:t>
            </a:r>
            <a:endParaRPr lang="ru-RU" sz="1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50" y="3045976"/>
            <a:ext cx="1092459" cy="18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Berlin_1447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00300" y="3071376"/>
            <a:ext cx="1085850" cy="19489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028950" y="685801"/>
            <a:ext cx="5936797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План исследования:</a:t>
            </a:r>
            <a:endParaRPr lang="ru-RU" b="1" dirty="0">
              <a:solidFill>
                <a:srgbClr val="C00000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ru-RU" sz="2400" b="1" dirty="0"/>
              <a:t>Приход к власти.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b="1" dirty="0"/>
              <a:t>Правление в Древнем Египте.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2400" b="1" dirty="0"/>
              <a:t>Личные качества и их влияние на политику в стране.</a:t>
            </a:r>
          </a:p>
          <a:p>
            <a:endParaRPr lang="ru-RU" dirty="0"/>
          </a:p>
        </p:txBody>
      </p:sp>
      <p:pic>
        <p:nvPicPr>
          <p:cNvPr id="3074" name="Рисунок 4" descr="D:\с диска 28.10.14\РЕФЕРАТ ОТ 03.11.14\4cc6f38ac77667.38619343frogview-galleryнефертити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8421" y="3071376"/>
            <a:ext cx="1060471" cy="180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86401" y="5181601"/>
            <a:ext cx="16573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НЕФЕРТИТИ</a:t>
            </a:r>
          </a:p>
          <a:p>
            <a:r>
              <a:rPr lang="ru-RU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1351-1334гг.до н.э. </a:t>
            </a:r>
          </a:p>
        </p:txBody>
      </p:sp>
    </p:spTree>
    <p:extLst>
      <p:ext uri="{BB962C8B-B14F-4D97-AF65-F5344CB8AC3E}">
        <p14:creationId xmlns:p14="http://schemas.microsoft.com/office/powerpoint/2010/main" val="60243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4651" y="1068936"/>
            <a:ext cx="6143624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err="1">
                <a:solidFill>
                  <a:srgbClr val="FF0000"/>
                </a:solidFill>
              </a:rPr>
              <a:t>Н</a:t>
            </a:r>
            <a:r>
              <a:rPr lang="ru-RU" sz="4000" b="1" dirty="0" err="1" smtClean="0">
                <a:solidFill>
                  <a:srgbClr val="FF0000"/>
                </a:solidFill>
              </a:rPr>
              <a:t>ефрусобек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1789-1785гг.до </a:t>
            </a:r>
            <a:r>
              <a:rPr lang="ru-RU" sz="4000" b="1" dirty="0">
                <a:solidFill>
                  <a:srgbClr val="FF0000"/>
                </a:solidFill>
              </a:rPr>
              <a:t>н.э.</a:t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https://im0-tub-ru.yandex.net/i?id=38492aafe338e5b04e5ccf846b46afb1&amp;n=33&amp;h=215&amp;w=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566" y="2057400"/>
            <a:ext cx="1660198" cy="39332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72352" y="5410200"/>
            <a:ext cx="59543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«</a:t>
            </a:r>
            <a:r>
              <a:rPr lang="ru-RU" sz="2800" b="1" i="1" dirty="0">
                <a:solidFill>
                  <a:srgbClr val="002060"/>
                </a:solidFill>
              </a:rPr>
              <a:t>Прекраснейшая для </a:t>
            </a:r>
            <a:r>
              <a:rPr lang="ru-RU" sz="2800" b="1" i="1" dirty="0" err="1">
                <a:solidFill>
                  <a:srgbClr val="002060"/>
                </a:solidFill>
              </a:rPr>
              <a:t>Себека</a:t>
            </a:r>
            <a:r>
              <a:rPr lang="ru-RU" sz="2800" b="1" i="1" dirty="0">
                <a:solidFill>
                  <a:srgbClr val="002060"/>
                </a:solidFill>
              </a:rPr>
              <a:t> (бога-крокодила)». </a:t>
            </a:r>
          </a:p>
        </p:txBody>
      </p:sp>
      <p:pic>
        <p:nvPicPr>
          <p:cNvPr id="7" name="Рисунок 6" descr="Женщины - фараоны древнего Егип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1354903"/>
            <a:ext cx="3257550" cy="3325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100" name="Picture 4" descr="http://nikatravel.ru/upload/images/2015-06/Sobek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5993" y="2819400"/>
            <a:ext cx="2000003" cy="1983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upload.wikimedia.org/wikipedia/commons/8/89/Statue_of_Sobekneferu_%28Berlin_Egyptian_Museum_14475%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3581400"/>
            <a:ext cx="988017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077" y="533400"/>
            <a:ext cx="4174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2.Женщины-фараоны.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3706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7053542" cy="1400530"/>
          </a:xfrm>
        </p:spPr>
        <p:txBody>
          <a:bodyPr/>
          <a:lstStyle/>
          <a:p>
            <a:r>
              <a:rPr lang="ru-RU" sz="3600" b="1" dirty="0" err="1">
                <a:solidFill>
                  <a:srgbClr val="FF0000"/>
                </a:solidFill>
              </a:rPr>
              <a:t>Хатшепсут</a:t>
            </a:r>
            <a:r>
              <a:rPr lang="ru-RU" sz="3600" b="1" dirty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/>
            </a:r>
            <a:br>
              <a:rPr lang="ru-RU" sz="3600" b="1" dirty="0" smtClean="0">
                <a:solidFill>
                  <a:srgbClr val="FF0000"/>
                </a:solidFill>
              </a:rPr>
            </a:br>
            <a:r>
              <a:rPr lang="ru-RU" sz="3600" b="1" dirty="0" smtClean="0">
                <a:solidFill>
                  <a:srgbClr val="FF0000"/>
                </a:solidFill>
              </a:rPr>
              <a:t>1489-1468г</a:t>
            </a:r>
            <a:r>
              <a:rPr lang="ru-RU" sz="3600" b="1" dirty="0">
                <a:solidFill>
                  <a:srgbClr val="FF0000"/>
                </a:solidFill>
              </a:rPr>
              <a:t>. до н.э.</a:t>
            </a:r>
          </a:p>
        </p:txBody>
      </p:sp>
      <p:pic>
        <p:nvPicPr>
          <p:cNvPr id="4" name="Рисунок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323528" y="3194281"/>
            <a:ext cx="4088875" cy="28154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6" name="Picture 2" descr="http://e-libra.ru/files/books/2014/03/05/363172/i_00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5077" y="908720"/>
            <a:ext cx="1698792" cy="2626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900igr.net/up/datai/237955/0023-023-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36006"/>
            <a:ext cx="1778367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static.biblioclub.ru/art_portal/pictures/446/446476/egef088_catpag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9452" y="3789040"/>
            <a:ext cx="3380780" cy="225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881037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7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609600"/>
            <a:ext cx="4484915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 rot="10800000" flipV="1">
            <a:off x="2114551" y="5223303"/>
            <a:ext cx="30338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Погребальный храм </a:t>
            </a:r>
            <a:r>
              <a:rPr lang="ru-RU" sz="2400" b="1" dirty="0" smtClean="0"/>
              <a:t>царицы </a:t>
            </a:r>
            <a:r>
              <a:rPr lang="ru-RU" sz="2400" b="1" dirty="0" err="1"/>
              <a:t>Хатшепсут</a:t>
            </a:r>
            <a:endParaRPr lang="ru-RU" sz="2000" b="1" dirty="0"/>
          </a:p>
        </p:txBody>
      </p:sp>
      <p:pic>
        <p:nvPicPr>
          <p:cNvPr id="8" name="Рисунок 7" descr="C:\Users\Учитель\Desktop\ПРОЕКТЫ 2018Г\ФАРАОНЫ\Karnak_Tempel_Obelisk_Hatschepsut_0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396" y="609600"/>
            <a:ext cx="1560671" cy="27622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858001" y="738388"/>
            <a:ext cx="2178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/>
              <a:t>Карнак</a:t>
            </a:r>
            <a:r>
              <a:rPr lang="ru-RU" sz="2400" b="1" dirty="0" smtClean="0"/>
              <a:t>.</a:t>
            </a:r>
          </a:p>
          <a:p>
            <a:r>
              <a:rPr lang="ru-RU" sz="2400" b="1" dirty="0" smtClean="0"/>
              <a:t> </a:t>
            </a:r>
            <a:r>
              <a:rPr lang="ru-RU" sz="2400" b="1" dirty="0"/>
              <a:t>Обелиск </a:t>
            </a:r>
            <a:r>
              <a:rPr lang="ru-RU" sz="2400" b="1" dirty="0" err="1"/>
              <a:t>Хатшепсут</a:t>
            </a:r>
            <a:endParaRPr lang="ru-RU" sz="2400" dirty="0"/>
          </a:p>
        </p:txBody>
      </p:sp>
      <p:pic>
        <p:nvPicPr>
          <p:cNvPr id="11" name="Рисунок 10" descr="C:\Users\Учитель\Desktop\ПРОЕКТЫ 2018Г\ФАРАОНЫ\царь пунта встречают корабли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8780" y="4043658"/>
            <a:ext cx="2087880" cy="2397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Прямоугольник 8"/>
          <p:cNvSpPr/>
          <p:nvPr/>
        </p:nvSpPr>
        <p:spPr>
          <a:xfrm>
            <a:off x="6375370" y="3365472"/>
            <a:ext cx="266112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Царь </a:t>
            </a:r>
            <a:r>
              <a:rPr lang="ru-RU" sz="2000" b="1" dirty="0" err="1"/>
              <a:t>Пунта</a:t>
            </a:r>
            <a:r>
              <a:rPr lang="ru-RU" sz="2000" b="1" dirty="0"/>
              <a:t> </a:t>
            </a:r>
            <a:r>
              <a:rPr lang="ru-RU" sz="2000" b="1" dirty="0" smtClean="0"/>
              <a:t>встречает </a:t>
            </a:r>
            <a:r>
              <a:rPr lang="ru-RU" sz="2000" b="1" dirty="0"/>
              <a:t>корабли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32015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49468" y="570415"/>
            <a:ext cx="43267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err="1" smtClean="0">
                <a:solidFill>
                  <a:srgbClr val="FF0000"/>
                </a:solidFill>
              </a:rPr>
              <a:t>Нефертити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1351-1334гг.до </a:t>
            </a:r>
            <a:r>
              <a:rPr lang="ru-RU" sz="3600" b="1" dirty="0">
                <a:solidFill>
                  <a:srgbClr val="FF0000"/>
                </a:solidFill>
              </a:rPr>
              <a:t>н.э. </a:t>
            </a:r>
            <a:endParaRPr lang="ru-RU" sz="36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Users\Учитель\Desktop\ПРОЕКТЫ 2018Г\ФАРАОНЫ\нефертити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" y="3135853"/>
            <a:ext cx="3689747" cy="3065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6" name="Picture 6" descr="http://2krota.ru/wp-content/uploads/2017/12/254743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6300" y="2050144"/>
            <a:ext cx="3962738" cy="38550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жены фараонов египта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700" y="381001"/>
            <a:ext cx="1387929" cy="24674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823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(1)</Template>
  <TotalTime>55</TotalTime>
  <Words>330</Words>
  <Application>Microsoft Office PowerPoint</Application>
  <PresentationFormat>Экран (4:3)</PresentationFormat>
  <Paragraphs>66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2</vt:lpstr>
      <vt:lpstr>  Женщины-фараоны  Древнего  Египта.  Выполнила: Анисимова Александра,  ученица 6 класса МКОУ «Усть-Каменской средней школы»  Руководитель: Кадникова Светлана Юрьевна,  учитель истории и обществознания  МКОУ «Усть-Каменской средней школы»   2018</vt:lpstr>
      <vt:lpstr>1.Введение</vt:lpstr>
      <vt:lpstr>Презентация PowerPoint</vt:lpstr>
      <vt:lpstr> </vt:lpstr>
      <vt:lpstr>КЛЕОПАТРА 51г – 31 до н.э   </vt:lpstr>
      <vt:lpstr> Нефрусобек  1789-1785гг.до н.э. </vt:lpstr>
      <vt:lpstr>Хатшепсут  1489-1468г. до н.э.</vt:lpstr>
      <vt:lpstr>Презентация PowerPoint</vt:lpstr>
      <vt:lpstr>Презентация PowerPoint</vt:lpstr>
      <vt:lpstr> Клеопатра   51г – 31 до н.э </vt:lpstr>
      <vt:lpstr>Презентация PowerPoint</vt:lpstr>
      <vt:lpstr>Презентация PowerPoint</vt:lpstr>
      <vt:lpstr>Презентация PowerPoint</vt:lpstr>
      <vt:lpstr>Презентация PowerPoint</vt:lpstr>
      <vt:lpstr>http://rushist.com/index.php/breasted-turaev/1279-tsaritsa-khatshepsut  http://works.doklad.ru/view/BeTPpwLLRO2s/2.html  http://vsemagi.ru/articles/hatshepsut  https://www.syl.ru/article/197009/new_kleopatra-tsaritsa-egipta-biografiya-interesnyie-faktyi  http://bookitut.ru/Povsednevnaya-zhiznj-Egipta-vo-vremena-Kleopatry.html   http://www.e-reading/club/chapter/php/1016103/20/Sidneva_-_Tayny_egipetskih_faraonov.html     https://yandex.ru/images/search?text=Нефертити%20фото&amp;img_url=https%3A%2F%2Faromamasla.com%2Fwp-content%2Fuploads%2F2017%2F09%2Fegipetskaya-carica-nefertiti.jpg&amp;pos=12&amp;rpt=simage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ST12</dc:creator>
  <cp:lastModifiedBy>Учитель</cp:lastModifiedBy>
  <cp:revision>7</cp:revision>
  <dcterms:created xsi:type="dcterms:W3CDTF">2018-03-20T13:42:56Z</dcterms:created>
  <dcterms:modified xsi:type="dcterms:W3CDTF">2018-03-26T16:33:03Z</dcterms:modified>
</cp:coreProperties>
</file>