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72" r:id="rId2"/>
    <p:sldId id="273" r:id="rId3"/>
    <p:sldId id="257" r:id="rId4"/>
    <p:sldId id="269" r:id="rId5"/>
    <p:sldId id="258" r:id="rId6"/>
    <p:sldId id="278" r:id="rId7"/>
    <p:sldId id="259" r:id="rId8"/>
    <p:sldId id="279" r:id="rId9"/>
    <p:sldId id="263" r:id="rId10"/>
    <p:sldId id="264" r:id="rId11"/>
    <p:sldId id="277" r:id="rId12"/>
    <p:sldId id="266" r:id="rId13"/>
    <p:sldId id="274" r:id="rId14"/>
    <p:sldId id="275" r:id="rId15"/>
    <p:sldId id="276" r:id="rId16"/>
    <p:sldId id="267" r:id="rId17"/>
    <p:sldId id="268" r:id="rId18"/>
    <p:sldId id="271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898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 horzBarState="maximized">
    <p:restoredLeft sz="15620"/>
    <p:restoredTop sz="94660"/>
  </p:normalViewPr>
  <p:slideViewPr>
    <p:cSldViewPr>
      <p:cViewPr>
        <p:scale>
          <a:sx n="60" d="100"/>
          <a:sy n="60" d="100"/>
        </p:scale>
        <p:origin x="-264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27C1C8B-D2E3-423D-9BB5-27177CDFFD31}" type="datetimeFigureOut">
              <a:rPr lang="ru-RU" smtClean="0"/>
              <a:t>28.03.2018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23E0BB-A2C3-4D78-812F-592E76C9DE05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474804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23E0BB-A2C3-4D78-812F-592E76C9DE05}" type="slidenum">
              <a:rPr lang="ru-RU" smtClean="0"/>
              <a:t>5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725937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solidFill>
            <a:srgbClr val="C89800">
              <a:alpha val="46000"/>
            </a:srgbClr>
          </a:solidFill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2AF962-7603-4486-AF29-545D8E56F888}" type="datetimeFigureOut">
              <a:rPr lang="ru-RU" smtClean="0"/>
              <a:t>28.03.2018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C12CE2-E9D4-4B0A-9C8F-36FC35C7BDEE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386308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2AF962-7603-4486-AF29-545D8E56F888}" type="datetimeFigureOut">
              <a:rPr lang="ru-RU" smtClean="0"/>
              <a:t>28.03.2018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C12CE2-E9D4-4B0A-9C8F-36FC35C7BDEE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834574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2AF962-7603-4486-AF29-545D8E56F888}" type="datetimeFigureOut">
              <a:rPr lang="ru-RU" smtClean="0"/>
              <a:t>28.03.2018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C12CE2-E9D4-4B0A-9C8F-36FC35C7BDEE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086644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tx1">
              <a:alpha val="4000"/>
            </a:schemeClr>
          </a:solidFill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2AF962-7603-4486-AF29-545D8E56F888}" type="datetimeFigureOut">
              <a:rPr lang="ru-RU" smtClean="0"/>
              <a:t>28.03.2018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C12CE2-E9D4-4B0A-9C8F-36FC35C7BDEE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879407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2AF962-7603-4486-AF29-545D8E56F888}" type="datetimeFigureOut">
              <a:rPr lang="ru-RU" smtClean="0"/>
              <a:t>28.03.2018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C12CE2-E9D4-4B0A-9C8F-36FC35C7BDEE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441830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2AF962-7603-4486-AF29-545D8E56F888}" type="datetimeFigureOut">
              <a:rPr lang="ru-RU" smtClean="0"/>
              <a:t>28.03.2018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C12CE2-E9D4-4B0A-9C8F-36FC35C7BDEE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040880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2AF962-7603-4486-AF29-545D8E56F888}" type="datetimeFigureOut">
              <a:rPr lang="ru-RU" smtClean="0"/>
              <a:t>28.03.2018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C12CE2-E9D4-4B0A-9C8F-36FC35C7BDEE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406779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2AF962-7603-4486-AF29-545D8E56F888}" type="datetimeFigureOut">
              <a:rPr lang="ru-RU" smtClean="0"/>
              <a:t>28.03.2018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C12CE2-E9D4-4B0A-9C8F-36FC35C7BDEE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690150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2AF962-7603-4486-AF29-545D8E56F888}" type="datetimeFigureOut">
              <a:rPr lang="ru-RU" smtClean="0"/>
              <a:t>28.03.2018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C12CE2-E9D4-4B0A-9C8F-36FC35C7BDEE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351080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2AF962-7603-4486-AF29-545D8E56F888}" type="datetimeFigureOut">
              <a:rPr lang="ru-RU" smtClean="0"/>
              <a:t>28.03.2018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C12CE2-E9D4-4B0A-9C8F-36FC35C7BDEE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087970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dirty="0" smtClean="0"/>
              <a:t>Вставка рисунка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2AF962-7603-4486-AF29-545D8E56F888}" type="datetimeFigureOut">
              <a:rPr lang="ru-RU" smtClean="0"/>
              <a:t>28.03.2018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C12CE2-E9D4-4B0A-9C8F-36FC35C7BDEE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579961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2AF962-7603-4486-AF29-545D8E56F888}" type="datetimeFigureOut">
              <a:rPr lang="ru-RU" smtClean="0"/>
              <a:t>28.03.2018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C12CE2-E9D4-4B0A-9C8F-36FC35C7BDEE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044420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1412776"/>
            <a:ext cx="7918648" cy="1944216"/>
          </a:xfrm>
          <a:noFill/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Презентация</a:t>
            </a:r>
            <a:br>
              <a:rPr lang="ru-RU" b="1" dirty="0" smtClean="0">
                <a:solidFill>
                  <a:schemeClr val="bg1"/>
                </a:solidFill>
              </a:rPr>
            </a:br>
            <a:r>
              <a:rPr lang="ru-RU" b="1" dirty="0" smtClean="0">
                <a:solidFill>
                  <a:schemeClr val="bg1"/>
                </a:solidFill>
              </a:rPr>
              <a:t>К ЗАНЯТИЮ В СТАРШЕЙ ГРУППЕ КОНСТРУИРОВАНИЕ С ЭЛЕМЕНТАМИ ЛЕПКИ</a:t>
            </a:r>
            <a:endParaRPr lang="ru-RU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72282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>
            <a:normAutofit fontScale="90000"/>
          </a:bodyPr>
          <a:lstStyle/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0" y="4919716"/>
            <a:ext cx="9144000" cy="1938284"/>
          </a:xfrm>
          <a:solidFill>
            <a:schemeClr val="accent3">
              <a:lumMod val="50000"/>
            </a:schemeClr>
          </a:solidFill>
        </p:spPr>
        <p:txBody>
          <a:bodyPr>
            <a:noAutofit/>
          </a:bodyPr>
          <a:lstStyle/>
          <a:p>
            <a:r>
              <a:rPr lang="ru-RU" sz="3200" dirty="0" smtClean="0">
                <a:solidFill>
                  <a:schemeClr val="bg2"/>
                </a:solidFill>
              </a:rPr>
              <a:t>Как и все дикие животные, медведи сами добывают себе еду. Любит мишка грибы, ягоды, орехи,  желуди, корешки, фрукты. С удовольствием ест мышей, лягушек, червей , насекомых.</a:t>
            </a:r>
            <a:endParaRPr lang="ru-RU" sz="3200" dirty="0">
              <a:solidFill>
                <a:schemeClr val="bg2"/>
              </a:solidFill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/>
      </p:sp>
      <p:pic>
        <p:nvPicPr>
          <p:cNvPr id="2051" name="Picture 3" descr="C:\Users\Администратор\Desktop\воспитатель года\2942_bi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75656" y="404664"/>
            <a:ext cx="6100876" cy="45150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343602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Администратор\Desktop\воспитатель года\e40995049678a02e5ce02f8b24a2dd9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212" y="332656"/>
            <a:ext cx="9128788" cy="67119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174314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9673" y="116632"/>
            <a:ext cx="8229600" cy="778098"/>
          </a:xfrm>
        </p:spPr>
        <p:txBody>
          <a:bodyPr>
            <a:noAutofit/>
          </a:bodyPr>
          <a:lstStyle/>
          <a:p>
            <a:r>
              <a:rPr lang="ru-RU" sz="7200" dirty="0">
                <a:solidFill>
                  <a:schemeClr val="bg1"/>
                </a:solidFill>
              </a:rPr>
              <a:t> </a:t>
            </a:r>
            <a:r>
              <a:rPr lang="ru-RU" sz="3600" dirty="0">
                <a:solidFill>
                  <a:schemeClr val="bg1"/>
                </a:solidFill>
              </a:rPr>
              <a:t>А еще мишка отличный рыболов. Любит рыбку половить.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Администратор\Desktop\воспитатель года\bears_1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5348" y="1340768"/>
            <a:ext cx="8858250" cy="4924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090167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Администратор\Desktop\воспитатель года\fishing_forest_river_leaves_bear_autumn-vcFZ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-213734" y="0"/>
            <a:ext cx="9357734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052268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Picture 3" descr="C:\Users\Администратор\Desktop\воспитатель года\medved_vodopad_ryba_lovit_ohota_buryy_bryzgi_31781_1920x1080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18" y="332656"/>
            <a:ext cx="9136882" cy="6525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877675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C:\Users\Администратор\Desktop\воспитатель года\medved-reka-riba-dobicha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864486" cy="6957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53143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75320" y="620688"/>
            <a:ext cx="6696745" cy="4464496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2627784" cy="1196752"/>
          </a:xfrm>
        </p:spPr>
        <p:txBody>
          <a:bodyPr>
            <a:noAutofit/>
          </a:bodyPr>
          <a:lstStyle/>
          <a:p>
            <a:r>
              <a:rPr lang="ru-RU" dirty="0" smtClean="0">
                <a:solidFill>
                  <a:schemeClr val="bg1">
                    <a:lumMod val="8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Еще с лета мишка присматривает себе укромное место для берлоги.</a:t>
            </a:r>
            <a:endParaRPr lang="ru-RU" dirty="0">
              <a:solidFill>
                <a:schemeClr val="bg1">
                  <a:lumMod val="8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-4446" y="1268760"/>
            <a:ext cx="3208294" cy="5040560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Поздней осенью роет он под корнями старого дерева берлогу. Трудится два, три дня.  </a:t>
            </a:r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Потом натаскает в берлогу листья, траву, мох, застелет еловыми </a:t>
            </a:r>
            <a:r>
              <a:rPr lang="ru-RU" sz="2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ветками и укладывается </a:t>
            </a:r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берлоге,  еще поревет немного, как-бы  предупреждая всех  - не мешайте спать, и уснет.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203848" y="5517232"/>
            <a:ext cx="54006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solidFill>
                  <a:schemeClr val="bg1"/>
                </a:solidFill>
              </a:rPr>
              <a:t>Говорят так – впал медведь в зимнюю спячку.</a:t>
            </a:r>
          </a:p>
        </p:txBody>
      </p:sp>
    </p:spTree>
    <p:extLst>
      <p:ext uri="{BB962C8B-B14F-4D97-AF65-F5344CB8AC3E}">
        <p14:creationId xmlns:p14="http://schemas.microsoft.com/office/powerpoint/2010/main" val="29272918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180528" y="260648"/>
            <a:ext cx="9324528" cy="387424"/>
          </a:xfrm>
        </p:spPr>
        <p:txBody>
          <a:bodyPr>
            <a:noAutofit/>
          </a:bodyPr>
          <a:lstStyle/>
          <a:p>
            <a:r>
              <a:rPr lang="ru-RU" sz="3200" dirty="0" smtClean="0">
                <a:solidFill>
                  <a:schemeClr val="bg1"/>
                </a:solidFill>
              </a:rPr>
              <a:t>Проснется мишка только весной, когда снег растает.</a:t>
            </a:r>
            <a:endParaRPr lang="ru-RU" sz="3200" dirty="0">
              <a:solidFill>
                <a:schemeClr val="bg1"/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1942" y="836712"/>
            <a:ext cx="7983978" cy="5328592"/>
          </a:xfrm>
        </p:spPr>
      </p:pic>
    </p:spTree>
    <p:extLst>
      <p:ext uri="{BB962C8B-B14F-4D97-AF65-F5344CB8AC3E}">
        <p14:creationId xmlns:p14="http://schemas.microsoft.com/office/powerpoint/2010/main" val="2829119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360040"/>
          </a:xfrm>
        </p:spPr>
        <p:txBody>
          <a:bodyPr>
            <a:normAutofit fontScale="90000"/>
          </a:bodyPr>
          <a:lstStyle/>
          <a:p>
            <a:r>
              <a:rPr lang="ru-RU" sz="1800" dirty="0" smtClean="0">
                <a:solidFill>
                  <a:schemeClr val="bg1"/>
                </a:solidFill>
              </a:rPr>
              <a:t>До свидания Мишка!</a:t>
            </a:r>
            <a:endParaRPr lang="ru-RU" sz="1800" dirty="0">
              <a:solidFill>
                <a:schemeClr val="bg1"/>
              </a:solidFill>
            </a:endParaRPr>
          </a:p>
        </p:txBody>
      </p:sp>
      <p:pic>
        <p:nvPicPr>
          <p:cNvPr id="1026" name="Picture 2" descr="C:\Users\Администратор\Desktop\воспитатель года\2013-01-10-546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057"/>
          <a:stretch/>
        </p:blipFill>
        <p:spPr bwMode="auto">
          <a:xfrm>
            <a:off x="463138" y="665049"/>
            <a:ext cx="8222834" cy="41563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531950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692696"/>
            <a:ext cx="8064896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Кто первый отгадает мою загадку</a:t>
            </a:r>
            <a:r>
              <a:rPr lang="ru-RU" sz="2400" b="1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ru-RU" sz="4000" b="1" i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4800" b="1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чаще он лесной живет,</a:t>
            </a:r>
          </a:p>
          <a:p>
            <a:r>
              <a:rPr lang="ru-RU" sz="4800" b="1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Сладкоежкою слывет.</a:t>
            </a:r>
          </a:p>
          <a:p>
            <a:r>
              <a:rPr lang="ru-RU" sz="4800" b="1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Летом ест малину, мёд,</a:t>
            </a:r>
          </a:p>
          <a:p>
            <a:r>
              <a:rPr lang="ru-RU" sz="4800" b="1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Лапу зиму всю сосёт.</a:t>
            </a:r>
          </a:p>
          <a:p>
            <a:r>
              <a:rPr lang="ru-RU" sz="4800" b="1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Может  громко зареветь,</a:t>
            </a:r>
          </a:p>
          <a:p>
            <a:r>
              <a:rPr lang="ru-RU" sz="4800" b="1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 зовут его….( Медведь)</a:t>
            </a:r>
          </a:p>
        </p:txBody>
      </p:sp>
    </p:spTree>
    <p:extLst>
      <p:ext uri="{BB962C8B-B14F-4D97-AF65-F5344CB8AC3E}">
        <p14:creationId xmlns:p14="http://schemas.microsoft.com/office/powerpoint/2010/main" val="26222342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-1955" y="5373216"/>
            <a:ext cx="9179940" cy="936104"/>
          </a:xfrm>
        </p:spPr>
        <p:txBody>
          <a:bodyPr>
            <a:noAutofit/>
          </a:bodyPr>
          <a:lstStyle/>
          <a:p>
            <a:r>
              <a:rPr lang="ru-RU" sz="3200" b="1" dirty="0">
                <a:solidFill>
                  <a:schemeClr val="bg1"/>
                </a:solidFill>
              </a:rPr>
              <a:t>Молодцы, догадались, и сегодня я расскажу вам про медведя. Медведь  большое хищное животное.  Живет он в лесу. </a:t>
            </a:r>
          </a:p>
        </p:txBody>
      </p:sp>
      <p:pic>
        <p:nvPicPr>
          <p:cNvPr id="6" name="Рисунок 5"/>
          <p:cNvPicPr>
            <a:picLocks noGrp="1" noChangeAspect="1"/>
          </p:cNvPicPr>
          <p:nvPr>
            <p:ph type="pic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99592" y="116632"/>
            <a:ext cx="7240967" cy="5430725"/>
          </a:xfrm>
        </p:spPr>
      </p:pic>
    </p:spTree>
    <p:extLst>
      <p:ext uri="{BB962C8B-B14F-4D97-AF65-F5344CB8AC3E}">
        <p14:creationId xmlns:p14="http://schemas.microsoft.com/office/powerpoint/2010/main" val="5989144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332656"/>
            <a:ext cx="7344816" cy="864096"/>
          </a:xfrm>
        </p:spPr>
        <p:txBody>
          <a:bodyPr>
            <a:noAutofit/>
          </a:bodyPr>
          <a:lstStyle/>
          <a:p>
            <a:r>
              <a:rPr lang="ru-RU" sz="2800" b="1" dirty="0">
                <a:solidFill>
                  <a:schemeClr val="bg1"/>
                </a:solidFill>
              </a:rPr>
              <a:t>У него крупная голова, маленькие круглые уши, небольшие </a:t>
            </a:r>
            <a:r>
              <a:rPr lang="ru-RU" sz="2800" b="1" dirty="0" smtClean="0">
                <a:solidFill>
                  <a:schemeClr val="bg1"/>
                </a:solidFill>
              </a:rPr>
              <a:t>глаза и хвостик.</a:t>
            </a:r>
            <a:r>
              <a:rPr lang="ru-RU" sz="2800" b="1" dirty="0">
                <a:solidFill>
                  <a:schemeClr val="bg1"/>
                </a:solidFill>
              </a:rPr>
              <a:t/>
            </a:r>
            <a:br>
              <a:rPr lang="ru-RU" sz="2800" b="1" dirty="0">
                <a:solidFill>
                  <a:schemeClr val="bg1"/>
                </a:solidFill>
              </a:rPr>
            </a:br>
            <a:endParaRPr lang="ru-RU" sz="2800" b="1" dirty="0">
              <a:solidFill>
                <a:schemeClr val="bg1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6332" y="1052736"/>
            <a:ext cx="8032092" cy="5354728"/>
          </a:xfrm>
        </p:spPr>
      </p:pic>
    </p:spTree>
    <p:extLst>
      <p:ext uri="{BB962C8B-B14F-4D97-AF65-F5344CB8AC3E}">
        <p14:creationId xmlns:p14="http://schemas.microsoft.com/office/powerpoint/2010/main" val="25023540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91680" y="5661248"/>
            <a:ext cx="5486400" cy="566738"/>
          </a:xfrm>
        </p:spPr>
        <p:txBody>
          <a:bodyPr>
            <a:normAutofit/>
          </a:bodyPr>
          <a:lstStyle/>
          <a:p>
            <a:r>
              <a:rPr lang="ru-RU" dirty="0">
                <a:solidFill>
                  <a:schemeClr val="bg1"/>
                </a:solidFill>
              </a:rPr>
              <a:t>На лапах длинные когти. </a:t>
            </a:r>
            <a:r>
              <a:rPr lang="ru-RU" dirty="0" smtClean="0">
                <a:solidFill>
                  <a:schemeClr val="bg1"/>
                </a:solidFill>
              </a:rPr>
              <a:t>Вот такие !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07504" y="5805264"/>
            <a:ext cx="8856984" cy="1052736"/>
          </a:xfrm>
          <a:solidFill>
            <a:schemeClr val="accent3">
              <a:lumMod val="40000"/>
              <a:lumOff val="60000"/>
            </a:schemeClr>
          </a:solidFill>
        </p:spPr>
        <p:txBody>
          <a:bodyPr>
            <a:noAutofit/>
          </a:bodyPr>
          <a:lstStyle/>
          <a:p>
            <a:r>
              <a:rPr lang="ru-RU" sz="3200" b="1" dirty="0" smtClean="0"/>
              <a:t>А на лапах  длинные острые когти,  благодаря которым мишка хорошо  лазает по деревьям</a:t>
            </a:r>
            <a:r>
              <a:rPr lang="ru-RU" sz="3200" b="1" dirty="0" smtClean="0">
                <a:solidFill>
                  <a:srgbClr val="C00000"/>
                </a:solidFill>
              </a:rPr>
              <a:t>.</a:t>
            </a:r>
            <a:endParaRPr lang="ru-RU" sz="3200" b="1" dirty="0">
              <a:solidFill>
                <a:srgbClr val="C00000"/>
              </a:solidFill>
            </a:endParaRPr>
          </a:p>
        </p:txBody>
      </p:sp>
      <p:pic>
        <p:nvPicPr>
          <p:cNvPr id="6" name="Рисунок 5"/>
          <p:cNvPicPr>
            <a:picLocks noGrp="1" noChangeAspect="1"/>
          </p:cNvPicPr>
          <p:nvPr>
            <p:ph type="pic"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53953" y="332656"/>
            <a:ext cx="7230415" cy="5422811"/>
          </a:xfrm>
        </p:spPr>
      </p:pic>
    </p:spTree>
    <p:extLst>
      <p:ext uri="{BB962C8B-B14F-4D97-AF65-F5344CB8AC3E}">
        <p14:creationId xmlns:p14="http://schemas.microsoft.com/office/powerpoint/2010/main" val="26287322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 descr="C:\Users\Администратор\Desktop\воспитатель года\pic_07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26" y="-26941"/>
            <a:ext cx="4788024" cy="72197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51094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548680"/>
            <a:ext cx="7920880" cy="1584176"/>
          </a:xfrm>
          <a:solidFill>
            <a:schemeClr val="accent3">
              <a:lumMod val="50000"/>
            </a:schemeClr>
          </a:solidFill>
        </p:spPr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0" y="5517232"/>
            <a:ext cx="8964488" cy="936104"/>
          </a:xfrm>
        </p:spPr>
        <p:txBody>
          <a:bodyPr>
            <a:noAutofit/>
          </a:bodyPr>
          <a:lstStyle/>
          <a:p>
            <a:pPr>
              <a:spcAft>
                <a:spcPts val="1000"/>
              </a:spcAft>
            </a:pPr>
            <a:r>
              <a:rPr lang="ru-RU" sz="2400" b="1" dirty="0">
                <a:solidFill>
                  <a:srgbClr val="FFFFFF"/>
                </a:solidFill>
                <a:ea typeface="Calibri"/>
                <a:cs typeface="Times New Roman"/>
              </a:rPr>
              <a:t>Шерсть у мишки густая, теплая, поэтому зимой он не замерзает. </a:t>
            </a:r>
            <a:r>
              <a:rPr lang="ru-RU" sz="2400" b="1" dirty="0" smtClean="0">
                <a:solidFill>
                  <a:srgbClr val="FFFFFF"/>
                </a:solidFill>
                <a:ea typeface="Calibri"/>
                <a:cs typeface="Times New Roman"/>
              </a:rPr>
              <a:t> Вы знаете какого цвета шерстка  у медведя?  Да, коричневая, но чаще говорят бурая , </a:t>
            </a:r>
            <a:r>
              <a:rPr lang="ru-RU" sz="2400" b="1" dirty="0">
                <a:solidFill>
                  <a:srgbClr val="FFFFFF"/>
                </a:solidFill>
                <a:ea typeface="Calibri"/>
                <a:cs typeface="Times New Roman"/>
              </a:rPr>
              <a:t>а </a:t>
            </a:r>
            <a:r>
              <a:rPr lang="ru-RU" sz="2400" b="1" dirty="0" smtClean="0">
                <a:solidFill>
                  <a:srgbClr val="FFFFFF"/>
                </a:solidFill>
                <a:ea typeface="Calibri"/>
                <a:cs typeface="Times New Roman"/>
              </a:rPr>
              <a:t>медведя называют - бурым медведем</a:t>
            </a:r>
            <a:r>
              <a:rPr lang="ru-RU" sz="3600" b="1" dirty="0">
                <a:solidFill>
                  <a:srgbClr val="FFFFFF"/>
                </a:solidFill>
                <a:ea typeface="Calibri"/>
                <a:cs typeface="Times New Roman"/>
              </a:rPr>
              <a:t>.</a:t>
            </a:r>
            <a:endParaRPr lang="ru-RU" sz="3600" b="1" dirty="0">
              <a:ea typeface="Calibri"/>
              <a:cs typeface="Times New Roman"/>
            </a:endParaRPr>
          </a:p>
          <a:p>
            <a:endParaRPr lang="ru-RU" sz="1100" b="1" dirty="0">
              <a:solidFill>
                <a:schemeClr val="bg1"/>
              </a:solidFill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260647"/>
            <a:ext cx="7920880" cy="5436421"/>
          </a:xfrm>
        </p:spPr>
      </p:pic>
    </p:spTree>
    <p:extLst>
      <p:ext uri="{BB962C8B-B14F-4D97-AF65-F5344CB8AC3E}">
        <p14:creationId xmlns:p14="http://schemas.microsoft.com/office/powerpoint/2010/main" val="18157619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blusiki.bluesystem.world/bx/images/fs1151300-1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443" y="0"/>
            <a:ext cx="9525000" cy="6353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5940152" y="273422"/>
            <a:ext cx="3528392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Живут белые медведи в Арктике на северном полюсе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41175551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55776" y="548680"/>
            <a:ext cx="6408712" cy="4835664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0" y="764704"/>
            <a:ext cx="2987824" cy="5688632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solidFill>
                  <a:schemeClr val="bg1"/>
                </a:solidFill>
              </a:rPr>
              <a:t>Про медведя говорят – косолапый, неуклюжий, </a:t>
            </a:r>
            <a:r>
              <a:rPr lang="ru-RU" sz="2400" b="1" dirty="0">
                <a:solidFill>
                  <a:schemeClr val="bg1"/>
                </a:solidFill>
              </a:rPr>
              <a:t>а знаете почему? Просто мишка, когда идет, наступает сразу на обе левые лапы или на обе правые. Вот и кажется, нам, что он переваливается из стороны в сторону.  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0" y="5157192"/>
            <a:ext cx="914400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chemeClr val="bg1"/>
                </a:solidFill>
              </a:rPr>
              <a:t>Встреча с медведем в лесу очень опасна. Бегает мишка быстро и легко догонит человека . Так как задние лапы у медведя длиннее чем передние, то в гору мишка  бежит быстрей, чем спускается с нее.</a:t>
            </a:r>
          </a:p>
        </p:txBody>
      </p:sp>
    </p:spTree>
    <p:extLst>
      <p:ext uri="{BB962C8B-B14F-4D97-AF65-F5344CB8AC3E}">
        <p14:creationId xmlns:p14="http://schemas.microsoft.com/office/powerpoint/2010/main" val="4330592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hablon26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Остин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1618</TotalTime>
  <Words>353</Words>
  <Application>Microsoft Office PowerPoint</Application>
  <PresentationFormat>Экран (4:3)</PresentationFormat>
  <Paragraphs>25</Paragraphs>
  <Slides>18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shablon26</vt:lpstr>
      <vt:lpstr>Презентация К ЗАНЯТИЮ В СТАРШЕЙ ГРУППЕ КОНСТРУИРОВАНИЕ С ЭЛЕМЕНТАМИ ЛЕПКИ</vt:lpstr>
      <vt:lpstr>Презентация PowerPoint</vt:lpstr>
      <vt:lpstr>Презентация PowerPoint</vt:lpstr>
      <vt:lpstr>У него крупная голова, маленькие круглые уши, небольшие глаза и хвостик. </vt:lpstr>
      <vt:lpstr>На лапах длинные когти. Вот такие !</vt:lpstr>
      <vt:lpstr>Презентация PowerPoint</vt:lpstr>
      <vt:lpstr>Презентация PowerPoint</vt:lpstr>
      <vt:lpstr>Презентация PowerPoint</vt:lpstr>
      <vt:lpstr>Презентация PowerPoint</vt:lpstr>
      <vt:lpstr> </vt:lpstr>
      <vt:lpstr>Презентация PowerPoint</vt:lpstr>
      <vt:lpstr> А еще мишка отличный рыболов. Любит рыбку половить.</vt:lpstr>
      <vt:lpstr>Презентация PowerPoint</vt:lpstr>
      <vt:lpstr>Презентация PowerPoint</vt:lpstr>
      <vt:lpstr>Презентация PowerPoint</vt:lpstr>
      <vt:lpstr>Еще с лета мишка присматривает себе укромное место для берлоги.</vt:lpstr>
      <vt:lpstr>Проснется мишка только весной, когда снег растает.</vt:lpstr>
      <vt:lpstr>До свидания Мишка!</vt:lpstr>
    </vt:vector>
  </TitlesOfParts>
  <Company>diakov.net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Медведь</dc:title>
  <dc:creator>Admin</dc:creator>
  <cp:lastModifiedBy>DNA7 X86</cp:lastModifiedBy>
  <cp:revision>49</cp:revision>
  <dcterms:created xsi:type="dcterms:W3CDTF">2014-12-16T17:38:05Z</dcterms:created>
  <dcterms:modified xsi:type="dcterms:W3CDTF">2018-03-28T09:11:59Z</dcterms:modified>
</cp:coreProperties>
</file>