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4879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922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1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56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83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9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9745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107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254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62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596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59EE1E-80CD-4C6C-96E9-40E85B7457A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12A63-0B38-47B9-A003-E967F7B8F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30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revo-info.ru/articles/2320.html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revo-info.ru/articles/find/%D0%A2%D0%9E%D0%9D+%D0%9A%D0%9E%D0%9D%D0%A1%D0%A2%D0%90%D0%9D%D0%A2%D0%98%D0%9D+%D0%90%D0%9D%D0%94%D0%A0%D0%95%D0%95%D0%92%D0%98%D0%A7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1%8D%D1%80%D0%BE%D0%B4%D1%80%D0%BE%D0%BC" TargetMode="External"/><Relationship Id="rId2" Type="http://schemas.openxmlformats.org/officeDocument/2006/relationships/hyperlink" Target="https://ru.wikipedia.org/wiki/%D0%98%D0%BB-2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B%D1%8E%D0%B1%D0%BB%D0%B8%D0%BD-%D0%91%D1%80%D0%B5%D1%81%D1%82%D1%81%D0%BA%D0%B0%D1%8F_%D0%BE%D0%BF%D0%B5%D1%80%D0%B0%D1%86%D0%B8%D1%8F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1944_%D0%B3%D0%BE%D0%B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6732" y="1484784"/>
            <a:ext cx="7774632" cy="173062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Проект </a:t>
            </a:r>
            <a:br>
              <a:rPr lang="ru-RU" b="1" dirty="0" smtClean="0"/>
            </a:br>
            <a:r>
              <a:rPr lang="ru-RU" b="1" dirty="0" smtClean="0"/>
              <a:t>«Моя малая Родина Кантемировка»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827662"/>
            <a:ext cx="3232448" cy="15719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Выполнили учащиеся 1-б класса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Руководитель: учитель начальных классов </a:t>
            </a:r>
            <a:r>
              <a:rPr lang="ru-RU" dirty="0" err="1" smtClean="0">
                <a:solidFill>
                  <a:schemeClr val="tx1"/>
                </a:solidFill>
              </a:rPr>
              <a:t>Сухопарина</a:t>
            </a:r>
            <a:r>
              <a:rPr lang="ru-RU" dirty="0" smtClean="0">
                <a:solidFill>
                  <a:schemeClr val="tx1"/>
                </a:solidFill>
              </a:rPr>
              <a:t> Е.В.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476672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03648" y="3861048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202437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dirty="0"/>
              <a:t>МБОУ «Кантемировский лицей»</a:t>
            </a:r>
          </a:p>
        </p:txBody>
      </p:sp>
      <p:pic>
        <p:nvPicPr>
          <p:cNvPr id="8" name="Рисунок 7" descr="F:\2.05\проект\кантемировка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717032"/>
            <a:ext cx="4356484" cy="27714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61715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Памятники Кантемировки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Братская могила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4" descr="33 мое 007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983656" cy="5040560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Прямоугольник 4"/>
          <p:cNvSpPr/>
          <p:nvPr/>
        </p:nvSpPr>
        <p:spPr>
          <a:xfrm>
            <a:off x="0" y="980728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7 ноября 1952 года состоялось открытие памятника «Братская могила». Обелиск был конусной формы, оштукатуренный, сверху – пятиконечная звезда, застекленная стеклом красного цвета, внутри горела красная </a:t>
            </a:r>
            <a:r>
              <a:rPr lang="ru-RU" sz="2400" dirty="0" smtClean="0"/>
              <a:t>лампочка.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376" y="406047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9 мая 1966 года состоялось второе открытие памятника – на бетонном пьедестале  установлена скульптурная фигура солдата в  каске, плащ-накидке и с автоматом на груди. </a:t>
            </a:r>
          </a:p>
        </p:txBody>
      </p:sp>
    </p:spTree>
    <p:extLst>
      <p:ext uri="{BB962C8B-B14F-4D97-AF65-F5344CB8AC3E}">
        <p14:creationId xmlns:p14="http://schemas.microsoft.com/office/powerpoint/2010/main" val="1602135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49433"/>
            <a:ext cx="7283152" cy="25202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9 мая 1992 года состоялось третье открытие памятника. Были перезахоронены останки партизан-подпольщиков, расстрелянных в Панском лесу урочища </a:t>
            </a:r>
            <a:r>
              <a:rPr lang="ru-RU" dirty="0" err="1"/>
              <a:t>Лесково</a:t>
            </a:r>
            <a:r>
              <a:rPr lang="ru-RU" dirty="0"/>
              <a:t>. На памятной доске выбиты фамилии 2909 человек.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366016"/>
            <a:ext cx="5832648" cy="433130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882063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r>
              <a:rPr lang="ru-RU" b="1" dirty="0" smtClean="0"/>
              <a:t>Аллея героев.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3851921" cy="39890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/>
              <a:t>19 декабря 1992 года, к 50 – </a:t>
            </a:r>
            <a:r>
              <a:rPr lang="ru-RU" sz="2400" dirty="0" err="1"/>
              <a:t>летию</a:t>
            </a:r>
            <a:r>
              <a:rPr lang="ru-RU" sz="2400" dirty="0"/>
              <a:t> освобождения Кантемировки, по инициативе местных властей, была открыта Аллея Героев.</a:t>
            </a:r>
          </a:p>
          <a:p>
            <a:pPr marL="0" indent="0">
              <a:buNone/>
            </a:pPr>
            <a:r>
              <a:rPr lang="ru-RU" sz="2400" dirty="0"/>
              <a:t> </a:t>
            </a:r>
          </a:p>
          <a:p>
            <a:pPr marL="0" indent="0">
              <a:buNone/>
            </a:pPr>
            <a:r>
              <a:rPr lang="ru-RU" sz="2400" dirty="0" err="1"/>
              <a:t>Полубояров</a:t>
            </a:r>
            <a:r>
              <a:rPr lang="ru-RU" sz="2400" dirty="0"/>
              <a:t> П.П., Ефимов А.Н., </a:t>
            </a:r>
            <a:r>
              <a:rPr lang="ru-RU" sz="2400" dirty="0" err="1"/>
              <a:t>Голубов</a:t>
            </a:r>
            <a:r>
              <a:rPr lang="ru-RU" sz="2400" dirty="0"/>
              <a:t> А.Е., </a:t>
            </a:r>
            <a:r>
              <a:rPr lang="ru-RU" sz="2400" dirty="0" err="1"/>
              <a:t>Кутовой</a:t>
            </a:r>
            <a:r>
              <a:rPr lang="ru-RU" sz="2400" dirty="0"/>
              <a:t> А.Ф., </a:t>
            </a:r>
            <a:r>
              <a:rPr lang="ru-RU" sz="2400" dirty="0" err="1"/>
              <a:t>Каленик</a:t>
            </a:r>
            <a:r>
              <a:rPr lang="ru-RU" sz="2400" dirty="0"/>
              <a:t> Д.М., Никитченко Н.В., Овчаренко К.И., Плужников Т.Г., Романенко А.Ф., Шпак К.В.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1" y="1196752"/>
            <a:ext cx="5285184" cy="4392488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1309448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Памятник «Узникам, погибшим в фашистском концлагере в 1942 г.»</a:t>
            </a:r>
            <a:endParaRPr lang="ru-RU" dirty="0"/>
          </a:p>
        </p:txBody>
      </p:sp>
      <p:pic>
        <p:nvPicPr>
          <p:cNvPr id="4" name="Picture 4" descr="33 мое 007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3430" y="1506888"/>
            <a:ext cx="4249586" cy="4608512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5" name="Прямоугольник 4"/>
          <p:cNvSpPr/>
          <p:nvPr/>
        </p:nvSpPr>
        <p:spPr>
          <a:xfrm>
            <a:off x="0" y="1484784"/>
            <a:ext cx="47525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2005 году был установлен памятник «Узникам, погибшим в фашистском концлагере в 1942 г.» Во время оккупации Кантемировки немецко-фашистскими захватчиками, на территории колхоза «Красный партизан» был организован концлагерь, в котором фашисты замучили 2200 военнопленных и мирных жителей.</a:t>
            </a:r>
          </a:p>
        </p:txBody>
      </p:sp>
    </p:spTree>
    <p:extLst>
      <p:ext uri="{BB962C8B-B14F-4D97-AF65-F5344CB8AC3E}">
        <p14:creationId xmlns:p14="http://schemas.microsoft.com/office/powerpoint/2010/main" val="40298700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1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40837"/>
            <a:ext cx="4137214" cy="452596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5" name="Прямоугольник 4"/>
          <p:cNvSpPr/>
          <p:nvPr/>
        </p:nvSpPr>
        <p:spPr>
          <a:xfrm>
            <a:off x="179512" y="1433573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 декабре 2009 года к 65 – </a:t>
            </a:r>
            <a:r>
              <a:rPr lang="ru-RU" sz="2400" dirty="0" err="1"/>
              <a:t>летию</a:t>
            </a:r>
            <a:r>
              <a:rPr lang="ru-RU" sz="2400" dirty="0"/>
              <a:t> Победы была открыта памятная доска  Герою Советского Союза, Маршалу бронетанковых войск Павлу Павловичу </a:t>
            </a:r>
            <a:r>
              <a:rPr lang="ru-RU" sz="2400" dirty="0" err="1"/>
              <a:t>Полубоярову</a:t>
            </a:r>
            <a:r>
              <a:rPr lang="ru-RU" sz="2400" dirty="0"/>
              <a:t>, под командованием которого 17 танковый корпус освободил </a:t>
            </a:r>
            <a:r>
              <a:rPr lang="ru-RU" sz="2400" dirty="0" err="1"/>
              <a:t>п.Кантемировка</a:t>
            </a:r>
            <a:r>
              <a:rPr lang="ru-RU" sz="2400" dirty="0"/>
              <a:t> от немецко-фашистских захватчиков</a:t>
            </a:r>
          </a:p>
        </p:txBody>
      </p:sp>
    </p:spTree>
    <p:extLst>
      <p:ext uri="{BB962C8B-B14F-4D97-AF65-F5344CB8AC3E}">
        <p14:creationId xmlns:p14="http://schemas.microsoft.com/office/powerpoint/2010/main" val="42941315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Достопримечательности Кантемировки.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156" y="1772816"/>
            <a:ext cx="29523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17августа 1958 г. в сквере железнодорожного вокзала состоялось открытие памятника «Танк-Т- 34» в память о героях- танкистах и танковой дивизии, освободивших нашу Кантемировку.</a:t>
            </a:r>
          </a:p>
        </p:txBody>
      </p:sp>
      <p:pic>
        <p:nvPicPr>
          <p:cNvPr id="5" name="Picture 7" descr="Изображение 3 01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1484" y="1628800"/>
            <a:ext cx="6152515" cy="4615815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292635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868752"/>
            <a:ext cx="33843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В 2016 году была произведена реконструкция парка Победы, были облагорожены деревья, установлена стела в честь присвоения Кантемировке звания «Населенный пункт воинской доблести».  </a:t>
            </a:r>
          </a:p>
        </p:txBody>
      </p:sp>
      <p:pic>
        <p:nvPicPr>
          <p:cNvPr id="5" name="Рисунок 4" descr="H:\2.05\проект\мемориал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882096"/>
            <a:ext cx="5375523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9314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Музей военной техники под открытым небом.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024300"/>
            <a:ext cx="34563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К 9 мая открыли «Музей военной техники под открытым небом», который насчитывает 5 единиц техники. </a:t>
            </a:r>
          </a:p>
        </p:txBody>
      </p:sp>
      <p:pic>
        <p:nvPicPr>
          <p:cNvPr id="5" name="Рисунок 4" descr="H:\2.05\проект\вертолет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5324" y="1484784"/>
            <a:ext cx="3918676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7700" y="3833665"/>
            <a:ext cx="4032447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670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Музей военной техники под открытым небом.</a:t>
            </a:r>
            <a:endParaRPr lang="ru-RU" dirty="0"/>
          </a:p>
        </p:txBody>
      </p:sp>
      <p:pic>
        <p:nvPicPr>
          <p:cNvPr id="4" name="Рисунок 3" descr="H:\2.05\проект\пуш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761656"/>
            <a:ext cx="3491880" cy="3096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:\2.05\проект\бтр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88840"/>
            <a:ext cx="3005722" cy="41764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564080" cy="2673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597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n w="50800"/>
                <a:latin typeface="Calibri" panose="020F0502020204030204" pitchFamily="34" charset="0"/>
                <a:cs typeface="Times New Roman" pitchFamily="18" charset="0"/>
              </a:rPr>
              <a:t>Спортивно – игровая площадка </a:t>
            </a:r>
            <a:br>
              <a:rPr lang="ru-RU" b="1" dirty="0">
                <a:ln w="50800"/>
                <a:latin typeface="Calibri" panose="020F0502020204030204" pitchFamily="34" charset="0"/>
                <a:cs typeface="Times New Roman" pitchFamily="18" charset="0"/>
              </a:rPr>
            </a:br>
            <a:r>
              <a:rPr lang="ru-RU" b="1" dirty="0">
                <a:ln w="50800"/>
                <a:latin typeface="Calibri" panose="020F0502020204030204" pitchFamily="34" charset="0"/>
                <a:cs typeface="Times New Roman" pitchFamily="18" charset="0"/>
              </a:rPr>
              <a:t>«Крылатые качели»</a:t>
            </a:r>
            <a:r>
              <a:rPr lang="ru-RU" b="1" dirty="0">
                <a:ln w="50800"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 w="50800"/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700808"/>
            <a:ext cx="2592288" cy="482453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Еще одной достопримечательностью поселка </a:t>
            </a:r>
            <a:r>
              <a:rPr lang="ru-RU" dirty="0" err="1" smtClean="0"/>
              <a:t>явлется</a:t>
            </a:r>
            <a:r>
              <a:rPr lang="ru-RU" dirty="0" smtClean="0"/>
              <a:t> спортивно-игровая площадка «Крылатые качели», которую силами жителей и местной администрации открыли на территории микрорайона </a:t>
            </a:r>
            <a:r>
              <a:rPr lang="ru-RU" dirty="0" err="1" smtClean="0"/>
              <a:t>Качаван</a:t>
            </a:r>
            <a:r>
              <a:rPr lang="ru-RU" dirty="0"/>
              <a:t> </a:t>
            </a:r>
            <a:r>
              <a:rPr lang="ru-RU" dirty="0" smtClean="0"/>
              <a:t>летом 2016 года</a:t>
            </a:r>
            <a:endParaRPr lang="ru-RU" dirty="0"/>
          </a:p>
        </p:txBody>
      </p:sp>
      <p:pic>
        <p:nvPicPr>
          <p:cNvPr id="4" name="Рисунок 3" descr="riSF_3B88nQ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124744"/>
            <a:ext cx="3818746" cy="2901565"/>
          </a:xfrm>
          <a:prstGeom prst="rect">
            <a:avLst/>
          </a:prstGeom>
        </p:spPr>
      </p:pic>
      <p:pic>
        <p:nvPicPr>
          <p:cNvPr id="5" name="Рисунок 4" descr="65MFh_wf1mw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861048"/>
            <a:ext cx="3858965" cy="2894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050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8316416" cy="323123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Цель проекта:</a:t>
            </a:r>
            <a:r>
              <a:rPr lang="ru-RU" dirty="0"/>
              <a:t> Пробуждение интереса и бережного отношения к историческим и культурным ценностям нашего поселка, воспитание патриотического сознания учащихся и чувства гордости за достижения своих земляков.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7402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1D9704-E811-49E0-8725-779E971DF538}" type="slidenum">
              <a:rPr lang="ru-RU" smtClean="0">
                <a:solidFill>
                  <a:srgbClr val="FFFFFF"/>
                </a:solidFill>
              </a:rPr>
              <a:pPr>
                <a:defRPr/>
              </a:pPr>
              <a:t>20</a:t>
            </a:fld>
            <a:endParaRPr lang="ru-RU">
              <a:solidFill>
                <a:srgbClr val="FFFFFF"/>
              </a:solidFill>
            </a:endParaRPr>
          </a:p>
        </p:txBody>
      </p:sp>
      <p:pic>
        <p:nvPicPr>
          <p:cNvPr id="10" name="Рисунок 9" descr="SAM_609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8629" y="1364343"/>
            <a:ext cx="3236685" cy="2652487"/>
          </a:xfrm>
          <a:prstGeom prst="rect">
            <a:avLst/>
          </a:prstGeom>
        </p:spPr>
      </p:pic>
      <p:pic>
        <p:nvPicPr>
          <p:cNvPr id="13" name="Рисунок 12" descr="SAM_61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18629" y="4078514"/>
            <a:ext cx="3236684" cy="2348100"/>
          </a:xfrm>
          <a:prstGeom prst="rect">
            <a:avLst/>
          </a:prstGeom>
        </p:spPr>
      </p:pic>
      <p:pic>
        <p:nvPicPr>
          <p:cNvPr id="14" name="Рисунок 13" descr="SAM_586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5984" y="1349829"/>
            <a:ext cx="5478354" cy="506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809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</p:spTree>
    <p:extLst>
      <p:ext uri="{BB962C8B-B14F-4D97-AF65-F5344CB8AC3E}">
        <p14:creationId xmlns:p14="http://schemas.microsoft.com/office/powerpoint/2010/main" val="172895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8092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/>
              <a:t>Задачи проекта:</a:t>
            </a:r>
            <a:r>
              <a:rPr lang="ru-RU" sz="3200" dirty="0"/>
              <a:t>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Формирование </a:t>
            </a:r>
            <a:r>
              <a:rPr lang="ru-RU" sz="3200" dirty="0"/>
              <a:t>общей культуры </a:t>
            </a:r>
            <a:r>
              <a:rPr lang="ru-RU" sz="3200" dirty="0" smtClean="0"/>
              <a:t>обучающихся</a:t>
            </a:r>
            <a:br>
              <a:rPr lang="ru-RU" sz="3200" dirty="0" smtClean="0"/>
            </a:br>
            <a:r>
              <a:rPr lang="ru-RU" sz="3200" dirty="0" smtClean="0"/>
              <a:t>2. Развитие духовно-нравственной, социальной, личностной </a:t>
            </a:r>
            <a:r>
              <a:rPr lang="ru-RU" sz="3200"/>
              <a:t>и </a:t>
            </a:r>
            <a:r>
              <a:rPr lang="ru-RU" sz="3200" smtClean="0"/>
              <a:t>интеллектуальной культуры.</a:t>
            </a:r>
            <a:br>
              <a:rPr lang="ru-RU" sz="3200" smtClean="0"/>
            </a:br>
            <a:r>
              <a:rPr lang="ru-RU" sz="3200" smtClean="0"/>
              <a:t> </a:t>
            </a:r>
            <a:r>
              <a:rPr lang="ru-RU" sz="3200" dirty="0"/>
              <a:t>на создание основы для самостоятельной реализации внеурочной деятельности, обеспечивающей социальную успешность, развитие творческих способностей, саморазвитие.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65307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История происхождения Кантемировки</a:t>
            </a:r>
            <a:endParaRPr lang="ru-RU" b="1" dirty="0"/>
          </a:p>
        </p:txBody>
      </p:sp>
      <p:pic>
        <p:nvPicPr>
          <p:cNvPr id="4" name="Объект 3" descr="F:\2.05\проект\кант 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7992888" cy="4824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267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Символика Кантемировки.</a:t>
            </a:r>
            <a:br>
              <a:rPr lang="ru-RU" b="1" dirty="0" smtClean="0"/>
            </a:br>
            <a:r>
              <a:rPr lang="ru-RU" b="1" dirty="0" smtClean="0"/>
              <a:t>Герб.</a:t>
            </a:r>
            <a:endParaRPr lang="ru-RU" b="1" dirty="0"/>
          </a:p>
        </p:txBody>
      </p:sp>
      <p:pic>
        <p:nvPicPr>
          <p:cNvPr id="4" name="Объект 3" descr="F:\2.05\проект\kantemir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72816"/>
            <a:ext cx="3456384" cy="45365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772816"/>
            <a:ext cx="4824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Девиз герба – Вера. Изобилие. Процветание. Гармония.</a:t>
            </a:r>
          </a:p>
          <a:p>
            <a:r>
              <a:rPr lang="ru-RU" sz="2400" dirty="0"/>
              <a:t>Он представляет собой стилизованное изображение старинной грамоты светло – охристого цвета, размещённого на тёмном фоне. В центре  - символическое изображение православного храма, внутри которого светло – жёлтый сноп хлебных колосьев. Внизу – дата основания Кантемировки: 1742г.</a:t>
            </a:r>
          </a:p>
        </p:txBody>
      </p:sp>
    </p:spTree>
    <p:extLst>
      <p:ext uri="{BB962C8B-B14F-4D97-AF65-F5344CB8AC3E}">
        <p14:creationId xmlns:p14="http://schemas.microsoft.com/office/powerpoint/2010/main" val="290283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71500"/>
            <a:ext cx="8229600" cy="1143000"/>
          </a:xfrm>
        </p:spPr>
        <p:txBody>
          <a:bodyPr/>
          <a:lstStyle/>
          <a:p>
            <a:r>
              <a:rPr lang="ru-RU" b="1" dirty="0" smtClean="0"/>
              <a:t>Гимн Кантемировки.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5257800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ru-RU" sz="4500" dirty="0"/>
              <a:t>Сл. и муз. Н. </a:t>
            </a:r>
            <a:r>
              <a:rPr lang="ru-RU" sz="4500" dirty="0" err="1"/>
              <a:t>Гайворонский</a:t>
            </a:r>
            <a:r>
              <a:rPr lang="ru-RU" sz="4500" dirty="0"/>
              <a:t>. </a:t>
            </a:r>
            <a:endParaRPr lang="ru-RU" sz="4500" dirty="0" smtClean="0"/>
          </a:p>
          <a:p>
            <a:pPr marL="0" indent="0">
              <a:buNone/>
            </a:pPr>
            <a:endParaRPr lang="ru-RU" sz="4500" dirty="0"/>
          </a:p>
          <a:p>
            <a:pPr marL="0" lvl="0" indent="0">
              <a:buNone/>
            </a:pPr>
            <a:r>
              <a:rPr lang="ru-RU" sz="4500" dirty="0" smtClean="0"/>
              <a:t>1. Летний </a:t>
            </a:r>
            <a:r>
              <a:rPr lang="ru-RU" sz="4500" dirty="0"/>
              <a:t>вечер окутал поселок. </a:t>
            </a:r>
          </a:p>
          <a:p>
            <a:pPr marL="0" indent="0">
              <a:buNone/>
            </a:pPr>
            <a:r>
              <a:rPr lang="ru-RU" sz="4500" dirty="0"/>
              <a:t>Засыпают березы в тиши. </a:t>
            </a:r>
          </a:p>
          <a:p>
            <a:pPr marL="0" indent="0">
              <a:buNone/>
            </a:pPr>
            <a:r>
              <a:rPr lang="ru-RU" sz="4500" dirty="0"/>
              <a:t>И склонились над речкою ивы,</a:t>
            </a:r>
          </a:p>
          <a:p>
            <a:pPr marL="0" indent="0">
              <a:buNone/>
            </a:pPr>
            <a:r>
              <a:rPr lang="ru-RU" sz="4500" dirty="0"/>
              <a:t>И чуть слышно шумят камыши</a:t>
            </a:r>
            <a:r>
              <a:rPr lang="ru-RU" sz="4500" dirty="0" smtClean="0"/>
              <a:t>.</a:t>
            </a:r>
          </a:p>
          <a:p>
            <a:pPr marL="0" indent="0">
              <a:buNone/>
            </a:pPr>
            <a:endParaRPr lang="ru-RU" sz="4500" dirty="0"/>
          </a:p>
          <a:p>
            <a:pPr marL="0" indent="0">
              <a:buNone/>
            </a:pPr>
            <a:r>
              <a:rPr lang="ru-RU" sz="4500" b="1" dirty="0"/>
              <a:t>     Пр</a:t>
            </a:r>
            <a:r>
              <a:rPr lang="ru-RU" sz="4500" dirty="0"/>
              <a:t>. Кантемировка – сердцу родная,</a:t>
            </a:r>
          </a:p>
          <a:p>
            <a:pPr marL="0" indent="0">
              <a:buNone/>
            </a:pPr>
            <a:r>
              <a:rPr lang="ru-RU" sz="4500" dirty="0"/>
              <a:t>Сколько пройдено было дорог. </a:t>
            </a:r>
          </a:p>
          <a:p>
            <a:pPr marL="0" indent="0">
              <a:buNone/>
            </a:pPr>
            <a:r>
              <a:rPr lang="ru-RU" sz="4500" dirty="0"/>
              <a:t>Но одну мы в судьбе выбираем, </a:t>
            </a:r>
          </a:p>
          <a:p>
            <a:pPr marL="0" indent="0">
              <a:buNone/>
            </a:pPr>
            <a:r>
              <a:rPr lang="ru-RU" sz="4500" dirty="0"/>
              <a:t>Чтоб прийти на родимый порог</a:t>
            </a:r>
            <a:r>
              <a:rPr lang="ru-RU" sz="4500" dirty="0" smtClean="0"/>
              <a:t>.</a:t>
            </a:r>
          </a:p>
          <a:p>
            <a:pPr marL="0" indent="0">
              <a:buNone/>
            </a:pPr>
            <a:endParaRPr lang="ru-RU" sz="4500" dirty="0"/>
          </a:p>
          <a:p>
            <a:pPr marL="0" lvl="0" indent="0">
              <a:buNone/>
            </a:pPr>
            <a:r>
              <a:rPr lang="ru-RU" sz="4500" dirty="0" smtClean="0"/>
              <a:t>2. Здесь </a:t>
            </a:r>
            <a:r>
              <a:rPr lang="ru-RU" sz="4500" dirty="0"/>
              <a:t>земля урожаем богата, </a:t>
            </a:r>
          </a:p>
          <a:p>
            <a:pPr marL="0" indent="0">
              <a:buNone/>
            </a:pPr>
            <a:r>
              <a:rPr lang="ru-RU" sz="4500" dirty="0" smtClean="0"/>
              <a:t> Колосятся </a:t>
            </a:r>
            <a:r>
              <a:rPr lang="ru-RU" sz="4500" dirty="0"/>
              <a:t>хлеба на полях.</a:t>
            </a:r>
          </a:p>
          <a:p>
            <a:pPr marL="0" indent="0">
              <a:buNone/>
            </a:pPr>
            <a:r>
              <a:rPr lang="ru-RU" sz="4500" dirty="0"/>
              <a:t>И почетен здесь труд хлебороба</a:t>
            </a:r>
          </a:p>
          <a:p>
            <a:pPr marL="0" indent="0">
              <a:buNone/>
            </a:pPr>
            <a:r>
              <a:rPr lang="ru-RU" sz="4500" dirty="0"/>
              <a:t>Больше будет зерна в закромах</a:t>
            </a:r>
            <a:r>
              <a:rPr lang="ru-RU" sz="4500" dirty="0" smtClean="0"/>
              <a:t>.</a:t>
            </a:r>
          </a:p>
          <a:p>
            <a:pPr marL="0" indent="0">
              <a:buNone/>
            </a:pPr>
            <a:endParaRPr lang="ru-RU" sz="4500" dirty="0"/>
          </a:p>
          <a:p>
            <a:pPr marL="0" lvl="0" indent="0">
              <a:buNone/>
            </a:pPr>
            <a:r>
              <a:rPr lang="ru-RU" sz="4500" dirty="0" smtClean="0"/>
              <a:t>3. И </a:t>
            </a:r>
            <a:r>
              <a:rPr lang="ru-RU" sz="4500" dirty="0"/>
              <a:t>стоит гордо на пьедестале</a:t>
            </a:r>
          </a:p>
          <a:p>
            <a:pPr marL="0" indent="0">
              <a:buNone/>
            </a:pPr>
            <a:r>
              <a:rPr lang="ru-RU" sz="4500" dirty="0"/>
              <a:t>«</a:t>
            </a:r>
            <a:r>
              <a:rPr lang="ru-RU" sz="4500" dirty="0" err="1"/>
              <a:t>Кантемировец</a:t>
            </a:r>
            <a:r>
              <a:rPr lang="ru-RU" sz="4500" dirty="0"/>
              <a:t>» танк - наш герой.</a:t>
            </a:r>
          </a:p>
          <a:p>
            <a:pPr marL="0" indent="0">
              <a:buNone/>
            </a:pPr>
            <a:r>
              <a:rPr lang="ru-RU" sz="4500" dirty="0"/>
              <a:t>И танкистов на праздник встречая, </a:t>
            </a:r>
          </a:p>
          <a:p>
            <a:pPr marL="0" indent="0">
              <a:buNone/>
            </a:pPr>
            <a:r>
              <a:rPr lang="ru-RU" sz="4500" dirty="0"/>
              <a:t>Мы гордимся поселок тобой.</a:t>
            </a:r>
          </a:p>
          <a:p>
            <a:endParaRPr lang="ru-RU" dirty="0"/>
          </a:p>
        </p:txBody>
      </p:sp>
      <p:pic>
        <p:nvPicPr>
          <p:cNvPr id="4" name="Рисунок 3" descr="F:\2.05\проект\березка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9464" y="260648"/>
            <a:ext cx="2696200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F:\2.05\проект\поле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303160"/>
            <a:ext cx="2937485" cy="1842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F:\2.05\проект\тан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365104"/>
            <a:ext cx="3137520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8721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571500"/>
            <a:ext cx="8229600" cy="1143000"/>
          </a:xfrm>
        </p:spPr>
        <p:txBody>
          <a:bodyPr/>
          <a:lstStyle/>
          <a:p>
            <a:r>
              <a:rPr lang="ru-RU" dirty="0" smtClean="0"/>
              <a:t>Свято – Троицкий храм</a:t>
            </a:r>
            <a:endParaRPr lang="ru-RU" dirty="0"/>
          </a:p>
        </p:txBody>
      </p:sp>
      <p:pic>
        <p:nvPicPr>
          <p:cNvPr id="4" name="Объект 3" descr="H:\2.05\проект\храм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620688"/>
            <a:ext cx="4355976" cy="4248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107504" y="1268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В </a:t>
            </a:r>
            <a:r>
              <a:rPr lang="ru-RU" sz="2400" dirty="0">
                <a:hlinkClick r:id="rId3" tooltip="1863"/>
              </a:rPr>
              <a:t>1863</a:t>
            </a:r>
            <a:r>
              <a:rPr lang="ru-RU" sz="2400" dirty="0"/>
              <a:t> году была заложена новая кирпичная церковь, </a:t>
            </a:r>
            <a:r>
              <a:rPr lang="ru-RU" sz="2400" dirty="0" smtClean="0"/>
              <a:t> </a:t>
            </a:r>
            <a:r>
              <a:rPr lang="ru-RU" sz="2400" dirty="0"/>
              <a:t>в честь Святой Троицы.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244" y="2471385"/>
            <a:ext cx="46805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По своей архитектуре строительства храм не имеет аналогов в России. Архитектура храмовой части с трапезной и алтарем, характерная для русского стиля, близка постройкам </a:t>
            </a:r>
            <a:r>
              <a:rPr lang="ru-RU" sz="2400" dirty="0">
                <a:hlinkClick r:id="rId4" tooltip="ТОН КОНСТАНТИН АНДРЕЕВИЧ"/>
              </a:rPr>
              <a:t>К. Тона</a:t>
            </a:r>
            <a:r>
              <a:rPr lang="ru-RU" sz="2400" dirty="0"/>
              <a:t>. В облике колокольни преобладают мотивы классицизма. Храм </a:t>
            </a:r>
            <a:r>
              <a:rPr lang="ru-RU" sz="2400" dirty="0" err="1"/>
              <a:t>пятикупольный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3091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71500"/>
            <a:ext cx="8229600" cy="1143000"/>
          </a:xfrm>
        </p:spPr>
        <p:txBody>
          <a:bodyPr/>
          <a:lstStyle/>
          <a:p>
            <a:r>
              <a:rPr lang="ru-RU" b="1" dirty="0" smtClean="0"/>
              <a:t>Герои-</a:t>
            </a:r>
            <a:r>
              <a:rPr lang="ru-RU" b="1" dirty="0" err="1" smtClean="0"/>
              <a:t>Кантемировцы</a:t>
            </a:r>
            <a:r>
              <a:rPr lang="ru-RU" b="1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3960440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/>
              <a:t>Александр Николаевич Ефимов </a:t>
            </a:r>
          </a:p>
          <a:p>
            <a:pPr marL="0" indent="0">
              <a:buNone/>
            </a:pPr>
            <a:r>
              <a:rPr lang="ru-RU" sz="3400" dirty="0"/>
              <a:t>Всего за годы войны Ефимов совершил 288 боевых вылетов на штурмовике </a:t>
            </a:r>
            <a:r>
              <a:rPr lang="ru-RU" sz="3400" dirty="0">
                <a:hlinkClick r:id="rId2" tooltip="Ил-2"/>
              </a:rPr>
              <a:t>Ил-2</a:t>
            </a:r>
            <a:r>
              <a:rPr lang="ru-RU" sz="3400" dirty="0"/>
              <a:t>, в ходе которых им лично и в составе группы уничтожено 85 вражеских самолётов на </a:t>
            </a:r>
            <a:r>
              <a:rPr lang="ru-RU" sz="3400" dirty="0">
                <a:hlinkClick r:id="rId3" tooltip="Аэродром"/>
              </a:rPr>
              <a:t>аэродромах</a:t>
            </a:r>
            <a:r>
              <a:rPr lang="ru-RU" sz="3400" dirty="0"/>
              <a:t> (что является высшим достижением среди советских лётчиков всех родов авиации) и 8 самолётов сбито в воздушных боях, уничтожено большое количество живой силы и техники противника.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F:\2.05\проект\Alex_Yefimov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836712"/>
            <a:ext cx="3480028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27726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Герои-</a:t>
            </a:r>
            <a:r>
              <a:rPr lang="ru-RU" b="1" dirty="0" err="1"/>
              <a:t>Кантемировцы</a:t>
            </a:r>
            <a:r>
              <a:rPr lang="ru-RU" b="1" dirty="0"/>
              <a:t>.</a:t>
            </a:r>
            <a:endParaRPr lang="ru-RU" dirty="0"/>
          </a:p>
        </p:txBody>
      </p:sp>
      <p:pic>
        <p:nvPicPr>
          <p:cNvPr id="4" name="Объект 3" descr="F:\2.05\проект\Тимофей_Григорьевич_Плужников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284944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251520" y="170080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Еще одним героем Советского Союза является  – Тимофей Григорьевич Плужников, который родился 19 февраля 1914 года в селе Кантемировка  в семье крестьянина. Подполковник Тимофей Григорьевич Плужников участвовал в прорыве обороны противника в ходе </a:t>
            </a:r>
            <a:r>
              <a:rPr lang="ru-RU" sz="2400" dirty="0">
                <a:hlinkClick r:id="rId3" tooltip="Люблин-Брестская операция"/>
              </a:rPr>
              <a:t>Люблинско-Брестской операции</a:t>
            </a:r>
            <a:r>
              <a:rPr lang="ru-RU" sz="2400" dirty="0"/>
              <a:t> в июле </a:t>
            </a:r>
            <a:r>
              <a:rPr lang="ru-RU" sz="2400" dirty="0">
                <a:hlinkClick r:id="rId4" tooltip="1944 год"/>
              </a:rPr>
              <a:t>1944 года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69150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611</Words>
  <Application>Microsoft Office PowerPoint</Application>
  <PresentationFormat>Экран (4:3)</PresentationFormat>
  <Paragraphs>61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Проект  «Моя малая Родина Кантемировка»</vt:lpstr>
      <vt:lpstr>Цель проекта: Пробуждение интереса и бережного отношения к историческим и культурным ценностям нашего поселка, воспитание патриотического сознания учащихся и чувства гордости за достижения своих земляков.  </vt:lpstr>
      <vt:lpstr>Задачи проекта:  1. Формирование общей культуры обучающихся 2. Развитие духовно-нравственной, социальной, личностной и интеллектуальной культуры.  на создание основы для самостоятельной реализации внеурочной деятельности, обеспечивающей социальную успешность, развитие творческих способностей, саморазвитие.  </vt:lpstr>
      <vt:lpstr>История происхождения Кантемировки</vt:lpstr>
      <vt:lpstr>Символика Кантемировки. Герб.</vt:lpstr>
      <vt:lpstr>Гимн Кантемировки.</vt:lpstr>
      <vt:lpstr>Свято – Троицкий храм</vt:lpstr>
      <vt:lpstr>Герои-Кантемировцы.</vt:lpstr>
      <vt:lpstr>Герои-Кантемировцы.</vt:lpstr>
      <vt:lpstr>Памятники Кантемировки Братская могила.</vt:lpstr>
      <vt:lpstr>Презентация PowerPoint</vt:lpstr>
      <vt:lpstr>Аллея героев.</vt:lpstr>
      <vt:lpstr>Памятник «Узникам, погибшим в фашистском концлагере в 1942 г.»</vt:lpstr>
      <vt:lpstr>Презентация PowerPoint</vt:lpstr>
      <vt:lpstr>Достопримечательности Кантемировки. </vt:lpstr>
      <vt:lpstr>Презентация PowerPoint</vt:lpstr>
      <vt:lpstr>Музей военной техники под открытым небом.</vt:lpstr>
      <vt:lpstr>Музей военной техники под открытым небом.</vt:lpstr>
      <vt:lpstr>Спортивно – игровая площадка  «Крылатые качели» 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«Моя малая Родина Кантемировка»</dc:title>
  <dc:creator>Пользователь Windows</dc:creator>
  <cp:lastModifiedBy>Kab_27</cp:lastModifiedBy>
  <cp:revision>10</cp:revision>
  <dcterms:created xsi:type="dcterms:W3CDTF">2017-05-21T17:22:18Z</dcterms:created>
  <dcterms:modified xsi:type="dcterms:W3CDTF">2018-03-28T13:01:04Z</dcterms:modified>
</cp:coreProperties>
</file>