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4"/>
  </p:notesMasterIdLst>
  <p:sldIdLst>
    <p:sldId id="257" r:id="rId2"/>
    <p:sldId id="256" r:id="rId3"/>
    <p:sldId id="271" r:id="rId4"/>
    <p:sldId id="259" r:id="rId5"/>
    <p:sldId id="272" r:id="rId6"/>
    <p:sldId id="274" r:id="rId7"/>
    <p:sldId id="275" r:id="rId8"/>
    <p:sldId id="261" r:id="rId9"/>
    <p:sldId id="276" r:id="rId10"/>
    <p:sldId id="277" r:id="rId11"/>
    <p:sldId id="27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3FDB3-31EC-4620-8E5B-F6D4E8536F65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E90E2-BF7F-4C3B-BC9C-6499B9C919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B71C40A-4734-4556-B0E9-5DD742352FAB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CD0ECC-8906-4131-8FCC-C186098DA0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00808"/>
            <a:ext cx="74158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ПРОЕКТ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«</a:t>
            </a:r>
            <a:r>
              <a:rPr lang="ru-RU" sz="5400" b="1" dirty="0" err="1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Су-Джок</a:t>
            </a:r>
            <a:r>
              <a:rPr lang="ru-RU" sz="54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</a:rPr>
              <a:t> терапия»</a:t>
            </a:r>
            <a:endParaRPr lang="ru-RU" sz="5400" b="1" dirty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63280" y="3789040"/>
            <a:ext cx="64807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Герасимова Галина </a:t>
            </a:r>
            <a:r>
              <a:rPr lang="ru-RU" sz="2000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Викторовна</a:t>
            </a:r>
            <a:endParaRPr lang="ru-RU" sz="2000" b="1" dirty="0" smtClean="0">
              <a:ln w="10541" cmpd="sng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142852"/>
            <a:ext cx="8443664" cy="6181748"/>
          </a:xfrm>
        </p:spPr>
        <p:txBody>
          <a:bodyPr>
            <a:normAutofit fontScale="40000" lnSpcReduction="20000"/>
          </a:bodyPr>
          <a:lstStyle/>
          <a:p>
            <a:pPr>
              <a:spcBef>
                <a:spcPts val="0"/>
              </a:spcBef>
              <a:buNone/>
            </a:pPr>
            <a:r>
              <a:rPr lang="ru-RU" sz="70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Анкетирование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Уважаемые родители, Ваши искренние ответы помогут нам организовать эффективную деятельность по сохранению и укреплению здоровья детей.</a:t>
            </a:r>
          </a:p>
          <a:p>
            <a:pPr lvl="0">
              <a:buNone/>
            </a:pPr>
            <a:r>
              <a:rPr lang="ru-RU" sz="4000" dirty="0" smtClean="0"/>
              <a:t>1. Устраивают ли Вас Формы работы специалистов ДОУ;</a:t>
            </a:r>
          </a:p>
          <a:p>
            <a:pPr>
              <a:buNone/>
            </a:pPr>
            <a:r>
              <a:rPr lang="ru-RU" sz="4000" dirty="0" smtClean="0"/>
              <a:t>- с детьми</a:t>
            </a:r>
          </a:p>
          <a:p>
            <a:pPr>
              <a:buNone/>
            </a:pPr>
            <a:r>
              <a:rPr lang="ru-RU" sz="4000" dirty="0" smtClean="0"/>
              <a:t>- с родителями</a:t>
            </a:r>
          </a:p>
          <a:p>
            <a:pPr lvl="0">
              <a:buNone/>
            </a:pPr>
            <a:r>
              <a:rPr lang="ru-RU" sz="4000" dirty="0" smtClean="0"/>
              <a:t>2. Как Вы относитесь к применению инновационных технологий в работе с Вашими детьми:</a:t>
            </a:r>
          </a:p>
          <a:p>
            <a:pPr>
              <a:buNone/>
            </a:pPr>
            <a:r>
              <a:rPr lang="ru-RU" sz="4000" dirty="0" smtClean="0"/>
              <a:t>- положительно</a:t>
            </a:r>
          </a:p>
          <a:p>
            <a:pPr>
              <a:buNone/>
            </a:pPr>
            <a:r>
              <a:rPr lang="ru-RU" sz="4000" dirty="0" smtClean="0"/>
              <a:t>- отрицательно</a:t>
            </a:r>
          </a:p>
          <a:p>
            <a:pPr>
              <a:buNone/>
            </a:pPr>
            <a:r>
              <a:rPr lang="ru-RU" sz="4000" dirty="0" smtClean="0"/>
              <a:t>- затрудняюсь ответить</a:t>
            </a:r>
          </a:p>
          <a:p>
            <a:pPr lvl="0">
              <a:buNone/>
            </a:pPr>
            <a:r>
              <a:rPr lang="ru-RU" sz="4000" dirty="0" smtClean="0"/>
              <a:t>3. Любите ли Вы играть со своим ребенком?</a:t>
            </a:r>
          </a:p>
          <a:p>
            <a:pPr lvl="0">
              <a:buNone/>
            </a:pPr>
            <a:r>
              <a:rPr lang="ru-RU" sz="4000" dirty="0" smtClean="0"/>
              <a:t>4. Как часто играете с ребенком?</a:t>
            </a:r>
          </a:p>
          <a:p>
            <a:pPr lvl="0">
              <a:buNone/>
            </a:pPr>
            <a:r>
              <a:rPr lang="ru-RU" sz="4000" dirty="0" smtClean="0"/>
              <a:t>5. Занимаетесь ли Вы с ребенком пальчиковой гимнастикой?</a:t>
            </a:r>
          </a:p>
          <a:p>
            <a:pPr lvl="0">
              <a:buNone/>
            </a:pPr>
            <a:r>
              <a:rPr lang="ru-RU" sz="4000" dirty="0" smtClean="0"/>
              <a:t>6. По чьей инициативе занимаетесь физическими упражнениями вместе с ребенком?</a:t>
            </a:r>
          </a:p>
          <a:p>
            <a:pPr lvl="0">
              <a:buNone/>
            </a:pPr>
            <a:r>
              <a:rPr lang="ru-RU" sz="4000" dirty="0" smtClean="0"/>
              <a:t>7. Какие формы работы наиболее приемлемы для Вас:</a:t>
            </a:r>
          </a:p>
          <a:p>
            <a:pPr>
              <a:buNone/>
            </a:pPr>
            <a:r>
              <a:rPr lang="ru-RU" sz="4000" dirty="0" smtClean="0"/>
              <a:t>- консультации                          </a:t>
            </a:r>
          </a:p>
          <a:p>
            <a:pPr>
              <a:buNone/>
            </a:pPr>
            <a:r>
              <a:rPr lang="ru-RU" sz="4000" dirty="0" smtClean="0"/>
              <a:t>- круглый стол              </a:t>
            </a:r>
          </a:p>
          <a:p>
            <a:pPr>
              <a:buNone/>
            </a:pPr>
            <a:r>
              <a:rPr lang="ru-RU" sz="4000" dirty="0" smtClean="0"/>
              <a:t>- семинар-практикум                 </a:t>
            </a:r>
          </a:p>
          <a:p>
            <a:pPr>
              <a:buNone/>
            </a:pPr>
            <a:r>
              <a:rPr lang="ru-RU" sz="4000" dirty="0" smtClean="0"/>
              <a:t>- другое</a:t>
            </a:r>
          </a:p>
          <a:p>
            <a:pPr>
              <a:buNone/>
            </a:pPr>
            <a:r>
              <a:rPr lang="ru-RU" sz="4000" dirty="0" smtClean="0"/>
              <a:t>Благодарим Вас за сотрудничество. Мира, здоровья и добра вашей семье!</a:t>
            </a:r>
          </a:p>
          <a:p>
            <a:pPr>
              <a:spcBef>
                <a:spcPts val="0"/>
              </a:spcBef>
              <a:buNone/>
            </a:pPr>
            <a:endParaRPr lang="ru-RU" sz="4000" b="1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None/>
            </a:pPr>
            <a:endParaRPr lang="ru-RU" sz="40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8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8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51520" y="285728"/>
            <a:ext cx="8712968" cy="61676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200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60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Таким образом, при регулярном использовании элементов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терапии:</a:t>
            </a:r>
          </a:p>
          <a:p>
            <a:pPr lvl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дети проявляют интерес к пальчиковой гимнастике с использованием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терапии;</a:t>
            </a:r>
          </a:p>
          <a:p>
            <a:pPr lvl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- осуществляется благоприятное воздействие на весь организм.</a:t>
            </a:r>
          </a:p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терапия является  одним из эффективных приемов, обеспечивающих развитие познавательной, эмоционально-волевой сфер ребенка и плодотворно воздействует на весь организм в целом.</a:t>
            </a:r>
          </a:p>
          <a:p>
            <a:pPr lvl="0">
              <a:buNone/>
            </a:pPr>
            <a:endParaRPr lang="ru-RU" sz="5000" dirty="0" smtClean="0"/>
          </a:p>
          <a:p>
            <a:pPr>
              <a:buNone/>
            </a:pPr>
            <a:endParaRPr lang="ru-RU" sz="6000" b="1" dirty="0" smtClean="0">
              <a:ln w="10541" cmpd="sng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оследний слай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857224" y="1214422"/>
            <a:ext cx="7786742" cy="4608512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4200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4400" dirty="0" smtClean="0"/>
              <a:t>сохранение и укрепление здоровья детей, повышение иммунитета с помощью использования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4400" dirty="0" err="1" smtClean="0"/>
              <a:t>Су-Джок</a:t>
            </a:r>
            <a:r>
              <a:rPr lang="ru-RU" sz="4400" dirty="0" smtClean="0"/>
              <a:t> терапии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51520" y="1000108"/>
            <a:ext cx="8712968" cy="545322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200" b="1" dirty="0" smtClean="0">
                <a:ln w="10541" cmpd="sng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0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sz="6000" b="1" dirty="0" smtClean="0">
                <a:ln w="10541" cmpd="sng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None/>
            </a:pPr>
            <a:r>
              <a:rPr lang="ru-RU" sz="4400" b="1" dirty="0" smtClean="0"/>
              <a:t>Оздоровительные: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- сохранить психофизическое здоровье ребенка;</a:t>
            </a:r>
          </a:p>
          <a:p>
            <a:pPr>
              <a:buFontTx/>
              <a:buChar char="-"/>
            </a:pPr>
            <a:r>
              <a:rPr lang="ru-RU" sz="4400" dirty="0" smtClean="0"/>
              <a:t>формировать потребность к поддержанию своего организма в естественном здоровом состоянии.</a:t>
            </a:r>
          </a:p>
          <a:p>
            <a:pPr>
              <a:buNone/>
            </a:pPr>
            <a:r>
              <a:rPr lang="ru-RU" sz="4400" b="1" dirty="0" smtClean="0"/>
              <a:t>Образовательные:</a:t>
            </a: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- осознанно воспринимать значение </a:t>
            </a:r>
            <a:r>
              <a:rPr lang="ru-RU" sz="4400" dirty="0" err="1" smtClean="0"/>
              <a:t>профилактико-оздоровительной</a:t>
            </a:r>
            <a:r>
              <a:rPr lang="ru-RU" sz="4400" dirty="0" smtClean="0"/>
              <a:t> системы </a:t>
            </a:r>
            <a:r>
              <a:rPr lang="ru-RU" sz="4400" dirty="0" err="1" smtClean="0"/>
              <a:t>Су-Джок</a:t>
            </a:r>
            <a:r>
              <a:rPr lang="ru-RU" sz="4400" dirty="0" smtClean="0"/>
              <a:t> и использовать ее в практической деятельности;</a:t>
            </a:r>
          </a:p>
          <a:p>
            <a:pPr>
              <a:buNone/>
            </a:pPr>
            <a:r>
              <a:rPr lang="ru-RU" sz="4400" dirty="0" smtClean="0"/>
              <a:t>- включить ребенка в процесс </a:t>
            </a:r>
            <a:r>
              <a:rPr lang="ru-RU" sz="4400" dirty="0" err="1" smtClean="0"/>
              <a:t>самооздоравливания</a:t>
            </a:r>
            <a:r>
              <a:rPr lang="ru-RU" sz="4400" dirty="0" smtClean="0"/>
              <a:t> на уровне знаний, умений, навыков.</a:t>
            </a:r>
          </a:p>
          <a:p>
            <a:pPr algn="just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1124744"/>
            <a:ext cx="8839200" cy="519985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ru-RU" sz="14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r>
              <a:rPr lang="ru-RU" b="1" dirty="0" smtClean="0">
                <a:solidFill>
                  <a:srgbClr val="FFFF00"/>
                </a:solidFill>
              </a:rPr>
              <a:t>: </a:t>
            </a:r>
          </a:p>
          <a:p>
            <a:pPr>
              <a:spcBef>
                <a:spcPts val="0"/>
              </a:spcBef>
              <a:buNone/>
            </a:pPr>
            <a:r>
              <a:rPr lang="ru-RU" sz="2800" b="1" dirty="0" smtClean="0">
                <a:solidFill>
                  <a:schemeClr val="tx1"/>
                </a:solidFill>
              </a:rPr>
              <a:t>вторая половина учебного года</a:t>
            </a:r>
          </a:p>
          <a:p>
            <a:pPr>
              <a:spcBef>
                <a:spcPts val="0"/>
              </a:spcBef>
              <a:buNone/>
            </a:pPr>
            <a:endParaRPr lang="ru-RU" sz="1400" b="1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Тип проекта</a:t>
            </a:r>
            <a:endParaRPr lang="ru-RU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ru-RU" b="1" dirty="0" err="1" smtClean="0"/>
              <a:t>Информационно-практико-ориентированный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8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Вид проекта </a:t>
            </a:r>
          </a:p>
          <a:p>
            <a:pPr>
              <a:buNone/>
            </a:pPr>
            <a:r>
              <a:rPr lang="ru-RU" b="1" dirty="0" smtClean="0"/>
              <a:t>Групповой</a:t>
            </a:r>
            <a:endParaRPr lang="ru-RU" dirty="0" smtClean="0"/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214290"/>
            <a:ext cx="8839200" cy="519985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ru-RU" sz="14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36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Мы и </a:t>
            </a:r>
            <a:r>
              <a:rPr lang="ru-RU" sz="3600" b="1" dirty="0" err="1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36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98711">
            <a:off x="428136" y="1448558"/>
            <a:ext cx="2928958" cy="2714644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84739">
            <a:off x="6249753" y="1317470"/>
            <a:ext cx="2321717" cy="3051447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2928934"/>
            <a:ext cx="2643206" cy="352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214290"/>
            <a:ext cx="8839200" cy="519985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ru-RU" sz="14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36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Мы и </a:t>
            </a:r>
            <a:r>
              <a:rPr lang="ru-RU" sz="3600" b="1" dirty="0" err="1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36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/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042995">
            <a:off x="438659" y="1067903"/>
            <a:ext cx="2928958" cy="3905277"/>
          </a:xfrm>
          <a:prstGeom prst="rect">
            <a:avLst/>
          </a:prstGeom>
        </p:spPr>
      </p:pic>
      <p:pic>
        <p:nvPicPr>
          <p:cNvPr id="7" name="Рисунок 6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29001">
            <a:off x="3778029" y="4239849"/>
            <a:ext cx="2965139" cy="2000240"/>
          </a:xfrm>
          <a:prstGeom prst="rect">
            <a:avLst/>
          </a:prstGeom>
        </p:spPr>
      </p:pic>
      <p:pic>
        <p:nvPicPr>
          <p:cNvPr id="10" name="Рисунок 9" descr="рук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01120">
            <a:off x="3864896" y="1772385"/>
            <a:ext cx="4908820" cy="24258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214290"/>
            <a:ext cx="8839200" cy="5199856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endParaRPr lang="ru-RU" sz="1400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  <a:buNone/>
            </a:pPr>
            <a:endParaRPr lang="ru-RU" sz="1400" dirty="0" smtClean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1">
                  <a:lumMod val="75000"/>
                </a:schemeClr>
              </a:solidFill>
            </a:endParaRPr>
          </a:p>
          <a:p>
            <a:pPr algn="just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картот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42852"/>
            <a:ext cx="6979341" cy="63221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857232"/>
            <a:ext cx="8443664" cy="5467368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4400" b="1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Форма взаимодействия педагога с родителями</a:t>
            </a:r>
            <a:r>
              <a:rPr lang="ru-RU" sz="44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Консультации применение </a:t>
            </a:r>
            <a:r>
              <a:rPr lang="ru-RU" sz="3600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терапии</a:t>
            </a:r>
          </a:p>
          <a:p>
            <a:pPr>
              <a:spcBef>
                <a:spcPts val="0"/>
              </a:spcBef>
              <a:buNone/>
            </a:pP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3" name="Рисунок 2" descr="1.1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28784">
            <a:off x="493055" y="3671266"/>
            <a:ext cx="1833165" cy="2503528"/>
          </a:xfrm>
          <a:prstGeom prst="rect">
            <a:avLst/>
          </a:prstGeom>
        </p:spPr>
      </p:pic>
      <p:pic>
        <p:nvPicPr>
          <p:cNvPr id="4" name="Рисунок 3" descr="1.2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28860" y="2857496"/>
            <a:ext cx="2513559" cy="1785950"/>
          </a:xfrm>
          <a:prstGeom prst="rect">
            <a:avLst/>
          </a:prstGeom>
        </p:spPr>
      </p:pic>
      <p:pic>
        <p:nvPicPr>
          <p:cNvPr id="5" name="Рисунок 4" descr="1.3.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4714884"/>
            <a:ext cx="2286016" cy="1723304"/>
          </a:xfrm>
          <a:prstGeom prst="rect">
            <a:avLst/>
          </a:prstGeom>
        </p:spPr>
      </p:pic>
      <p:pic>
        <p:nvPicPr>
          <p:cNvPr id="6" name="Рисунок 5" descr="1.4.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703956">
            <a:off x="6038902" y="2991945"/>
            <a:ext cx="2377412" cy="342993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304800" y="857232"/>
            <a:ext cx="8443664" cy="5467368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Индивидуальные консультации по применению </a:t>
            </a:r>
            <a:r>
              <a:rPr lang="ru-RU" sz="3600" b="1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36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</a:p>
          <a:p>
            <a:pPr>
              <a:spcBef>
                <a:spcPts val="0"/>
              </a:spcBef>
              <a:buNone/>
            </a:pPr>
            <a:endParaRPr lang="ru-RU" sz="2400" b="1" dirty="0" smtClean="0">
              <a:solidFill>
                <a:schemeClr val="tx1"/>
              </a:solidFill>
            </a:endParaRPr>
          </a:p>
        </p:txBody>
      </p:sp>
      <p:pic>
        <p:nvPicPr>
          <p:cNvPr id="7" name="Рисунок 6" descr="ма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5" y="2071678"/>
            <a:ext cx="4000528" cy="3000396"/>
          </a:xfrm>
          <a:prstGeom prst="rect">
            <a:avLst/>
          </a:prstGeom>
        </p:spPr>
      </p:pic>
      <p:pic>
        <p:nvPicPr>
          <p:cNvPr id="9" name="Рисунок 8" descr="мама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3286124"/>
            <a:ext cx="4000496" cy="30003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291</TotalTime>
  <Words>288</Words>
  <Application>Microsoft Office PowerPoint</Application>
  <PresentationFormat>Экран (4:3)</PresentationFormat>
  <Paragraphs>56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Мария</cp:lastModifiedBy>
  <cp:revision>36</cp:revision>
  <dcterms:created xsi:type="dcterms:W3CDTF">2017-04-07T10:23:47Z</dcterms:created>
  <dcterms:modified xsi:type="dcterms:W3CDTF">2018-03-28T18:56:24Z</dcterms:modified>
</cp:coreProperties>
</file>