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275" r:id="rId2"/>
    <p:sldId id="265" r:id="rId3"/>
    <p:sldId id="270" r:id="rId4"/>
    <p:sldId id="262" r:id="rId5"/>
    <p:sldId id="268" r:id="rId6"/>
    <p:sldId id="266" r:id="rId7"/>
    <p:sldId id="272" r:id="rId8"/>
    <p:sldId id="260" r:id="rId9"/>
    <p:sldId id="261" r:id="rId10"/>
    <p:sldId id="271" r:id="rId11"/>
    <p:sldId id="273" r:id="rId12"/>
    <p:sldId id="274" r:id="rId13"/>
    <p:sldId id="276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fld id="{72A266D0-AC27-4A30-BBC9-9427E94A94C6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fld id="{FD4AE881-8F2A-47A4-91BF-B1CA58B96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73D27BB2-564D-4763-A2F9-DAB264270FD4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02C321A-0D69-44BC-84EB-12438C289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DFBD0-8A19-4C71-AF9A-91697644DC05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A67AA-C83B-4559-A570-93B7327A1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42AD2-9C5B-487D-A1A4-8A4F75C175F8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DD6B4-6ED6-468F-A23F-F7F0782C7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82775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82775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FF30B-D11A-4107-8EB2-59642AB2996F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1127D-3325-4064-8022-5C944297DA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2775"/>
            <a:ext cx="4038600" cy="2209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882775"/>
            <a:ext cx="4038600" cy="2209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244975"/>
            <a:ext cx="4038600" cy="2209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244975"/>
            <a:ext cx="4038600" cy="2209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56506-EA45-4E4A-9D12-71D0429B4715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52FFD-193F-4BBC-8316-A9E11C13A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8067C-B603-4C96-9DAC-53D87C32372F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555E8-434F-4A88-95D6-D4F2CD5D0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F7ACB-60FF-42AB-B6AA-B70663F442BA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8A31D-2629-4CE9-99FB-BF9CF3F5D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2BAA5-C522-4406-A4FA-47211A727233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959EF-9C84-4191-B04A-EF63DD47E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FAF90-ED02-45BA-8E0E-9F6F8131332B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CE9D9-41AD-454D-8F71-6E8F7756A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ED25D-C23D-4C3F-A926-2A8C1D89A5FA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F5DA92F2-7546-475A-B3E7-BAB32045F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  <p:bldP spid="4" grpId="0" build="p" autoUpdateAnimBg="0"/>
      <p:bldP spid="5" grpId="0" build="p" autoUpdateAnimBg="0"/>
      <p:bldP spid="6" grpId="0" build="p" autoUpdateAnimBg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29DF9-13B1-466D-B573-B759467E10C1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B6C6B-DA35-49D4-80BB-72E3871AD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346C3-C426-408A-B162-CE337ACF561A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6E918-AD57-4D62-9B25-E91336BB17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990D65E6-348C-41D0-8AE7-D1E306232CDB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5FF2AE7C-88B7-4915-A7FE-4AEC67E7E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  <p:bldP spid="4" grpId="0" build="p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5E191026-DA7A-432B-AAA7-73B9F1347B41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5615607E-A385-400E-8AC7-E12B2137A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  <p:bldP spid="4" grpId="0" build="p" autoUpdateAnimBg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A641FF-D0E2-41DC-A040-3577A01580CF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0D3D7F-00FD-426F-BA55-C7CF526A7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39" r:id="rId4"/>
    <p:sldLayoutId id="2147483750" r:id="rId5"/>
    <p:sldLayoutId id="2147483740" r:id="rId6"/>
    <p:sldLayoutId id="2147483741" r:id="rId7"/>
    <p:sldLayoutId id="2147483751" r:id="rId8"/>
    <p:sldLayoutId id="2147483752" r:id="rId9"/>
    <p:sldLayoutId id="2147483742" r:id="rId10"/>
    <p:sldLayoutId id="2147483743" r:id="rId11"/>
    <p:sldLayoutId id="2147483744" r:id="rId12"/>
    <p:sldLayoutId id="2147483745" r:id="rId13"/>
    <p:sldLayoutId id="2147483746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3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The_Phantom_of_the_Opera" TargetMode="External"/><Relationship Id="rId3" Type="http://schemas.openxmlformats.org/officeDocument/2006/relationships/hyperlink" Target="https://en.wikipedia.org/wiki/Paris" TargetMode="External"/><Relationship Id="rId7" Type="http://schemas.openxmlformats.org/officeDocument/2006/relationships/hyperlink" Target="https://en.wikipedia.org/wiki/Author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n.wikipedia.org/wiki/Journalist" TargetMode="External"/><Relationship Id="rId5" Type="http://schemas.openxmlformats.org/officeDocument/2006/relationships/hyperlink" Target="https://en.wikipedia.org/wiki/Nice" TargetMode="External"/><Relationship Id="rId4" Type="http://schemas.openxmlformats.org/officeDocument/2006/relationships/hyperlink" Target="https://en.wikipedia.org/wiki/France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7" name="Рисунок 2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620713"/>
            <a:ext cx="4105275" cy="4895850"/>
          </a:xfrm>
        </p:spPr>
      </p:pic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836613"/>
            <a:ext cx="424815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95288" y="5661025"/>
            <a:ext cx="8280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/>
              <a:t>  The Phantom of the Opera</a:t>
            </a:r>
            <a:endParaRPr lang="ru-RU" sz="4800"/>
          </a:p>
        </p:txBody>
      </p:sp>
      <p:sp>
        <p:nvSpPr>
          <p:cNvPr id="17413" name="Объект 2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 sz="quarter"/>
          </p:nvPr>
        </p:nvSpPr>
        <p:spPr bwMode="auto">
          <a:xfrm>
            <a:off x="539750" y="-242888"/>
            <a:ext cx="8229600" cy="981076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</a:t>
            </a:r>
            <a:r>
              <a:rPr lang="en-US" b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Phantom of the Opera</a:t>
            </a:r>
            <a:endParaRPr lang="ru-RU" b="1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626" name="Rectangle 5"/>
          <p:cNvSpPr>
            <a:spLocks noGrp="1"/>
          </p:cNvSpPr>
          <p:nvPr>
            <p:ph sz="quarter" idx="1"/>
          </p:nvPr>
        </p:nvSpPr>
        <p:spPr>
          <a:xfrm>
            <a:off x="8388350" y="6524625"/>
            <a:ext cx="366713" cy="193675"/>
          </a:xfrm>
        </p:spPr>
        <p:txBody>
          <a:bodyPr/>
          <a:lstStyle/>
          <a:p>
            <a:endParaRPr lang="ru-RU" sz="2100" smtClean="0"/>
          </a:p>
        </p:txBody>
      </p:sp>
      <p:sp>
        <p:nvSpPr>
          <p:cNvPr id="26627" name="Rectangle 6"/>
          <p:cNvSpPr>
            <a:spLocks noGrp="1"/>
          </p:cNvSpPr>
          <p:nvPr>
            <p:ph sz="quarter" idx="2"/>
          </p:nvPr>
        </p:nvSpPr>
        <p:spPr>
          <a:xfrm>
            <a:off x="4859338" y="2205038"/>
            <a:ext cx="4038600" cy="2209800"/>
          </a:xfrm>
        </p:spPr>
        <p:txBody>
          <a:bodyPr/>
          <a:lstStyle/>
          <a:p>
            <a:endParaRPr lang="en-US" sz="2100" b="1" smtClean="0"/>
          </a:p>
          <a:p>
            <a:endParaRPr lang="ru-RU" sz="2100" smtClean="0"/>
          </a:p>
        </p:txBody>
      </p:sp>
      <p:sp>
        <p:nvSpPr>
          <p:cNvPr id="26628" name="Rectangle 7"/>
          <p:cNvSpPr>
            <a:spLocks noGrp="1"/>
          </p:cNvSpPr>
          <p:nvPr>
            <p:ph sz="quarter" idx="3"/>
          </p:nvPr>
        </p:nvSpPr>
        <p:spPr>
          <a:xfrm>
            <a:off x="179388" y="3573463"/>
            <a:ext cx="4608512" cy="30956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z="1800" b="1" smtClean="0"/>
              <a:t>Sing once again with me</a:t>
            </a:r>
            <a:endParaRPr lang="ru-RU" sz="1800" b="1" smtClean="0"/>
          </a:p>
          <a:p>
            <a:pPr algn="ctr">
              <a:buFont typeface="Wingdings 2" pitchFamily="18" charset="2"/>
              <a:buNone/>
            </a:pPr>
            <a:r>
              <a:rPr lang="en-US" sz="1800" b="1" smtClean="0"/>
              <a:t> Our </a:t>
            </a:r>
            <a:r>
              <a:rPr lang="en-US" sz="1800" b="1" smtClean="0">
                <a:solidFill>
                  <a:srgbClr val="FFFF00"/>
                </a:solidFill>
              </a:rPr>
              <a:t>strange</a:t>
            </a:r>
            <a:r>
              <a:rPr lang="en-US" sz="1800" b="1" smtClean="0"/>
              <a:t> duet</a:t>
            </a:r>
            <a:endParaRPr lang="ru-RU" sz="1800" b="1" smtClean="0"/>
          </a:p>
          <a:p>
            <a:pPr algn="ctr">
              <a:buFont typeface="Wingdings 2" pitchFamily="18" charset="2"/>
              <a:buNone/>
            </a:pPr>
            <a:r>
              <a:rPr lang="en-US" sz="1800" b="1" smtClean="0"/>
              <a:t>My </a:t>
            </a:r>
            <a:r>
              <a:rPr lang="en-US" sz="1800" b="1" smtClean="0">
                <a:solidFill>
                  <a:srgbClr val="FFFF00"/>
                </a:solidFill>
              </a:rPr>
              <a:t>power </a:t>
            </a:r>
            <a:r>
              <a:rPr lang="en-US" sz="1800" b="1" smtClean="0"/>
              <a:t>over you </a:t>
            </a:r>
            <a:endParaRPr lang="ru-RU" sz="1800" b="1" smtClean="0"/>
          </a:p>
          <a:p>
            <a:pPr algn="ctr">
              <a:buFont typeface="Wingdings 2" pitchFamily="18" charset="2"/>
              <a:buNone/>
            </a:pPr>
            <a:r>
              <a:rPr lang="en-US" sz="1800" b="1" smtClean="0"/>
              <a:t>Grows stronger yet…</a:t>
            </a:r>
            <a:endParaRPr lang="ru-RU" sz="1800" b="1" smtClean="0"/>
          </a:p>
          <a:p>
            <a:pPr algn="ctr">
              <a:buFont typeface="Wingdings 2" pitchFamily="18" charset="2"/>
              <a:buNone/>
            </a:pPr>
            <a:r>
              <a:rPr lang="en-US" sz="1800" b="1" smtClean="0"/>
              <a:t>And though you turn from me</a:t>
            </a:r>
            <a:endParaRPr lang="ru-RU" sz="1800" b="1" smtClean="0"/>
          </a:p>
          <a:p>
            <a:pPr algn="ctr">
              <a:buFont typeface="Wingdings 2" pitchFamily="18" charset="2"/>
              <a:buNone/>
            </a:pPr>
            <a:r>
              <a:rPr lang="en-US" sz="1800" b="1" smtClean="0"/>
              <a:t> To </a:t>
            </a:r>
            <a:r>
              <a:rPr lang="en-US" sz="1800" b="1" smtClean="0">
                <a:solidFill>
                  <a:srgbClr val="FFFF00"/>
                </a:solidFill>
              </a:rPr>
              <a:t>glance</a:t>
            </a:r>
            <a:r>
              <a:rPr lang="en-US" sz="1800" b="1" smtClean="0"/>
              <a:t> behind,</a:t>
            </a:r>
            <a:endParaRPr lang="ru-RU" sz="1800" b="1" smtClean="0">
              <a:latin typeface="Arial" charset="0"/>
            </a:endParaRPr>
          </a:p>
          <a:p>
            <a:pPr algn="ctr">
              <a:buFont typeface="Wingdings 2" pitchFamily="18" charset="2"/>
              <a:buNone/>
            </a:pPr>
            <a:r>
              <a:rPr lang="en-US" sz="1800" b="1" smtClean="0"/>
              <a:t>The Phantom of the Opera is there</a:t>
            </a:r>
            <a:endParaRPr lang="ru-RU" sz="1800" b="1" smtClean="0"/>
          </a:p>
          <a:p>
            <a:pPr algn="ctr">
              <a:buFont typeface="Wingdings 2" pitchFamily="18" charset="2"/>
              <a:buNone/>
            </a:pPr>
            <a:r>
              <a:rPr lang="en-US" sz="1800" b="1" smtClean="0"/>
              <a:t>Inside your </a:t>
            </a:r>
            <a:r>
              <a:rPr lang="en-US" sz="1800" b="1" smtClean="0">
                <a:solidFill>
                  <a:srgbClr val="FFFF00"/>
                </a:solidFill>
              </a:rPr>
              <a:t>mind.</a:t>
            </a:r>
            <a:endParaRPr lang="ru-RU" sz="1800" b="1" smtClean="0">
              <a:solidFill>
                <a:srgbClr val="FFFF00"/>
              </a:solidFill>
            </a:endParaRPr>
          </a:p>
        </p:txBody>
      </p:sp>
      <p:sp>
        <p:nvSpPr>
          <p:cNvPr id="26629" name="Rectangle 8"/>
          <p:cNvSpPr>
            <a:spLocks noGrp="1"/>
          </p:cNvSpPr>
          <p:nvPr>
            <p:ph sz="quarter" idx="4"/>
          </p:nvPr>
        </p:nvSpPr>
        <p:spPr>
          <a:xfrm flipV="1">
            <a:off x="8459788" y="6669088"/>
            <a:ext cx="73025" cy="188912"/>
          </a:xfrm>
        </p:spPr>
        <p:txBody>
          <a:bodyPr/>
          <a:lstStyle/>
          <a:p>
            <a:endParaRPr lang="ru-RU" sz="2100" smtClean="0"/>
          </a:p>
        </p:txBody>
      </p:sp>
      <p:sp>
        <p:nvSpPr>
          <p:cNvPr id="26630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981075"/>
            <a:ext cx="4321175" cy="2735263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en-US" sz="1900" b="1" smtClean="0"/>
              <a:t>In sleep he sang to me</a:t>
            </a:r>
            <a:r>
              <a:rPr lang="ru-RU" sz="1900" b="1" smtClean="0"/>
              <a:t>, 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en-US" sz="1900" b="1" smtClean="0"/>
              <a:t>In </a:t>
            </a:r>
            <a:r>
              <a:rPr lang="en-US" sz="1900" b="1" smtClean="0">
                <a:solidFill>
                  <a:srgbClr val="FFFF00"/>
                </a:solidFill>
              </a:rPr>
              <a:t>dreams </a:t>
            </a:r>
            <a:r>
              <a:rPr lang="en-US" sz="1900" b="1" smtClean="0"/>
              <a:t>he came</a:t>
            </a:r>
            <a:r>
              <a:rPr lang="ru-RU" sz="1900" b="1" smtClean="0"/>
              <a:t>.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en-US" sz="1900" b="1" smtClean="0"/>
              <a:t>That voice which calls to me</a:t>
            </a:r>
            <a:endParaRPr lang="ru-RU" sz="1900" b="1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en-US" sz="1900" b="1" smtClean="0"/>
              <a:t> And </a:t>
            </a:r>
            <a:r>
              <a:rPr lang="en-US" sz="1900" b="1" smtClean="0">
                <a:solidFill>
                  <a:srgbClr val="FFFF00"/>
                </a:solidFill>
              </a:rPr>
              <a:t>speaks</a:t>
            </a:r>
            <a:r>
              <a:rPr lang="en-US" sz="1900" b="1" smtClean="0"/>
              <a:t> my name.</a:t>
            </a:r>
            <a:endParaRPr lang="ru-RU" sz="1900" b="1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en-US" sz="1900" b="1" smtClean="0"/>
              <a:t>And do I dream again? </a:t>
            </a:r>
            <a:endParaRPr lang="ru-RU" sz="1900" b="1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en-US" sz="1900" b="1" smtClean="0"/>
              <a:t>For now I find</a:t>
            </a:r>
            <a:endParaRPr lang="ru-RU" sz="1900" b="1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en-US" sz="1900" b="1" smtClean="0"/>
              <a:t>The Phantom of the Opera is there</a:t>
            </a:r>
            <a:endParaRPr lang="ru-RU" sz="1900" b="1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en-US" sz="1900" b="1" smtClean="0">
                <a:solidFill>
                  <a:srgbClr val="FFFF00"/>
                </a:solidFill>
              </a:rPr>
              <a:t>Inside</a:t>
            </a:r>
            <a:r>
              <a:rPr lang="en-US" sz="1900" b="1" smtClean="0"/>
              <a:t> my mind. 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1600" b="1" smtClean="0">
              <a:latin typeface="Arial" charset="0"/>
            </a:endParaRPr>
          </a:p>
        </p:txBody>
      </p:sp>
      <p:sp>
        <p:nvSpPr>
          <p:cNvPr id="26631" name="Rectangle 18"/>
          <p:cNvSpPr>
            <a:spLocks noChangeArrowheads="1"/>
          </p:cNvSpPr>
          <p:nvPr/>
        </p:nvSpPr>
        <p:spPr bwMode="auto">
          <a:xfrm>
            <a:off x="4643438" y="908050"/>
            <a:ext cx="450056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Those who </a:t>
            </a:r>
            <a:r>
              <a:rPr lang="en-US" b="1">
                <a:solidFill>
                  <a:srgbClr val="FFFF00"/>
                </a:solidFill>
              </a:rPr>
              <a:t>have</a:t>
            </a:r>
            <a:r>
              <a:rPr lang="en-US" b="1"/>
              <a:t> seen your face</a:t>
            </a:r>
            <a:endParaRPr lang="ru-RU" b="1"/>
          </a:p>
          <a:p>
            <a:pPr algn="ctr"/>
            <a:r>
              <a:rPr lang="en-US" b="1"/>
              <a:t> </a:t>
            </a:r>
            <a:r>
              <a:rPr lang="en-US" b="1">
                <a:solidFill>
                  <a:srgbClr val="FFFF00"/>
                </a:solidFill>
              </a:rPr>
              <a:t>Drew</a:t>
            </a:r>
            <a:r>
              <a:rPr lang="en-US" b="1"/>
              <a:t> back in fear</a:t>
            </a:r>
            <a:endParaRPr lang="ru-RU" b="1"/>
          </a:p>
          <a:p>
            <a:pPr algn="ctr"/>
            <a:r>
              <a:rPr lang="en-US" b="1"/>
              <a:t>I am the mask you wear</a:t>
            </a:r>
            <a:endParaRPr lang="ru-RU" b="1"/>
          </a:p>
          <a:p>
            <a:pPr algn="ctr"/>
            <a:r>
              <a:rPr lang="en-US" b="1"/>
              <a:t> It’s me they hear</a:t>
            </a:r>
            <a:endParaRPr lang="ru-RU" b="1"/>
          </a:p>
          <a:p>
            <a:pPr algn="ctr"/>
            <a:r>
              <a:rPr lang="en-US" b="1"/>
              <a:t>Your </a:t>
            </a:r>
            <a:r>
              <a:rPr lang="en-US" b="1">
                <a:solidFill>
                  <a:srgbClr val="FFFF00"/>
                </a:solidFill>
              </a:rPr>
              <a:t>spirit</a:t>
            </a:r>
            <a:r>
              <a:rPr lang="en-US" b="1"/>
              <a:t> and my voice</a:t>
            </a:r>
            <a:endParaRPr lang="ru-RU" b="1"/>
          </a:p>
          <a:p>
            <a:pPr algn="ctr"/>
            <a:r>
              <a:rPr lang="en-US" b="1"/>
              <a:t> In one combined:</a:t>
            </a:r>
            <a:endParaRPr lang="ru-RU" b="1"/>
          </a:p>
          <a:p>
            <a:pPr algn="ctr"/>
            <a:r>
              <a:rPr lang="en-US" b="1"/>
              <a:t>The </a:t>
            </a:r>
            <a:r>
              <a:rPr lang="en-US" b="1">
                <a:solidFill>
                  <a:srgbClr val="FFFF00"/>
                </a:solidFill>
              </a:rPr>
              <a:t>Phantom </a:t>
            </a:r>
            <a:r>
              <a:rPr lang="en-US" b="1"/>
              <a:t>of the Opera is there</a:t>
            </a:r>
          </a:p>
          <a:p>
            <a:pPr algn="ctr"/>
            <a:r>
              <a:rPr lang="en-US" b="1"/>
              <a:t>Inside your mind</a:t>
            </a:r>
          </a:p>
        </p:txBody>
      </p:sp>
      <p:sp>
        <p:nvSpPr>
          <p:cNvPr id="26632" name="Rectangle 19"/>
          <p:cNvSpPr>
            <a:spLocks noChangeArrowheads="1"/>
          </p:cNvSpPr>
          <p:nvPr/>
        </p:nvSpPr>
        <p:spPr bwMode="auto">
          <a:xfrm>
            <a:off x="4859338" y="3644900"/>
            <a:ext cx="410527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/>
              <a:t>In all your </a:t>
            </a:r>
            <a:r>
              <a:rPr lang="en-US" sz="2000" b="1">
                <a:solidFill>
                  <a:srgbClr val="FFFF00"/>
                </a:solidFill>
              </a:rPr>
              <a:t>fantasies</a:t>
            </a:r>
            <a:r>
              <a:rPr lang="en-US" sz="2000" b="1"/>
              <a:t> </a:t>
            </a:r>
            <a:endParaRPr lang="ru-RU" sz="2000" b="1"/>
          </a:p>
          <a:p>
            <a:pPr algn="ctr"/>
            <a:r>
              <a:rPr lang="en-US" sz="2000" b="1"/>
              <a:t>You always knew</a:t>
            </a:r>
            <a:endParaRPr lang="ru-RU" sz="2000" b="1"/>
          </a:p>
          <a:p>
            <a:pPr algn="ctr"/>
            <a:r>
              <a:rPr lang="en-US" sz="2000" b="1"/>
              <a:t>That man and </a:t>
            </a:r>
            <a:r>
              <a:rPr lang="en-US" sz="2000" b="1">
                <a:solidFill>
                  <a:srgbClr val="FFFF00"/>
                </a:solidFill>
              </a:rPr>
              <a:t>mystery</a:t>
            </a:r>
            <a:r>
              <a:rPr lang="en-US" sz="2000" b="1"/>
              <a:t> …</a:t>
            </a:r>
            <a:endParaRPr lang="ru-RU" sz="2000" b="1"/>
          </a:p>
          <a:p>
            <a:pPr algn="ctr"/>
            <a:r>
              <a:rPr lang="en-US" sz="2000" b="1"/>
              <a:t> were both in you</a:t>
            </a:r>
            <a:endParaRPr lang="ru-RU" sz="2000" b="1"/>
          </a:p>
          <a:p>
            <a:pPr algn="ctr"/>
            <a:r>
              <a:rPr lang="en-US" sz="2000" b="1"/>
              <a:t>And in this labyrinth,</a:t>
            </a:r>
            <a:endParaRPr lang="ru-RU" sz="2000" b="1"/>
          </a:p>
          <a:p>
            <a:pPr algn="ctr"/>
            <a:r>
              <a:rPr lang="en-US" sz="2000" b="1"/>
              <a:t> Where </a:t>
            </a:r>
            <a:r>
              <a:rPr lang="en-US" sz="2000" b="1">
                <a:solidFill>
                  <a:srgbClr val="FFFF00"/>
                </a:solidFill>
              </a:rPr>
              <a:t>night </a:t>
            </a:r>
            <a:r>
              <a:rPr lang="en-US" sz="2000" b="1"/>
              <a:t>is blind</a:t>
            </a:r>
            <a:endParaRPr lang="ru-RU" sz="2000" b="1"/>
          </a:p>
          <a:p>
            <a:pPr algn="ctr"/>
            <a:r>
              <a:rPr lang="en-US" sz="2000" b="1"/>
              <a:t> The Phantom of the Opera is there</a:t>
            </a:r>
            <a:endParaRPr lang="ru-RU" sz="2000" b="1"/>
          </a:p>
          <a:p>
            <a:pPr algn="ctr"/>
            <a:r>
              <a:rPr lang="en-US" sz="2000" b="1"/>
              <a:t>Inside your mind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6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6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/>
      <p:bldP spid="26627" grpId="0" build="p"/>
      <p:bldP spid="26628" grpId="0" build="p"/>
      <p:bldP spid="26629" grpId="0" build="p"/>
      <p:bldP spid="26630" grpId="0" build="p"/>
      <p:bldP spid="26631" grpId="0"/>
      <p:bldP spid="266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 bwMode="auto">
          <a:xfrm>
            <a:off x="457200" y="268288"/>
            <a:ext cx="8229600" cy="8572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3800" b="1" smtClean="0">
                <a:ln>
                  <a:noFill/>
                </a:ln>
                <a:effectLst/>
              </a:rPr>
              <a:t>      </a:t>
            </a:r>
            <a:r>
              <a:rPr lang="en-US" sz="3800" b="1" smtClean="0">
                <a:ln>
                  <a:noFill/>
                </a:ln>
                <a:effectLst/>
              </a:rPr>
              <a:t>The Phantom of the Opera</a:t>
            </a:r>
            <a:r>
              <a:rPr lang="en-US" sz="3800" smtClean="0">
                <a:ln>
                  <a:noFill/>
                </a:ln>
                <a:effectLst/>
              </a:rPr>
              <a:t/>
            </a:r>
            <a:br>
              <a:rPr lang="en-US" sz="3800" smtClean="0">
                <a:ln>
                  <a:noFill/>
                </a:ln>
                <a:effectLst/>
              </a:rPr>
            </a:br>
            <a:r>
              <a:rPr lang="ru-RU" sz="3800" smtClean="0">
                <a:ln>
                  <a:noFill/>
                </a:ln>
                <a:effectLst/>
              </a:rPr>
              <a:t>                      </a:t>
            </a:r>
            <a:r>
              <a:rPr lang="en-US" sz="3800" smtClean="0">
                <a:ln>
                  <a:noFill/>
                </a:ln>
                <a:effectLst/>
              </a:rPr>
              <a:t>II part</a:t>
            </a:r>
            <a:endParaRPr lang="ru-RU" sz="3800" smtClean="0">
              <a:ln>
                <a:noFill/>
              </a:ln>
              <a:effectLst/>
            </a:endParaRP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468313" y="1484313"/>
            <a:ext cx="8229600" cy="49323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  1.couldn’t find the way out</a:t>
            </a:r>
            <a:r>
              <a:rPr lang="ru-RU" smtClean="0"/>
              <a:t> </a:t>
            </a: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  2. to cover his face with mask</a:t>
            </a:r>
            <a:r>
              <a:rPr lang="ru-RU" smtClean="0"/>
              <a:t> </a:t>
            </a: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  3. he knew many fascinating stories and                legends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  4. and made her marry him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  5. it was the Phantom</a:t>
            </a:r>
            <a:r>
              <a:rPr lang="ru-RU" smtClean="0"/>
              <a:t> </a:t>
            </a: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  6. would never love him.</a:t>
            </a:r>
            <a:r>
              <a:rPr lang="ru-RU" smtClean="0"/>
              <a:t> </a:t>
            </a: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  7. of the Opera House alone and lonely.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27651" name="Rectangle 5"/>
          <p:cNvSpPr>
            <a:spLocks noChangeArrowheads="1"/>
          </p:cNvSpPr>
          <p:nvPr/>
        </p:nvSpPr>
        <p:spPr bwMode="auto">
          <a:xfrm flipH="1" flipV="1">
            <a:off x="593725" y="32893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 anchor="ctr">
            <a:spAutoFit/>
          </a:bodyPr>
          <a:lstStyle/>
          <a:p>
            <a:endParaRPr lang="ru-RU"/>
          </a:p>
        </p:txBody>
      </p:sp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755650" y="4005263"/>
            <a:ext cx="46085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2800"/>
          </a:p>
          <a:p>
            <a:r>
              <a:rPr lang="en-US" sz="2800"/>
              <a:t>.</a:t>
            </a:r>
            <a:r>
              <a:rPr lang="ru-RU"/>
              <a:t> </a:t>
            </a:r>
          </a:p>
        </p:txBody>
      </p:sp>
      <p:sp>
        <p:nvSpPr>
          <p:cNvPr id="27653" name="Rectangle 8"/>
          <p:cNvSpPr>
            <a:spLocks noChangeArrowheads="1"/>
          </p:cNvSpPr>
          <p:nvPr/>
        </p:nvSpPr>
        <p:spPr bwMode="auto">
          <a:xfrm flipH="1">
            <a:off x="684213" y="5018088"/>
            <a:ext cx="71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effectLst/>
              </a:rPr>
              <a:t>Words in the gaps</a:t>
            </a:r>
            <a:endParaRPr lang="ru-RU" smtClean="0">
              <a:ln>
                <a:noFill/>
              </a:ln>
              <a:effectLst/>
            </a:endParaRP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soloist</a:t>
            </a:r>
          </a:p>
          <a:p>
            <a:r>
              <a:rPr lang="en-US" smtClean="0"/>
              <a:t>beautiful</a:t>
            </a:r>
          </a:p>
          <a:p>
            <a:r>
              <a:rPr lang="en-US" smtClean="0"/>
              <a:t>unknown</a:t>
            </a:r>
          </a:p>
          <a:p>
            <a:r>
              <a:rPr lang="en-US" smtClean="0"/>
              <a:t>understood</a:t>
            </a:r>
          </a:p>
          <a:p>
            <a:r>
              <a:rPr lang="en-US" smtClean="0"/>
              <a:t>dating</a:t>
            </a:r>
          </a:p>
          <a:p>
            <a:r>
              <a:rPr lang="en-US" smtClean="0"/>
              <a:t>musical</a:t>
            </a:r>
          </a:p>
          <a:p>
            <a:r>
              <a:rPr lang="en-US" smtClean="0"/>
              <a:t>carefully</a:t>
            </a: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Put the logical connection of the events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882775"/>
            <a:ext cx="8218487" cy="4572000"/>
          </a:xfrm>
        </p:spPr>
        <p:txBody>
          <a:bodyPr/>
          <a:lstStyle/>
          <a:p>
            <a:r>
              <a:rPr lang="en-US" smtClean="0"/>
              <a:t>They were giving a last gala performance</a:t>
            </a:r>
          </a:p>
          <a:p>
            <a:r>
              <a:rPr lang="en-US" smtClean="0"/>
              <a:t>She was going through the speech</a:t>
            </a:r>
          </a:p>
          <a:p>
            <a:r>
              <a:rPr lang="en-US" smtClean="0"/>
              <a:t>The Ballet dancers saw the ghost</a:t>
            </a:r>
          </a:p>
          <a:p>
            <a:r>
              <a:rPr lang="en-US" smtClean="0"/>
              <a:t>The ghost legend grew to enormous proportions  in the theatre</a:t>
            </a:r>
          </a:p>
          <a:p>
            <a:r>
              <a:rPr lang="en-US" smtClean="0"/>
              <a:t>The ghost was well dressed but….</a:t>
            </a:r>
          </a:p>
          <a:p>
            <a:r>
              <a:rPr lang="en-US" smtClean="0"/>
              <a:t>His appearance was disgusting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65" name="Group 17"/>
          <p:cNvGraphicFramePr>
            <a:graphicFrameLocks noGrp="1"/>
          </p:cNvGraphicFramePr>
          <p:nvPr/>
        </p:nvGraphicFramePr>
        <p:xfrm>
          <a:off x="179388" y="7573963"/>
          <a:ext cx="288925" cy="1463675"/>
        </p:xfrm>
        <a:graphic>
          <a:graphicData uri="http://schemas.openxmlformats.org/drawingml/2006/table">
            <a:tbl>
              <a:tblPr/>
              <a:tblGrid>
                <a:gridCol w="2889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entury Gothic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ED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EDB"/>
                    </a:solidFill>
                  </a:tcPr>
                </a:tc>
              </a:tr>
            </a:tbl>
          </a:graphicData>
        </a:graphic>
      </p:graphicFrame>
      <p:sp>
        <p:nvSpPr>
          <p:cNvPr id="26656" name="Rectangle 32"/>
          <p:cNvSpPr>
            <a:spLocks noChangeArrowheads="1"/>
          </p:cNvSpPr>
          <p:nvPr/>
        </p:nvSpPr>
        <p:spPr bwMode="auto">
          <a:xfrm>
            <a:off x="1116013" y="620713"/>
            <a:ext cx="6408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Thank you</a:t>
            </a:r>
            <a:r>
              <a:rPr lang="ru-RU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 your work!</a:t>
            </a:r>
            <a:endParaRPr lang="ru-RU" sz="3600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" name="Picture 2" descr="C:\Users\Домашний\Downloads\смайлики\t091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2924175"/>
            <a:ext cx="329406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2"/>
          <p:cNvSpPr>
            <a:spLocks noChangeArrowheads="1"/>
          </p:cNvSpPr>
          <p:nvPr/>
        </p:nvSpPr>
        <p:spPr bwMode="auto">
          <a:xfrm>
            <a:off x="2268538" y="2492375"/>
            <a:ext cx="457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Gothic" pitchFamily="34" charset="0"/>
            </a:endParaRPr>
          </a:p>
        </p:txBody>
      </p:sp>
      <p:sp>
        <p:nvSpPr>
          <p:cNvPr id="18434" name="Прямоугольник 3"/>
          <p:cNvSpPr>
            <a:spLocks noChangeArrowheads="1"/>
          </p:cNvSpPr>
          <p:nvPr/>
        </p:nvSpPr>
        <p:spPr bwMode="auto">
          <a:xfrm>
            <a:off x="323850" y="692150"/>
            <a:ext cx="83518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3200">
              <a:latin typeface="Century Gothic" pitchFamily="34" charset="0"/>
            </a:endParaRPr>
          </a:p>
          <a:p>
            <a:endParaRPr lang="ru-RU">
              <a:latin typeface="Century Gothic" pitchFamily="34" charset="0"/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2843213" y="4806950"/>
            <a:ext cx="3429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4000" b="1" i="1"/>
              <a:t>Rush</a:t>
            </a:r>
            <a:r>
              <a:rPr lang="en-US" sz="4000"/>
              <a:t> 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132138" y="549275"/>
            <a:ext cx="3892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/>
              <a:t> Superstitious</a:t>
            </a:r>
            <a:endParaRPr lang="ru-RU" sz="4000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203575" y="1196975"/>
            <a:ext cx="3711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/>
              <a:t>Complexion</a:t>
            </a:r>
            <a:endParaRPr lang="ru-RU" sz="4000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203575" y="1773238"/>
            <a:ext cx="3313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/>
              <a:t>Retirement</a:t>
            </a:r>
            <a:endParaRPr lang="ru-RU" sz="4000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348038" y="2420938"/>
            <a:ext cx="2879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/>
              <a:t>Engraving</a:t>
            </a:r>
            <a:endParaRPr lang="ru-RU" sz="4000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3563938" y="3213100"/>
            <a:ext cx="2016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/>
              <a:t>Resign</a:t>
            </a:r>
            <a:endParaRPr lang="ru-RU" sz="4000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3419475" y="3860800"/>
            <a:ext cx="2892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/>
              <a:t>Rubbish</a:t>
            </a:r>
            <a:endParaRPr lang="ru-RU" sz="4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4" grpId="0"/>
      <p:bldP spid="17415" grpId="0"/>
      <p:bldP spid="17416" grpId="0"/>
      <p:bldP spid="17418" grpId="0"/>
      <p:bldP spid="17419" grpId="0"/>
      <p:bldP spid="174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/>
          </p:cNvSpPr>
          <p:nvPr>
            <p:ph type="title"/>
          </p:nvPr>
        </p:nvSpPr>
        <p:spPr bwMode="auto">
          <a:xfrm>
            <a:off x="468313" y="260350"/>
            <a:ext cx="8229600" cy="108108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b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	Glossary</a:t>
            </a:r>
            <a:endParaRPr lang="ru-RU" b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506" name="Rectangle 6"/>
          <p:cNvSpPr>
            <a:spLocks noGrp="1"/>
          </p:cNvSpPr>
          <p:nvPr>
            <p:ph type="body" sz="half" idx="1"/>
          </p:nvPr>
        </p:nvSpPr>
        <p:spPr>
          <a:xfrm>
            <a:off x="4703763" y="6237288"/>
            <a:ext cx="300037" cy="360362"/>
          </a:xfrm>
        </p:spPr>
        <p:txBody>
          <a:bodyPr/>
          <a:lstStyle/>
          <a:p>
            <a:pPr marL="63500" indent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smtClean="0">
                <a:latin typeface="Arial" charset="0"/>
              </a:rPr>
              <a:t>  </a:t>
            </a:r>
            <a:endParaRPr lang="ru-RU" b="1" smtClean="0">
              <a:latin typeface="Arial" charset="0"/>
            </a:endParaRPr>
          </a:p>
          <a:p>
            <a:pPr marL="63500" indent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600" b="1" smtClean="0">
                <a:latin typeface="Arial" charset="0"/>
              </a:rPr>
              <a:t>	</a:t>
            </a:r>
            <a:endParaRPr lang="ru-RU" sz="2600" b="1" smtClean="0">
              <a:latin typeface="Arial" charset="0"/>
            </a:endParaRPr>
          </a:p>
          <a:p>
            <a:pPr marL="63500" indent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600" b="1" smtClean="0">
                <a:latin typeface="Arial" charset="0"/>
              </a:rPr>
              <a:t>	</a:t>
            </a:r>
            <a:endParaRPr lang="ru-RU" sz="2600" b="1" smtClean="0">
              <a:latin typeface="Arial" charset="0"/>
            </a:endParaRPr>
          </a:p>
          <a:p>
            <a:pPr marL="63500" indent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600" b="1" smtClean="0">
                <a:latin typeface="Arial" charset="0"/>
              </a:rPr>
              <a:t>	</a:t>
            </a:r>
            <a:endParaRPr lang="ru-RU" sz="2600" b="1" smtClean="0">
              <a:latin typeface="Arial" charset="0"/>
            </a:endParaRPr>
          </a:p>
        </p:txBody>
      </p:sp>
      <p:sp>
        <p:nvSpPr>
          <p:cNvPr id="21507" name="Rectangle 7"/>
          <p:cNvSpPr>
            <a:spLocks noGrp="1"/>
          </p:cNvSpPr>
          <p:nvPr>
            <p:ph type="body" sz="half" idx="2"/>
          </p:nvPr>
        </p:nvSpPr>
        <p:spPr>
          <a:xfrm>
            <a:off x="468313" y="1484313"/>
            <a:ext cx="3887787" cy="5257800"/>
          </a:xfrm>
        </p:spPr>
        <p:txBody>
          <a:bodyPr/>
          <a:lstStyle/>
          <a:p>
            <a:pPr>
              <a:defRPr/>
            </a:pPr>
            <a:r>
              <a:rPr lang="ru-RU" sz="2600" b="1" dirty="0" smtClean="0">
                <a:latin typeface="Arial" charset="0"/>
              </a:rPr>
              <a:t>Ожидание</a:t>
            </a:r>
            <a:r>
              <a:rPr lang="en-US" sz="2600" b="1" dirty="0" smtClean="0">
                <a:latin typeface="Arial" charset="0"/>
              </a:rPr>
              <a:t>	 	</a:t>
            </a:r>
            <a:endParaRPr lang="ru-RU" sz="2600" b="1" dirty="0" smtClean="0">
              <a:latin typeface="Arial" charset="0"/>
            </a:endParaRPr>
          </a:p>
          <a:p>
            <a:pPr>
              <a:defRPr/>
            </a:pPr>
            <a:r>
              <a:rPr lang="ru-RU" sz="2600" b="1" dirty="0" smtClean="0">
                <a:latin typeface="Arial" charset="0"/>
              </a:rPr>
              <a:t>Тревога</a:t>
            </a:r>
            <a:r>
              <a:rPr lang="en-US" sz="2600" b="1" dirty="0" smtClean="0">
                <a:latin typeface="Arial" charset="0"/>
              </a:rPr>
              <a:t> 		</a:t>
            </a:r>
            <a:endParaRPr lang="ru-RU" sz="2600" b="1" dirty="0" smtClean="0">
              <a:latin typeface="Arial" charset="0"/>
            </a:endParaRPr>
          </a:p>
          <a:p>
            <a:pPr>
              <a:defRPr/>
            </a:pPr>
            <a:r>
              <a:rPr lang="ru-RU" sz="2600" b="1" dirty="0" smtClean="0">
                <a:latin typeface="Arial" charset="0"/>
              </a:rPr>
              <a:t>Печаль</a:t>
            </a:r>
            <a:r>
              <a:rPr lang="en-US" sz="2600" b="1" dirty="0" smtClean="0">
                <a:latin typeface="Arial" charset="0"/>
              </a:rPr>
              <a:t> 		</a:t>
            </a:r>
            <a:endParaRPr lang="ru-RU" sz="2600" b="1" dirty="0" smtClean="0">
              <a:latin typeface="Arial" charset="0"/>
            </a:endParaRPr>
          </a:p>
          <a:p>
            <a:pPr>
              <a:defRPr/>
            </a:pPr>
            <a:r>
              <a:rPr lang="ru-RU" sz="2600" b="1" dirty="0" smtClean="0">
                <a:latin typeface="Arial" charset="0"/>
              </a:rPr>
              <a:t>Сомнение</a:t>
            </a:r>
            <a:r>
              <a:rPr lang="en-US" sz="2600" b="1" dirty="0" smtClean="0">
                <a:latin typeface="Arial" charset="0"/>
              </a:rPr>
              <a:t> 		</a:t>
            </a:r>
            <a:endParaRPr lang="ru-RU" sz="2600" b="1" dirty="0" smtClean="0">
              <a:latin typeface="Arial" charset="0"/>
            </a:endParaRPr>
          </a:p>
          <a:p>
            <a:pPr>
              <a:defRPr/>
            </a:pPr>
            <a:r>
              <a:rPr lang="ru-RU" sz="2600" b="1" dirty="0" smtClean="0">
                <a:latin typeface="Arial" charset="0"/>
              </a:rPr>
              <a:t>Радость</a:t>
            </a:r>
            <a:r>
              <a:rPr lang="en-US" sz="2600" b="1" dirty="0" smtClean="0">
                <a:latin typeface="Arial" charset="0"/>
              </a:rPr>
              <a:t> 		</a:t>
            </a:r>
            <a:endParaRPr lang="ru-RU" sz="2600" b="1" dirty="0" smtClean="0">
              <a:latin typeface="Arial" charset="0"/>
            </a:endParaRPr>
          </a:p>
          <a:p>
            <a:pPr>
              <a:defRPr/>
            </a:pPr>
            <a:r>
              <a:rPr lang="ru-RU" sz="2600" b="1" dirty="0" smtClean="0">
                <a:latin typeface="Arial" charset="0"/>
              </a:rPr>
              <a:t>Таинственность</a:t>
            </a:r>
            <a:r>
              <a:rPr lang="en-US" sz="2600" b="1" dirty="0" smtClean="0">
                <a:latin typeface="Arial" charset="0"/>
              </a:rPr>
              <a:t> </a:t>
            </a:r>
          </a:p>
          <a:p>
            <a:pPr>
              <a:defRPr/>
            </a:pPr>
            <a:r>
              <a:rPr lang="ru-RU" sz="2600" b="1" dirty="0" smtClean="0">
                <a:latin typeface="Arial" charset="0"/>
              </a:rPr>
              <a:t>Предвосхищение</a:t>
            </a:r>
            <a:r>
              <a:rPr lang="en-US" sz="2600" b="1" dirty="0" smtClean="0">
                <a:latin typeface="Arial" charset="0"/>
              </a:rPr>
              <a:t> </a:t>
            </a:r>
            <a:endParaRPr lang="ru-RU" sz="2600" b="1" dirty="0" smtClean="0">
              <a:latin typeface="Arial" charset="0"/>
            </a:endParaRPr>
          </a:p>
          <a:p>
            <a:pPr>
              <a:defRPr/>
            </a:pPr>
            <a:r>
              <a:rPr lang="ru-RU" sz="2600" b="1" dirty="0" smtClean="0">
                <a:latin typeface="Arial" charset="0"/>
              </a:rPr>
              <a:t>Очарование</a:t>
            </a:r>
            <a:r>
              <a:rPr lang="en-US" sz="2600" b="1" dirty="0" smtClean="0">
                <a:latin typeface="Arial" charset="0"/>
              </a:rPr>
              <a:t>	</a:t>
            </a:r>
            <a:endParaRPr lang="ru-RU" sz="2600" b="1" dirty="0" smtClean="0">
              <a:latin typeface="Arial" charset="0"/>
            </a:endParaRPr>
          </a:p>
          <a:p>
            <a:pPr>
              <a:defRPr/>
            </a:pPr>
            <a:r>
              <a:rPr lang="ru-RU" sz="2600" b="1" dirty="0" smtClean="0">
                <a:latin typeface="Arial" charset="0"/>
              </a:rPr>
              <a:t>Страх</a:t>
            </a:r>
            <a:r>
              <a:rPr lang="en-US" sz="2600" b="1" dirty="0" smtClean="0">
                <a:latin typeface="Arial" charset="0"/>
              </a:rPr>
              <a:t>	</a:t>
            </a:r>
          </a:p>
          <a:p>
            <a:pPr marL="65087" indent="0">
              <a:buFont typeface="Wingdings 2" pitchFamily="18" charset="2"/>
              <a:buNone/>
              <a:defRPr/>
            </a:pPr>
            <a:r>
              <a:rPr lang="en-US" sz="2600" b="1" dirty="0" smtClean="0">
                <a:latin typeface="Arial" charset="0"/>
              </a:rPr>
              <a:t>	</a:t>
            </a:r>
            <a:r>
              <a:rPr lang="en-US" sz="2600" dirty="0" smtClean="0">
                <a:latin typeface="Arial" charset="0"/>
              </a:rPr>
              <a:t>	</a:t>
            </a:r>
          </a:p>
        </p:txBody>
      </p:sp>
      <p:sp>
        <p:nvSpPr>
          <p:cNvPr id="19460" name="Rectangle 15"/>
          <p:cNvSpPr>
            <a:spLocks noChangeArrowheads="1"/>
          </p:cNvSpPr>
          <p:nvPr/>
        </p:nvSpPr>
        <p:spPr bwMode="auto">
          <a:xfrm>
            <a:off x="4356100" y="1341438"/>
            <a:ext cx="2879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FFCC00"/>
                </a:solidFill>
              </a:rPr>
              <a:t> </a:t>
            </a:r>
            <a:r>
              <a:rPr lang="en-US" sz="3600" b="1">
                <a:solidFill>
                  <a:schemeClr val="accent2"/>
                </a:solidFill>
              </a:rPr>
              <a:t>expectation</a:t>
            </a:r>
            <a:endParaRPr lang="ru-RU" sz="3600" b="1">
              <a:solidFill>
                <a:schemeClr val="accent2"/>
              </a:solidFill>
            </a:endParaRPr>
          </a:p>
        </p:txBody>
      </p:sp>
      <p:sp>
        <p:nvSpPr>
          <p:cNvPr id="19461" name="Rectangle 16"/>
          <p:cNvSpPr>
            <a:spLocks noChangeArrowheads="1"/>
          </p:cNvSpPr>
          <p:nvPr/>
        </p:nvSpPr>
        <p:spPr bwMode="auto">
          <a:xfrm>
            <a:off x="4284663" y="1844675"/>
            <a:ext cx="2484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CC00"/>
                </a:solidFill>
              </a:rPr>
              <a:t>  </a:t>
            </a:r>
            <a:r>
              <a:rPr lang="en-US" sz="3600" b="1">
                <a:solidFill>
                  <a:schemeClr val="accent2"/>
                </a:solidFill>
              </a:rPr>
              <a:t>alarm</a:t>
            </a:r>
            <a:endParaRPr lang="ru-RU" sz="3600" b="1">
              <a:solidFill>
                <a:schemeClr val="accent2"/>
              </a:solidFill>
            </a:endParaRPr>
          </a:p>
        </p:txBody>
      </p:sp>
      <p:sp>
        <p:nvSpPr>
          <p:cNvPr id="19462" name="Rectangle 17"/>
          <p:cNvSpPr>
            <a:spLocks noChangeArrowheads="1"/>
          </p:cNvSpPr>
          <p:nvPr/>
        </p:nvSpPr>
        <p:spPr bwMode="auto">
          <a:xfrm>
            <a:off x="3851275" y="2349500"/>
            <a:ext cx="4105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CC00"/>
                </a:solidFill>
              </a:rPr>
              <a:t>         </a:t>
            </a:r>
            <a:r>
              <a:rPr lang="en-US" sz="3600" b="1">
                <a:solidFill>
                  <a:schemeClr val="accent2"/>
                </a:solidFill>
              </a:rPr>
              <a:t>grief, sorrow</a:t>
            </a:r>
            <a:endParaRPr lang="ru-RU" sz="3600" b="1">
              <a:solidFill>
                <a:schemeClr val="accent2"/>
              </a:solidFill>
            </a:endParaRPr>
          </a:p>
        </p:txBody>
      </p:sp>
      <p:sp>
        <p:nvSpPr>
          <p:cNvPr id="19463" name="Rectangle 18"/>
          <p:cNvSpPr>
            <a:spLocks noChangeArrowheads="1"/>
          </p:cNvSpPr>
          <p:nvPr/>
        </p:nvSpPr>
        <p:spPr bwMode="auto">
          <a:xfrm>
            <a:off x="4140200" y="2852738"/>
            <a:ext cx="4464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CC00"/>
                </a:solidFill>
              </a:rPr>
              <a:t>    </a:t>
            </a:r>
            <a:r>
              <a:rPr lang="en-US" sz="3600" b="1">
                <a:solidFill>
                  <a:schemeClr val="accent2"/>
                </a:solidFill>
              </a:rPr>
              <a:t>doubt, uncertainty</a:t>
            </a:r>
            <a:endParaRPr lang="ru-RU" sz="3600" b="1">
              <a:solidFill>
                <a:schemeClr val="accent2"/>
              </a:solidFill>
            </a:endParaRPr>
          </a:p>
        </p:txBody>
      </p:sp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4284663" y="3284538"/>
            <a:ext cx="323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CC00"/>
                </a:solidFill>
              </a:rPr>
              <a:t>  </a:t>
            </a:r>
            <a:r>
              <a:rPr lang="en-US" sz="3600" b="1">
                <a:solidFill>
                  <a:schemeClr val="accent2"/>
                </a:solidFill>
              </a:rPr>
              <a:t>joy, pleasure</a:t>
            </a:r>
            <a:endParaRPr lang="ru-RU" sz="3600" b="1">
              <a:solidFill>
                <a:schemeClr val="accent2"/>
              </a:solidFill>
            </a:endParaRPr>
          </a:p>
        </p:txBody>
      </p:sp>
      <p:sp>
        <p:nvSpPr>
          <p:cNvPr id="19465" name="Rectangle 20"/>
          <p:cNvSpPr>
            <a:spLocks noChangeArrowheads="1"/>
          </p:cNvSpPr>
          <p:nvPr/>
        </p:nvSpPr>
        <p:spPr bwMode="auto">
          <a:xfrm>
            <a:off x="4427538" y="3789363"/>
            <a:ext cx="19446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chemeClr val="accent2"/>
                </a:solidFill>
              </a:rPr>
              <a:t>mystery</a:t>
            </a:r>
            <a:endParaRPr lang="ru-RU" sz="3600" b="1">
              <a:solidFill>
                <a:schemeClr val="accent2"/>
              </a:solidFill>
            </a:endParaRPr>
          </a:p>
        </p:txBody>
      </p:sp>
      <p:sp>
        <p:nvSpPr>
          <p:cNvPr id="19466" name="Rectangle 21"/>
          <p:cNvSpPr>
            <a:spLocks noChangeArrowheads="1"/>
          </p:cNvSpPr>
          <p:nvPr/>
        </p:nvSpPr>
        <p:spPr bwMode="auto">
          <a:xfrm>
            <a:off x="4211638" y="4292600"/>
            <a:ext cx="300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accent2"/>
                </a:solidFill>
              </a:rPr>
              <a:t>  anticipation</a:t>
            </a:r>
            <a:endParaRPr lang="ru-RU" sz="3600" b="1">
              <a:solidFill>
                <a:schemeClr val="accent2"/>
              </a:solidFill>
            </a:endParaRPr>
          </a:p>
        </p:txBody>
      </p:sp>
      <p:sp>
        <p:nvSpPr>
          <p:cNvPr id="19467" name="Rectangle 22"/>
          <p:cNvSpPr>
            <a:spLocks noChangeArrowheads="1"/>
          </p:cNvSpPr>
          <p:nvPr/>
        </p:nvSpPr>
        <p:spPr bwMode="auto">
          <a:xfrm>
            <a:off x="4067175" y="4724400"/>
            <a:ext cx="4540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CC00"/>
                </a:solidFill>
              </a:rPr>
              <a:t>      </a:t>
            </a:r>
            <a:r>
              <a:rPr lang="en-US" sz="3600" b="1">
                <a:solidFill>
                  <a:schemeClr val="accent2"/>
                </a:solidFill>
              </a:rPr>
              <a:t>charm,</a:t>
            </a:r>
            <a:r>
              <a:rPr lang="en-US" b="1">
                <a:solidFill>
                  <a:schemeClr val="accent2"/>
                </a:solidFill>
              </a:rPr>
              <a:t> </a:t>
            </a:r>
            <a:r>
              <a:rPr lang="en-US" sz="3600" b="1">
                <a:solidFill>
                  <a:schemeClr val="accent2"/>
                </a:solidFill>
              </a:rPr>
              <a:t>fascination</a:t>
            </a:r>
            <a:endParaRPr lang="ru-RU" sz="3600" b="1">
              <a:solidFill>
                <a:schemeClr val="accent2"/>
              </a:solidFill>
            </a:endParaRPr>
          </a:p>
        </p:txBody>
      </p:sp>
      <p:sp>
        <p:nvSpPr>
          <p:cNvPr id="19468" name="Rectangle 23"/>
          <p:cNvSpPr>
            <a:spLocks noChangeArrowheads="1"/>
          </p:cNvSpPr>
          <p:nvPr/>
        </p:nvSpPr>
        <p:spPr bwMode="auto">
          <a:xfrm>
            <a:off x="4067175" y="5157788"/>
            <a:ext cx="424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CC00"/>
                </a:solidFill>
              </a:rPr>
              <a:t>     </a:t>
            </a:r>
            <a:r>
              <a:rPr lang="en-US" sz="3600" b="1">
                <a:solidFill>
                  <a:schemeClr val="accent2"/>
                </a:solidFill>
              </a:rPr>
              <a:t>fear, terror</a:t>
            </a:r>
            <a:endParaRPr lang="ru-RU" sz="3600" b="1">
              <a:solidFill>
                <a:schemeClr val="accent2"/>
              </a:solidFill>
            </a:endParaRPr>
          </a:p>
        </p:txBody>
      </p:sp>
      <p:sp>
        <p:nvSpPr>
          <p:cNvPr id="19469" name="Rectangle 24"/>
          <p:cNvSpPr>
            <a:spLocks noChangeArrowheads="1"/>
          </p:cNvSpPr>
          <p:nvPr/>
        </p:nvSpPr>
        <p:spPr bwMode="auto">
          <a:xfrm>
            <a:off x="4500563" y="5661025"/>
            <a:ext cx="2259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CC00"/>
                </a:solidFill>
              </a:rPr>
              <a:t> </a:t>
            </a:r>
            <a:endParaRPr lang="ru-RU" sz="36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  <p:bldP spid="2150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468313" y="476250"/>
            <a:ext cx="22526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Relaxed – </a:t>
            </a:r>
          </a:p>
        </p:txBody>
      </p:sp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539750" y="1341438"/>
            <a:ext cx="2187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Arguing – </a:t>
            </a: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539750" y="2133600"/>
            <a:ext cx="3198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Disappeared – </a:t>
            </a:r>
          </a:p>
        </p:txBody>
      </p:sp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611188" y="2852738"/>
            <a:ext cx="15255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Trick – </a:t>
            </a:r>
          </a:p>
        </p:txBody>
      </p:sp>
      <p:sp>
        <p:nvSpPr>
          <p:cNvPr id="20485" name="Прямоугольник 5"/>
          <p:cNvSpPr>
            <a:spLocks noChangeArrowheads="1"/>
          </p:cNvSpPr>
          <p:nvPr/>
        </p:nvSpPr>
        <p:spPr bwMode="auto">
          <a:xfrm>
            <a:off x="611188" y="3644900"/>
            <a:ext cx="2578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Run away – </a:t>
            </a:r>
          </a:p>
        </p:txBody>
      </p:sp>
      <p:sp>
        <p:nvSpPr>
          <p:cNvPr id="20486" name="Прямоугольник 6"/>
          <p:cNvSpPr>
            <a:spLocks noChangeArrowheads="1"/>
          </p:cNvSpPr>
          <p:nvPr/>
        </p:nvSpPr>
        <p:spPr bwMode="auto">
          <a:xfrm>
            <a:off x="684213" y="4581525"/>
            <a:ext cx="2039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Clearly – </a:t>
            </a:r>
          </a:p>
        </p:txBody>
      </p:sp>
      <p:sp>
        <p:nvSpPr>
          <p:cNvPr id="20487" name="Прямоугольник 7"/>
          <p:cNvSpPr>
            <a:spLocks noChangeArrowheads="1"/>
          </p:cNvSpPr>
          <p:nvPr/>
        </p:nvSpPr>
        <p:spPr bwMode="auto">
          <a:xfrm>
            <a:off x="755650" y="5445125"/>
            <a:ext cx="35210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Century Gothic" pitchFamily="34" charset="0"/>
              </a:rPr>
              <a:t>Walked in a stiff, </a:t>
            </a:r>
          </a:p>
          <a:p>
            <a:r>
              <a:rPr lang="en-US" sz="3200" b="1">
                <a:latin typeface="Century Gothic" pitchFamily="34" charset="0"/>
              </a:rPr>
              <a:t>angry way - </a:t>
            </a:r>
            <a:endParaRPr lang="ru-RU" sz="3200">
              <a:latin typeface="Century Gothic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771775" y="476250"/>
            <a:ext cx="1771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  <a:latin typeface="Century Gothic" pitchFamily="34" charset="0"/>
              </a:rPr>
              <a:t>at ease</a:t>
            </a:r>
            <a:r>
              <a:rPr lang="en-US" sz="3200" b="1">
                <a:solidFill>
                  <a:srgbClr val="FFD7E8"/>
                </a:solidFill>
                <a:latin typeface="Century Gothic" pitchFamily="34" charset="0"/>
              </a:rPr>
              <a:t> </a:t>
            </a:r>
            <a:endParaRPr lang="ru-RU" sz="3200">
              <a:solidFill>
                <a:srgbClr val="FFD7E8"/>
              </a:solidFill>
              <a:latin typeface="Century Gothic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771775" y="1341438"/>
            <a:ext cx="22558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  <a:latin typeface="Century Gothic" pitchFamily="34" charset="0"/>
              </a:rPr>
              <a:t>quarreling</a:t>
            </a:r>
            <a:r>
              <a:rPr lang="en-US" b="1">
                <a:solidFill>
                  <a:schemeClr val="accent2"/>
                </a:solidFill>
                <a:latin typeface="Century Gothic" pitchFamily="34" charset="0"/>
              </a:rPr>
              <a:t> </a:t>
            </a:r>
            <a:endParaRPr lang="ru-RU">
              <a:solidFill>
                <a:schemeClr val="accent2"/>
              </a:solidFill>
              <a:latin typeface="Century Gothic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635375" y="2133600"/>
            <a:ext cx="2036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  <a:latin typeface="Century Gothic" pitchFamily="34" charset="0"/>
              </a:rPr>
              <a:t>vanished</a:t>
            </a:r>
            <a:r>
              <a:rPr lang="en-US" b="1">
                <a:latin typeface="Century Gothic" pitchFamily="34" charset="0"/>
              </a:rPr>
              <a:t> </a:t>
            </a:r>
            <a:endParaRPr lang="ru-RU">
              <a:latin typeface="Century Gothic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2195513" y="2852738"/>
            <a:ext cx="3048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  <a:latin typeface="Century Gothic" pitchFamily="34" charset="0"/>
              </a:rPr>
              <a:t>practical joke </a:t>
            </a:r>
            <a:endParaRPr lang="ru-RU" sz="3200">
              <a:solidFill>
                <a:schemeClr val="accent2"/>
              </a:solidFill>
              <a:latin typeface="Century Gothic" pitchFamily="34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3132138" y="3644900"/>
            <a:ext cx="1038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  <a:latin typeface="Century Gothic" pitchFamily="34" charset="0"/>
              </a:rPr>
              <a:t>fled</a:t>
            </a:r>
            <a:r>
              <a:rPr lang="en-US" sz="3200" b="1">
                <a:solidFill>
                  <a:srgbClr val="FFD7E8"/>
                </a:solidFill>
                <a:latin typeface="Century Gothic" pitchFamily="34" charset="0"/>
              </a:rPr>
              <a:t> </a:t>
            </a:r>
            <a:endParaRPr lang="ru-RU" sz="3200">
              <a:solidFill>
                <a:srgbClr val="FFD7E8"/>
              </a:solidFill>
              <a:latin typeface="Century Gothic" pitchFamily="34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2700338" y="4508500"/>
            <a:ext cx="1555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  <a:latin typeface="Century Gothic" pitchFamily="34" charset="0"/>
              </a:rPr>
              <a:t>plainly</a:t>
            </a:r>
            <a:r>
              <a:rPr lang="en-US" b="1">
                <a:latin typeface="Century Gothic" pitchFamily="34" charset="0"/>
              </a:rPr>
              <a:t> </a:t>
            </a:r>
            <a:endParaRPr lang="ru-RU">
              <a:latin typeface="Century Gothic" pitchFamily="34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4284663" y="5876925"/>
            <a:ext cx="1679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  <a:latin typeface="Century Gothic" pitchFamily="34" charset="0"/>
              </a:rPr>
              <a:t>stalked</a:t>
            </a:r>
            <a:r>
              <a:rPr lang="en-US" b="1">
                <a:latin typeface="Century Gothic" pitchFamily="34" charset="0"/>
              </a:rPr>
              <a:t> </a:t>
            </a:r>
            <a:endParaRPr lang="ru-RU">
              <a:latin typeface="Century Gothic" pitchFamily="34" charset="0"/>
            </a:endParaRPr>
          </a:p>
        </p:txBody>
      </p:sp>
      <p:pic>
        <p:nvPicPr>
          <p:cNvPr id="20495" name="Picture 2" descr="http://upload.wikimedia.org/wikipedia/commons/6/67/Gaston_Leroux_-_Le_Fant%C3%B4me_de_l'Op%C3%A9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125538"/>
            <a:ext cx="25717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2"/>
          <p:cNvSpPr>
            <a:spLocks noChangeArrowheads="1"/>
          </p:cNvSpPr>
          <p:nvPr/>
        </p:nvSpPr>
        <p:spPr bwMode="auto">
          <a:xfrm>
            <a:off x="179388" y="836613"/>
            <a:ext cx="3875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entury Gothic" pitchFamily="34" charset="0"/>
              </a:rPr>
              <a:t>  The skin on a person’s face</a:t>
            </a:r>
            <a:r>
              <a:rPr lang="en-US">
                <a:latin typeface="Century Gothic" pitchFamily="34" charset="0"/>
              </a:rPr>
              <a:t> – </a:t>
            </a:r>
          </a:p>
        </p:txBody>
      </p:sp>
      <p:sp>
        <p:nvSpPr>
          <p:cNvPr id="21506" name="Прямоугольник 3"/>
          <p:cNvSpPr>
            <a:spLocks noChangeArrowheads="1"/>
          </p:cNvSpPr>
          <p:nvPr/>
        </p:nvSpPr>
        <p:spPr bwMode="auto">
          <a:xfrm>
            <a:off x="395288" y="260350"/>
            <a:ext cx="2284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Century Gothic" pitchFamily="34" charset="0"/>
              </a:rPr>
              <a:t>Silly talk or waste</a:t>
            </a:r>
            <a:r>
              <a:rPr lang="en-US">
                <a:latin typeface="Century Gothic" pitchFamily="34" charset="0"/>
              </a:rPr>
              <a:t> </a:t>
            </a:r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204788" y="1690688"/>
            <a:ext cx="838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entury Gothic" pitchFamily="34" charset="0"/>
            </a:endParaRPr>
          </a:p>
        </p:txBody>
      </p:sp>
      <p:sp>
        <p:nvSpPr>
          <p:cNvPr id="21508" name="Прямоугольник 5"/>
          <p:cNvSpPr>
            <a:spLocks noChangeArrowheads="1"/>
          </p:cNvSpPr>
          <p:nvPr/>
        </p:nvSpPr>
        <p:spPr bwMode="auto">
          <a:xfrm>
            <a:off x="193675" y="23383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entury Gothic" pitchFamily="34" charset="0"/>
              </a:rPr>
              <a:t> </a:t>
            </a:r>
          </a:p>
        </p:txBody>
      </p:sp>
      <p:sp>
        <p:nvSpPr>
          <p:cNvPr id="21509" name="Прямоугольник 6"/>
          <p:cNvSpPr>
            <a:spLocks noChangeArrowheads="1"/>
          </p:cNvSpPr>
          <p:nvPr/>
        </p:nvSpPr>
        <p:spPr bwMode="auto">
          <a:xfrm>
            <a:off x="250825" y="5300663"/>
            <a:ext cx="6045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entury Gothic" pitchFamily="34" charset="0"/>
              </a:rPr>
              <a:t>   </a:t>
            </a:r>
            <a:r>
              <a:rPr lang="en-US" sz="2000">
                <a:latin typeface="Century Gothic" pitchFamily="34" charset="0"/>
              </a:rPr>
              <a:t>Person who organizes funerals and buries people  –</a:t>
            </a:r>
          </a:p>
        </p:txBody>
      </p:sp>
      <p:sp>
        <p:nvSpPr>
          <p:cNvPr id="21510" name="Прямоугольник 7"/>
          <p:cNvSpPr>
            <a:spLocks noChangeArrowheads="1"/>
          </p:cNvSpPr>
          <p:nvPr/>
        </p:nvSpPr>
        <p:spPr bwMode="auto">
          <a:xfrm>
            <a:off x="250825" y="3500438"/>
            <a:ext cx="698500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Century Gothic" pitchFamily="34" charset="0"/>
              </a:rPr>
              <a:t>A story about mythical or supernatural beings or events</a:t>
            </a:r>
            <a:r>
              <a:rPr lang="en-US">
                <a:latin typeface="Century Gothic" pitchFamily="34" charset="0"/>
              </a:rPr>
              <a:t> –</a:t>
            </a:r>
          </a:p>
        </p:txBody>
      </p:sp>
      <p:sp>
        <p:nvSpPr>
          <p:cNvPr id="21511" name="Прямоугольник 10"/>
          <p:cNvSpPr>
            <a:spLocks noChangeArrowheads="1"/>
          </p:cNvSpPr>
          <p:nvPr/>
        </p:nvSpPr>
        <p:spPr bwMode="auto">
          <a:xfrm>
            <a:off x="323850" y="5876925"/>
            <a:ext cx="3671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entury Gothic" pitchFamily="34" charset="0"/>
              </a:rPr>
              <a:t>   </a:t>
            </a:r>
            <a:r>
              <a:rPr lang="en-US" sz="2000">
                <a:latin typeface="Century Gothic" pitchFamily="34" charset="0"/>
              </a:rPr>
              <a:t>The dark part of the eyes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6819900" y="968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entury Gothic" pitchFamily="34" charset="0"/>
              </a:rPr>
              <a:t> </a:t>
            </a:r>
            <a:endParaRPr lang="ru-RU">
              <a:latin typeface="Century Gothic" pitchFamily="34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3844925" y="690563"/>
            <a:ext cx="1925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Century Gothic" pitchFamily="34" charset="0"/>
              </a:rPr>
              <a:t>complexion</a:t>
            </a:r>
            <a:endParaRPr lang="ru-RU" sz="2400">
              <a:solidFill>
                <a:schemeClr val="accent2"/>
              </a:solidFill>
              <a:latin typeface="Century Gothic" pitchFamily="34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2843213" y="188913"/>
            <a:ext cx="1254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Century Gothic" pitchFamily="34" charset="0"/>
              </a:rPr>
              <a:t>rubbish</a:t>
            </a:r>
            <a:endParaRPr lang="ru-RU" sz="2400">
              <a:solidFill>
                <a:schemeClr val="accent2"/>
              </a:solidFill>
              <a:latin typeface="Century Gothic" pitchFamily="34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6227763" y="5300663"/>
            <a:ext cx="182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Century Gothic" pitchFamily="34" charset="0"/>
              </a:rPr>
              <a:t>undertaker</a:t>
            </a:r>
            <a:endParaRPr lang="ru-RU" sz="2400">
              <a:solidFill>
                <a:schemeClr val="accent2"/>
              </a:solidFill>
              <a:latin typeface="Century Gothic" pitchFamily="34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7164388" y="3500438"/>
            <a:ext cx="197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Century Gothic" pitchFamily="34" charset="0"/>
              </a:rPr>
              <a:t>legend</a:t>
            </a:r>
            <a:endParaRPr lang="ru-RU" sz="2400">
              <a:solidFill>
                <a:schemeClr val="accent2"/>
              </a:solidFill>
              <a:latin typeface="Century Gothic" pitchFamily="34" charset="0"/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4140200" y="5876925"/>
            <a:ext cx="2087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Century Gothic" pitchFamily="34" charset="0"/>
              </a:rPr>
              <a:t>pupils</a:t>
            </a:r>
            <a:endParaRPr lang="ru-RU" sz="2400">
              <a:solidFill>
                <a:schemeClr val="accent2"/>
              </a:solidFill>
              <a:latin typeface="Century Gothic" pitchFamily="34" charset="0"/>
            </a:endParaRPr>
          </a:p>
        </p:txBody>
      </p:sp>
      <p:sp>
        <p:nvSpPr>
          <p:cNvPr id="21518" name="Rectangle 25"/>
          <p:cNvSpPr>
            <a:spLocks noChangeArrowheads="1"/>
          </p:cNvSpPr>
          <p:nvPr/>
        </p:nvSpPr>
        <p:spPr bwMode="auto">
          <a:xfrm>
            <a:off x="323850" y="1412875"/>
            <a:ext cx="6119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A picture or design that has been cut into a surface – </a:t>
            </a:r>
          </a:p>
        </p:txBody>
      </p:sp>
      <p:sp>
        <p:nvSpPr>
          <p:cNvPr id="20495" name="Rectangle 26"/>
          <p:cNvSpPr>
            <a:spLocks noChangeArrowheads="1"/>
          </p:cNvSpPr>
          <p:nvPr/>
        </p:nvSpPr>
        <p:spPr bwMode="auto">
          <a:xfrm>
            <a:off x="6443663" y="1341438"/>
            <a:ext cx="2700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engraving</a:t>
            </a:r>
            <a:endParaRPr lang="ru-RU" sz="2400">
              <a:solidFill>
                <a:schemeClr val="accent2"/>
              </a:solidFill>
            </a:endParaRPr>
          </a:p>
        </p:txBody>
      </p:sp>
      <p:sp>
        <p:nvSpPr>
          <p:cNvPr id="21520" name="Rectangle 27"/>
          <p:cNvSpPr>
            <a:spLocks noChangeArrowheads="1"/>
          </p:cNvSpPr>
          <p:nvPr/>
        </p:nvSpPr>
        <p:spPr bwMode="auto">
          <a:xfrm>
            <a:off x="323850" y="4724400"/>
            <a:ext cx="2303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 </a:t>
            </a:r>
            <a:r>
              <a:rPr lang="en-US" sz="2000"/>
              <a:t>Ran quickly</a:t>
            </a:r>
            <a:endParaRPr lang="ru-RU" sz="200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195513" y="4652963"/>
            <a:ext cx="1174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Century Gothic" pitchFamily="34" charset="0"/>
              </a:rPr>
              <a:t>rushed</a:t>
            </a:r>
            <a:endParaRPr lang="ru-RU" sz="2400">
              <a:solidFill>
                <a:schemeClr val="accent2"/>
              </a:solidFill>
              <a:latin typeface="Century Gothic" pitchFamily="34" charset="0"/>
            </a:endParaRPr>
          </a:p>
        </p:txBody>
      </p:sp>
      <p:sp>
        <p:nvSpPr>
          <p:cNvPr id="21522" name="Rectangle 29"/>
          <p:cNvSpPr>
            <a:spLocks noChangeArrowheads="1"/>
          </p:cNvSpPr>
          <p:nvPr/>
        </p:nvSpPr>
        <p:spPr bwMode="auto">
          <a:xfrm>
            <a:off x="323850" y="4149725"/>
            <a:ext cx="65532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The point of life where one has given up full-time work </a:t>
            </a:r>
            <a:r>
              <a:rPr lang="en-US" sz="2000" b="1"/>
              <a:t>–</a:t>
            </a:r>
            <a:r>
              <a:rPr lang="en-US">
                <a:solidFill>
                  <a:srgbClr val="FF88BA"/>
                </a:solidFill>
              </a:rPr>
              <a:t>   </a:t>
            </a:r>
            <a:endParaRPr lang="ru-RU">
              <a:solidFill>
                <a:srgbClr val="FF88BA"/>
              </a:solidFill>
            </a:endParaRPr>
          </a:p>
          <a:p>
            <a:endParaRPr lang="en-US" b="1"/>
          </a:p>
        </p:txBody>
      </p:sp>
      <p:sp>
        <p:nvSpPr>
          <p:cNvPr id="20499" name="Rectangle 31"/>
          <p:cNvSpPr>
            <a:spLocks noChangeArrowheads="1"/>
          </p:cNvSpPr>
          <p:nvPr/>
        </p:nvSpPr>
        <p:spPr bwMode="auto">
          <a:xfrm>
            <a:off x="6732588" y="4076700"/>
            <a:ext cx="2592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retirement</a:t>
            </a:r>
            <a:endParaRPr lang="ru-RU" sz="2400">
              <a:solidFill>
                <a:schemeClr val="accent2"/>
              </a:solidFill>
            </a:endParaRPr>
          </a:p>
        </p:txBody>
      </p:sp>
      <p:sp>
        <p:nvSpPr>
          <p:cNvPr id="21524" name="Rectangle 32"/>
          <p:cNvSpPr>
            <a:spLocks noChangeArrowheads="1"/>
          </p:cNvSpPr>
          <p:nvPr/>
        </p:nvSpPr>
        <p:spPr bwMode="auto">
          <a:xfrm>
            <a:off x="323850" y="2852738"/>
            <a:ext cx="4176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Just about to retire or leave a job</a:t>
            </a:r>
            <a:r>
              <a:rPr lang="en-US"/>
              <a:t> </a:t>
            </a:r>
            <a:endParaRPr lang="ru-RU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500563" y="2781300"/>
            <a:ext cx="1638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Century Gothic" pitchFamily="34" charset="0"/>
              </a:rPr>
              <a:t>resigning</a:t>
            </a:r>
            <a:endParaRPr lang="ru-RU" sz="2400">
              <a:solidFill>
                <a:schemeClr val="accent2"/>
              </a:solidFill>
              <a:latin typeface="Century Gothic" pitchFamily="34" charset="0"/>
            </a:endParaRPr>
          </a:p>
        </p:txBody>
      </p:sp>
      <p:sp>
        <p:nvSpPr>
          <p:cNvPr id="21526" name="Rectangle 34"/>
          <p:cNvSpPr>
            <a:spLocks noChangeArrowheads="1"/>
          </p:cNvSpPr>
          <p:nvPr/>
        </p:nvSpPr>
        <p:spPr bwMode="auto">
          <a:xfrm>
            <a:off x="395288" y="2060575"/>
            <a:ext cx="4968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Believing in something whose existence</a:t>
            </a:r>
          </a:p>
          <a:p>
            <a:r>
              <a:rPr lang="en-US" sz="2000"/>
              <a:t> cannot be proved  by science –</a:t>
            </a:r>
          </a:p>
        </p:txBody>
      </p:sp>
      <p:sp>
        <p:nvSpPr>
          <p:cNvPr id="20503" name="Rectangle 35"/>
          <p:cNvSpPr>
            <a:spLocks noChangeArrowheads="1"/>
          </p:cNvSpPr>
          <p:nvPr/>
        </p:nvSpPr>
        <p:spPr bwMode="auto">
          <a:xfrm>
            <a:off x="4787900" y="2276475"/>
            <a:ext cx="3024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accent2"/>
                </a:solidFill>
              </a:rPr>
              <a:t>superstitious</a:t>
            </a:r>
            <a:endParaRPr lang="ru-RU" sz="240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8" grpId="0"/>
      <p:bldP spid="19" grpId="0"/>
      <p:bldP spid="22" grpId="0"/>
      <p:bldP spid="20495" grpId="0"/>
      <p:bldP spid="11" grpId="0"/>
      <p:bldP spid="20499" grpId="0"/>
      <p:bldP spid="12" grpId="0"/>
      <p:bldP spid="205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576064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 sz="53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Gaston </a:t>
            </a:r>
            <a:r>
              <a:rPr lang="en-US" sz="5300" b="1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Leroux</a:t>
            </a: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22530" name="Picture 2" descr="http://bookfans.net/wp-content/uploads/images/Gaston_Leroux_68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5538"/>
            <a:ext cx="3563938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Прямоугольник 4"/>
          <p:cNvSpPr>
            <a:spLocks noChangeArrowheads="1"/>
          </p:cNvSpPr>
          <p:nvPr/>
        </p:nvSpPr>
        <p:spPr bwMode="auto">
          <a:xfrm>
            <a:off x="3708400" y="1052513"/>
            <a:ext cx="525621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Century Gothic" pitchFamily="34" charset="0"/>
              </a:rPr>
              <a:t>Born: 6 May 1868</a:t>
            </a:r>
            <a:br>
              <a:rPr lang="en-US" sz="3600" b="1">
                <a:latin typeface="Century Gothic" pitchFamily="34" charset="0"/>
              </a:rPr>
            </a:br>
            <a:r>
              <a:rPr lang="en-US" sz="3600" b="1">
                <a:latin typeface="Century Gothic" pitchFamily="34" charset="0"/>
                <a:hlinkClick r:id="rId3" tooltip="Paris"/>
              </a:rPr>
              <a:t>Paris</a:t>
            </a:r>
            <a:r>
              <a:rPr lang="en-US" sz="3600" b="1">
                <a:latin typeface="Century Gothic" pitchFamily="34" charset="0"/>
              </a:rPr>
              <a:t>, </a:t>
            </a:r>
            <a:r>
              <a:rPr lang="en-US" sz="3600" b="1">
                <a:latin typeface="Century Gothic" pitchFamily="34" charset="0"/>
                <a:hlinkClick r:id="rId4" tooltip="France"/>
              </a:rPr>
              <a:t>France</a:t>
            </a:r>
            <a:endParaRPr lang="en-US" sz="3600" b="1">
              <a:latin typeface="Century Gothic" pitchFamily="34" charset="0"/>
            </a:endParaRPr>
          </a:p>
          <a:p>
            <a:r>
              <a:rPr lang="en-US" sz="3600" b="1">
                <a:latin typeface="Century Gothic" pitchFamily="34" charset="0"/>
              </a:rPr>
              <a:t>Died: 15 April 1927 (aged 58)</a:t>
            </a:r>
            <a:br>
              <a:rPr lang="en-US" sz="3600" b="1">
                <a:latin typeface="Century Gothic" pitchFamily="34" charset="0"/>
              </a:rPr>
            </a:br>
            <a:r>
              <a:rPr lang="en-US" sz="3600" b="1">
                <a:latin typeface="Century Gothic" pitchFamily="34" charset="0"/>
                <a:hlinkClick r:id="rId5" tooltip="Nice"/>
              </a:rPr>
              <a:t>Nice</a:t>
            </a:r>
            <a:r>
              <a:rPr lang="en-US" sz="3600" b="1">
                <a:latin typeface="Century Gothic" pitchFamily="34" charset="0"/>
              </a:rPr>
              <a:t>, France</a:t>
            </a:r>
          </a:p>
          <a:p>
            <a:r>
              <a:rPr lang="en-US" sz="3600" b="1">
                <a:latin typeface="Century Gothic" pitchFamily="34" charset="0"/>
              </a:rPr>
              <a:t>Occupation: </a:t>
            </a:r>
            <a:r>
              <a:rPr lang="en-US" sz="3600" b="1">
                <a:latin typeface="Century Gothic" pitchFamily="34" charset="0"/>
                <a:hlinkClick r:id="rId6" tooltip="Journalist"/>
              </a:rPr>
              <a:t>Journalist</a:t>
            </a:r>
            <a:r>
              <a:rPr lang="en-US" sz="3600" b="1">
                <a:latin typeface="Century Gothic" pitchFamily="34" charset="0"/>
              </a:rPr>
              <a:t>, </a:t>
            </a:r>
            <a:r>
              <a:rPr lang="en-US" sz="3600" b="1">
                <a:latin typeface="Century Gothic" pitchFamily="34" charset="0"/>
                <a:hlinkClick r:id="rId7" tooltip="Author"/>
              </a:rPr>
              <a:t>Author</a:t>
            </a:r>
            <a:endParaRPr lang="en-US" sz="3600" b="1">
              <a:latin typeface="Century Gothic" pitchFamily="34" charset="0"/>
            </a:endParaRPr>
          </a:p>
          <a:p>
            <a:r>
              <a:rPr lang="en-US" sz="3600" b="1">
                <a:latin typeface="Century Gothic" pitchFamily="34" charset="0"/>
              </a:rPr>
              <a:t>Nationality: French</a:t>
            </a:r>
          </a:p>
          <a:p>
            <a:r>
              <a:rPr lang="en-US" sz="3600" b="1">
                <a:latin typeface="Century Gothic" pitchFamily="34" charset="0"/>
              </a:rPr>
              <a:t>Notable works: </a:t>
            </a:r>
            <a:r>
              <a:rPr lang="en-US" sz="3600" b="1" i="1">
                <a:latin typeface="Century Gothic" pitchFamily="34" charset="0"/>
                <a:hlinkClick r:id="rId8" tooltip="The Phantom of the Opera"/>
              </a:rPr>
              <a:t>The Phantom of the Opera</a:t>
            </a:r>
            <a:endParaRPr lang="ru-RU" sz="3600" b="1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3" name="Rectangle 11"/>
          <p:cNvSpPr>
            <a:spLocks noChangeArrowheads="1"/>
          </p:cNvSpPr>
          <p:nvPr/>
        </p:nvSpPr>
        <p:spPr bwMode="auto">
          <a:xfrm flipH="1" flipV="1">
            <a:off x="2268538" y="594995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lvl="4" eaLnBrk="0" hangingPunct="0">
              <a:spcAft>
                <a:spcPts val="1200"/>
              </a:spcAft>
              <a:buFont typeface="Arial" charset="0"/>
              <a:buChar char="•"/>
              <a:defRPr/>
            </a:pPr>
            <a:endParaRPr lang="en-US" b="1" i="1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614488"/>
            <a:ext cx="37433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959100" y="493713"/>
            <a:ext cx="391636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chemeClr val="accent2"/>
                </a:solidFill>
              </a:rPr>
              <a:t>A. L. Webber</a:t>
            </a:r>
            <a:r>
              <a:rPr lang="en-US" sz="4800"/>
              <a:t> </a:t>
            </a:r>
            <a:endParaRPr lang="ru-RU" sz="480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11188" y="1484313"/>
            <a:ext cx="43180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In 1986,  A. L. Webber composed his new musical    « The Phantom of the Opera». This  musical became hits and won many awards.</a:t>
            </a:r>
          </a:p>
          <a:p>
            <a:r>
              <a:rPr lang="en-US" sz="2800"/>
              <a:t>          Some pictures from this musical you can see on the board.</a:t>
            </a:r>
            <a:endParaRPr lang="ru-RU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214813" y="4149725"/>
            <a:ext cx="4929187" cy="2246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«The Phantom of the Opera» was translated into several languages and was produced in more than twenty countries. </a:t>
            </a:r>
          </a:p>
        </p:txBody>
      </p:sp>
      <p:pic>
        <p:nvPicPr>
          <p:cNvPr id="24578" name="Picture 2" descr="http://userscontent2.emaze.com/images/ea3a1d96-2863-4051-a78b-ed6a26fa6cfa/635401659265578226_1.167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49675"/>
            <a:ext cx="41402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50825" y="0"/>
            <a:ext cx="3889375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400" b="1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US" sz="24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It is also the longest running Broadway musical of all time and the most financially</a:t>
            </a:r>
            <a:endParaRPr lang="ru-RU" sz="2400" b="1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US" sz="24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successful Broadway show in history. </a:t>
            </a:r>
          </a:p>
        </p:txBody>
      </p:sp>
      <p:pic>
        <p:nvPicPr>
          <p:cNvPr id="24580" name="Picture 4" descr="https://encrypted-tbn2.gstatic.com/images?q=tbn:ANd9GcRLEI-lp8HFeZT3sgCUzGNuF2-Dzh5z1BNd93D_yc3XYKJjGTq-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81475" y="0"/>
            <a:ext cx="4962525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entury Gothic" pitchFamily="34" charset="0"/>
              </a:rPr>
              <a:t>The novel has been made into several films. In 2004 a British film adaptation was released. It was produced and co-written by Lloyd Webber. </a:t>
            </a:r>
            <a:r>
              <a:rPr lang="en-US" sz="2400" b="1" i="1">
                <a:latin typeface="Century Gothic" pitchFamily="34" charset="0"/>
              </a:rPr>
              <a:t>The Phantom of the Opera</a:t>
            </a:r>
            <a:r>
              <a:rPr lang="en-US" sz="2400" b="1">
                <a:latin typeface="Century Gothic" pitchFamily="34" charset="0"/>
              </a:rPr>
              <a:t> grossed approximately $154 million worldwide, despite receiving mixed to negative reviews.</a:t>
            </a:r>
            <a:endParaRPr lang="ru-RU" sz="2400" b="1">
              <a:latin typeface="Century Gothic" pitchFamily="34" charset="0"/>
            </a:endParaRPr>
          </a:p>
        </p:txBody>
      </p:sp>
      <p:pic>
        <p:nvPicPr>
          <p:cNvPr id="25602" name="Picture 6" descr="http://static.rogerebert.com/uploads/movie/movie_poster/the-phantom-of-the-opera-1925/large_uI3jRFtXrIIgelSr8KYUFL0zTC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49500"/>
            <a:ext cx="269716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0" y="6149975"/>
            <a:ext cx="2627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Century Gothic" pitchFamily="34" charset="0"/>
              </a:rPr>
              <a:t>The Phantom of </a:t>
            </a:r>
          </a:p>
          <a:p>
            <a:r>
              <a:rPr lang="en-US" sz="2000" b="1">
                <a:latin typeface="Century Gothic" pitchFamily="34" charset="0"/>
              </a:rPr>
              <a:t>the Opera (1925)</a:t>
            </a:r>
            <a:endParaRPr lang="ru-RU" sz="2000" b="1">
              <a:latin typeface="Century Gothic" pitchFamily="34" charset="0"/>
            </a:endParaRPr>
          </a:p>
        </p:txBody>
      </p:sp>
      <p:pic>
        <p:nvPicPr>
          <p:cNvPr id="25604" name="Picture 8" descr="http://images.moviepostershop.com/the-phantom-of-the-opera-movie-poster-1998-10205404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2060575"/>
            <a:ext cx="316865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Прямоугольник 5"/>
          <p:cNvSpPr>
            <a:spLocks noChangeArrowheads="1"/>
          </p:cNvSpPr>
          <p:nvPr/>
        </p:nvSpPr>
        <p:spPr bwMode="auto">
          <a:xfrm>
            <a:off x="2987675" y="6149975"/>
            <a:ext cx="28797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Century Gothic" pitchFamily="34" charset="0"/>
              </a:rPr>
              <a:t>Phantom of the Opera 1998 poster</a:t>
            </a:r>
            <a:endParaRPr lang="ru-RU" sz="2000" b="1">
              <a:latin typeface="Century Gothic" pitchFamily="34" charset="0"/>
            </a:endParaRPr>
          </a:p>
        </p:txBody>
      </p:sp>
      <p:pic>
        <p:nvPicPr>
          <p:cNvPr id="25606" name="Picture 2" descr="Poto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1844675"/>
            <a:ext cx="2987675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Прямоугольник 7"/>
          <p:cNvSpPr>
            <a:spLocks noChangeArrowheads="1"/>
          </p:cNvSpPr>
          <p:nvPr/>
        </p:nvSpPr>
        <p:spPr bwMode="auto">
          <a:xfrm>
            <a:off x="6156325" y="6149975"/>
            <a:ext cx="29876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Century Gothic" pitchFamily="34" charset="0"/>
              </a:rPr>
              <a:t>Phantom of the Opera</a:t>
            </a:r>
          </a:p>
          <a:p>
            <a:r>
              <a:rPr lang="en-US" sz="2000" b="1">
                <a:latin typeface="Century Gothic" pitchFamily="34" charset="0"/>
              </a:rPr>
              <a:t> 2014 poster</a:t>
            </a:r>
            <a:endParaRPr lang="ru-RU" sz="2000" b="1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1387</TotalTime>
  <Words>555</Words>
  <Application>Microsoft Office PowerPoint</Application>
  <PresentationFormat>Экран (4:3)</PresentationFormat>
  <Paragraphs>148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Arial</vt:lpstr>
      <vt:lpstr>Century Gothic</vt:lpstr>
      <vt:lpstr>Wingdings 2</vt:lpstr>
      <vt:lpstr>Verdana</vt:lpstr>
      <vt:lpstr>Calibri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Слайд 1</vt:lpstr>
      <vt:lpstr>Слайд 2</vt:lpstr>
      <vt:lpstr> Glossary</vt:lpstr>
      <vt:lpstr>Слайд 4</vt:lpstr>
      <vt:lpstr>Слайд 5</vt:lpstr>
      <vt:lpstr>Слайд 6</vt:lpstr>
      <vt:lpstr>Слайд 7</vt:lpstr>
      <vt:lpstr>Слайд 8</vt:lpstr>
      <vt:lpstr>Слайд 9</vt:lpstr>
      <vt:lpstr>     The Phantom of the Opera</vt:lpstr>
      <vt:lpstr>      The Phantom of the Opera                       II part</vt:lpstr>
      <vt:lpstr>Words in the gaps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Gaston Leroux </dc:title>
  <dc:creator>User</dc:creator>
  <cp:lastModifiedBy>Азиза</cp:lastModifiedBy>
  <cp:revision>89</cp:revision>
  <dcterms:created xsi:type="dcterms:W3CDTF">2016-04-10T08:21:51Z</dcterms:created>
  <dcterms:modified xsi:type="dcterms:W3CDTF">2018-03-21T12:29:07Z</dcterms:modified>
</cp:coreProperties>
</file>