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9"/>
  </p:notesMasterIdLst>
  <p:sldIdLst>
    <p:sldId id="311" r:id="rId2"/>
    <p:sldId id="312" r:id="rId3"/>
    <p:sldId id="313" r:id="rId4"/>
    <p:sldId id="314" r:id="rId5"/>
    <p:sldId id="315" r:id="rId6"/>
    <p:sldId id="316" r:id="rId7"/>
    <p:sldId id="317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1080" y="-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1A0B3316-DF06-4D78-82CB-C6E59656C711}" type="datetimeFigureOut">
              <a:rPr lang="ru-RU"/>
              <a:pPr>
                <a:defRPr/>
              </a:pPr>
              <a:t>28.03.2018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D98307F0-A6F6-4BE7-992A-9C3667DC82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5867400" cy="6858000"/>
            <a:chOff x="0" y="0"/>
            <a:chExt cx="3696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880" cy="432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defRPr/>
              </a:pPr>
              <a:endParaRPr kumimoji="1" lang="ru-RU" altLang="ru-RU" sz="2400" smtClean="0">
                <a:latin typeface="Times New Roman" pitchFamily="18" charset="0"/>
              </a:endParaRPr>
            </a:p>
          </p:txBody>
        </p:sp>
        <p:sp>
          <p:nvSpPr>
            <p:cNvPr id="6" name="AutoShape 4"/>
            <p:cNvSpPr>
              <a:spLocks noChangeArrowheads="1"/>
            </p:cNvSpPr>
            <p:nvPr/>
          </p:nvSpPr>
          <p:spPr bwMode="white">
            <a:xfrm>
              <a:off x="432" y="624"/>
              <a:ext cx="3264" cy="12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defRPr/>
              </a:pPr>
              <a:endParaRPr kumimoji="1" lang="ru-RU" altLang="ru-RU" sz="2400" smtClean="0">
                <a:latin typeface="Times New Roman" pitchFamily="18" charset="0"/>
              </a:endParaRPr>
            </a:p>
          </p:txBody>
        </p:sp>
      </p:grp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3632200" y="4889500"/>
            <a:ext cx="4876800" cy="319088"/>
            <a:chOff x="2288" y="3080"/>
            <a:chExt cx="3072" cy="201"/>
          </a:xfrm>
        </p:grpSpPr>
        <p:sp>
          <p:nvSpPr>
            <p:cNvPr id="8" name="AutoShape 6"/>
            <p:cNvSpPr>
              <a:spLocks noChangeArrowheads="1"/>
            </p:cNvSpPr>
            <p:nvPr/>
          </p:nvSpPr>
          <p:spPr bwMode="auto">
            <a:xfrm flipH="1">
              <a:off x="2288" y="3080"/>
              <a:ext cx="2914" cy="200"/>
            </a:xfrm>
            <a:prstGeom prst="roundRect">
              <a:avLst>
                <a:gd name="adj" fmla="val 0"/>
              </a:avLst>
            </a:prstGeom>
            <a:solidFill>
              <a:schemeClr val="hlink"/>
            </a:soli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  <p:sp>
          <p:nvSpPr>
            <p:cNvPr id="9" name="AutoShape 7"/>
            <p:cNvSpPr>
              <a:spLocks noChangeArrowheads="1"/>
            </p:cNvSpPr>
            <p:nvPr/>
          </p:nvSpPr>
          <p:spPr bwMode="auto">
            <a:xfrm>
              <a:off x="5196" y="3080"/>
              <a:ext cx="164" cy="201"/>
            </a:xfrm>
            <a:prstGeom prst="flowChartDelay">
              <a:avLst/>
            </a:prstGeom>
            <a:solidFill>
              <a:schemeClr val="hlink"/>
            </a:solidFill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ru-RU" altLang="ru-RU" smtClean="0"/>
            </a:p>
          </p:txBody>
        </p:sp>
      </p:grpSp>
      <p:sp>
        <p:nvSpPr>
          <p:cNvPr id="7176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013200" cy="1822450"/>
          </a:xfrm>
        </p:spPr>
        <p:txBody>
          <a:bodyPr anchor="b"/>
          <a:lstStyle>
            <a:lvl1pPr marL="0" indent="0">
              <a:buFont typeface="Wingdings" pitchFamily="2" charset="2"/>
              <a:buNone/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7180" name="AutoShape 1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990600"/>
            <a:ext cx="8229600" cy="1905000"/>
          </a:xfrm>
          <a:prstGeom prst="roundRect">
            <a:avLst>
              <a:gd name="adj" fmla="val 50000"/>
            </a:avLst>
          </a:prstGeo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10" name="Rectangle 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1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2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6200" y="6248400"/>
            <a:ext cx="587375" cy="488950"/>
          </a:xfrm>
        </p:spPr>
        <p:txBody>
          <a:bodyPr anchorCtr="0"/>
          <a:lstStyle>
            <a:lvl1pPr>
              <a:defRPr/>
            </a:lvl1pPr>
          </a:lstStyle>
          <a:p>
            <a:pPr>
              <a:defRPr/>
            </a:pPr>
            <a:fld id="{842C095A-CD7F-4829-861C-88C82EE3B69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F2E61F-CF2A-49C5-ACA0-2D1B55DA300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5600" y="762000"/>
            <a:ext cx="1981200" cy="53244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62000" y="762000"/>
            <a:ext cx="5791200" cy="53244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48C4C6-84BA-45F7-875F-B07BC94371B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762000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60913" y="2362200"/>
            <a:ext cx="3770312" cy="37242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1E16CC-F5ED-400D-B274-E436F7DDA23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762000" y="762000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838200" y="2362200"/>
            <a:ext cx="3770313" cy="17859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760913" y="2362200"/>
            <a:ext cx="3770312" cy="17859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838200" y="4300538"/>
            <a:ext cx="3770313" cy="17859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60913" y="4300538"/>
            <a:ext cx="3770312" cy="17859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39D475-0A63-44A1-B104-C2FB1388F4F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Заголовок и два объекта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762000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838200" y="2362200"/>
            <a:ext cx="3770313" cy="17859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760913" y="2362200"/>
            <a:ext cx="3770312" cy="17859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838200" y="4300538"/>
            <a:ext cx="7693025" cy="17859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B41156-41F8-465E-8135-734B4452D83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762000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760913" y="2362200"/>
            <a:ext cx="3770312" cy="17859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760913" y="4300538"/>
            <a:ext cx="3770312" cy="17859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7F1BF9-8146-419F-A12E-42436747591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Заголовок, 2 маленьких объекта и 1 большой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762000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838200" y="2362200"/>
            <a:ext cx="3770313" cy="17859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838200" y="4300538"/>
            <a:ext cx="3770313" cy="17859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half" idx="3"/>
          </p:nvPr>
        </p:nvSpPr>
        <p:spPr>
          <a:xfrm>
            <a:off x="4760913" y="2362200"/>
            <a:ext cx="3770312" cy="37242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745655-7E4F-4AA5-99F4-A7F637050D9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762000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760913" y="2362200"/>
            <a:ext cx="3770312" cy="37242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F5C6FD-CD10-4BCC-B1AB-31EA32FB765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762000" y="762000"/>
            <a:ext cx="7924800" cy="53244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802BCC-AF72-4BE2-ABAE-43F20399E95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8F860C-C640-47E3-868B-8AACB430C02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8A4AAD-18D4-43D0-9D4C-C97FD7C2E3D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60913" y="2362200"/>
            <a:ext cx="3770312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3B0CC1-41BA-4138-A9B5-3DA2FB82CEE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7C84FE-E204-48A3-88F0-4F891476090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2D73B4-E391-40F4-9962-977D6148DAA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CA3DC7-566F-43D5-A53E-0F7E26F32B8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76E15E-8CE1-4E56-ADC8-5729A3447ED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8DF5E9-2418-41E4-9E99-DFEFD2B2D8A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7620000" cy="6858000"/>
            <a:chOff x="0" y="0"/>
            <a:chExt cx="4800" cy="4320"/>
          </a:xfrm>
        </p:grpSpPr>
        <p:grpSp>
          <p:nvGrpSpPr>
            <p:cNvPr id="1032" name="Group 3"/>
            <p:cNvGrpSpPr>
              <a:grpSpLocks/>
            </p:cNvGrpSpPr>
            <p:nvPr userDrawn="1"/>
          </p:nvGrpSpPr>
          <p:grpSpPr bwMode="auto">
            <a:xfrm>
              <a:off x="0" y="0"/>
              <a:ext cx="2016" cy="4320"/>
              <a:chOff x="0" y="0"/>
              <a:chExt cx="2016" cy="4320"/>
            </a:xfrm>
          </p:grpSpPr>
          <p:sp>
            <p:nvSpPr>
              <p:cNvPr id="1036" name="Rectangle 4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480" cy="432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mtClean="0"/>
              </a:p>
            </p:txBody>
          </p:sp>
          <p:sp>
            <p:nvSpPr>
              <p:cNvPr id="1037" name="Freeform 5"/>
              <p:cNvSpPr>
                <a:spLocks/>
              </p:cNvSpPr>
              <p:nvPr userDrawn="1"/>
            </p:nvSpPr>
            <p:spPr bwMode="auto">
              <a:xfrm>
                <a:off x="288" y="0"/>
                <a:ext cx="1728" cy="735"/>
              </a:xfrm>
              <a:custGeom>
                <a:avLst/>
                <a:gdLst>
                  <a:gd name="T0" fmla="*/ 1728 w 1728"/>
                  <a:gd name="T1" fmla="*/ 0 h 735"/>
                  <a:gd name="T2" fmla="*/ 1728 w 1728"/>
                  <a:gd name="T3" fmla="*/ 480 h 735"/>
                  <a:gd name="T4" fmla="*/ 380 w 1728"/>
                  <a:gd name="T5" fmla="*/ 482 h 735"/>
                  <a:gd name="T6" fmla="*/ 354 w 1728"/>
                  <a:gd name="T7" fmla="*/ 480 h 735"/>
                  <a:gd name="T8" fmla="*/ 308 w 1728"/>
                  <a:gd name="T9" fmla="*/ 489 h 735"/>
                  <a:gd name="T10" fmla="*/ 246 w 1728"/>
                  <a:gd name="T11" fmla="*/ 531 h 735"/>
                  <a:gd name="T12" fmla="*/ 206 w 1728"/>
                  <a:gd name="T13" fmla="*/ 597 h 735"/>
                  <a:gd name="T14" fmla="*/ 192 w 1728"/>
                  <a:gd name="T15" fmla="*/ 666 h 735"/>
                  <a:gd name="T16" fmla="*/ 192 w 1728"/>
                  <a:gd name="T17" fmla="*/ 735 h 735"/>
                  <a:gd name="T18" fmla="*/ 0 w 1728"/>
                  <a:gd name="T19" fmla="*/ 735 h 735"/>
                  <a:gd name="T20" fmla="*/ 0 w 1728"/>
                  <a:gd name="T21" fmla="*/ 480 h 735"/>
                  <a:gd name="T22" fmla="*/ 0 w 1728"/>
                  <a:gd name="T23" fmla="*/ 0 h 735"/>
                  <a:gd name="T24" fmla="*/ 1728 w 1728"/>
                  <a:gd name="T25" fmla="*/ 0 h 73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728" h="735">
                    <a:moveTo>
                      <a:pt x="1728" y="0"/>
                    </a:moveTo>
                    <a:lnTo>
                      <a:pt x="1728" y="480"/>
                    </a:lnTo>
                    <a:lnTo>
                      <a:pt x="380" y="482"/>
                    </a:lnTo>
                    <a:lnTo>
                      <a:pt x="354" y="480"/>
                    </a:lnTo>
                    <a:lnTo>
                      <a:pt x="308" y="489"/>
                    </a:lnTo>
                    <a:cubicBezTo>
                      <a:pt x="290" y="498"/>
                      <a:pt x="263" y="513"/>
                      <a:pt x="246" y="531"/>
                    </a:cubicBezTo>
                    <a:cubicBezTo>
                      <a:pt x="229" y="549"/>
                      <a:pt x="215" y="574"/>
                      <a:pt x="206" y="597"/>
                    </a:cubicBezTo>
                    <a:cubicBezTo>
                      <a:pt x="197" y="620"/>
                      <a:pt x="194" y="643"/>
                      <a:pt x="192" y="666"/>
                    </a:cubicBezTo>
                    <a:lnTo>
                      <a:pt x="192" y="735"/>
                    </a:lnTo>
                    <a:lnTo>
                      <a:pt x="0" y="735"/>
                    </a:lnTo>
                    <a:lnTo>
                      <a:pt x="0" y="480"/>
                    </a:lnTo>
                    <a:lnTo>
                      <a:pt x="0" y="0"/>
                    </a:lnTo>
                    <a:lnTo>
                      <a:pt x="1728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33" name="Group 6"/>
            <p:cNvGrpSpPr>
              <a:grpSpLocks/>
            </p:cNvGrpSpPr>
            <p:nvPr/>
          </p:nvGrpSpPr>
          <p:grpSpPr bwMode="auto">
            <a:xfrm>
              <a:off x="144" y="1248"/>
              <a:ext cx="4656" cy="201"/>
              <a:chOff x="144" y="1248"/>
              <a:chExt cx="4656" cy="201"/>
            </a:xfrm>
          </p:grpSpPr>
          <p:sp>
            <p:nvSpPr>
              <p:cNvPr id="1034" name="AutoShape 7"/>
              <p:cNvSpPr>
                <a:spLocks noChangeArrowheads="1"/>
              </p:cNvSpPr>
              <p:nvPr/>
            </p:nvSpPr>
            <p:spPr bwMode="auto">
              <a:xfrm>
                <a:off x="384" y="1248"/>
                <a:ext cx="4416" cy="200"/>
              </a:xfrm>
              <a:prstGeom prst="roundRect">
                <a:avLst>
                  <a:gd name="adj" fmla="val 0"/>
                </a:avLst>
              </a:pr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mtClean="0"/>
              </a:p>
            </p:txBody>
          </p:sp>
          <p:sp>
            <p:nvSpPr>
              <p:cNvPr id="1035" name="AutoShape 8"/>
              <p:cNvSpPr>
                <a:spLocks noChangeArrowheads="1"/>
              </p:cNvSpPr>
              <p:nvPr/>
            </p:nvSpPr>
            <p:spPr bwMode="auto">
              <a:xfrm flipH="1">
                <a:off x="144" y="1248"/>
                <a:ext cx="248" cy="201"/>
              </a:xfrm>
              <a:prstGeom prst="flowChartDelay">
                <a:avLst/>
              </a:prstGeom>
              <a:solidFill>
                <a:schemeClr val="hlink"/>
              </a:solidFill>
              <a:ln>
                <a:noFill/>
              </a:ln>
              <a:effectLst/>
              <a:extLst>
                <a:ext uri="{91240B29-F687-4F45-9708-019B960494DF}"/>
                <a:ext uri="{AF507438-7753-43E0-B8FC-AC1667EBCBE1}"/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ru-RU" altLang="ru-RU" smtClean="0"/>
              </a:p>
            </p:txBody>
          </p:sp>
        </p:grpSp>
      </p:grpSp>
      <p:sp>
        <p:nvSpPr>
          <p:cNvPr id="1027" name="AutoShape 9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762000"/>
            <a:ext cx="7924800" cy="1143000"/>
          </a:xfrm>
          <a:prstGeom prst="roundRect">
            <a:avLst>
              <a:gd name="adj" fmla="val 21667"/>
            </a:avLst>
          </a:pr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8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2362200"/>
            <a:ext cx="7693025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6155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438400" y="6248400"/>
            <a:ext cx="2130425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156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791200" y="6248400"/>
            <a:ext cx="2897188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157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>
              <a:defRPr sz="26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2B9247A-5A3E-409F-BB50-7E64BBA5B41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  <p:sldLayoutId id="2147483757" r:id="rId12"/>
    <p:sldLayoutId id="2147483758" r:id="rId13"/>
    <p:sldLayoutId id="2147483759" r:id="rId14"/>
    <p:sldLayoutId id="2147483760" r:id="rId15"/>
    <p:sldLayoutId id="2147483761" r:id="rId16"/>
    <p:sldLayoutId id="2147483762" r:id="rId17"/>
    <p:sldLayoutId id="2147483763" r:id="rId18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mtClean="0"/>
              <a:t>4 класс</a:t>
            </a:r>
          </a:p>
        </p:txBody>
      </p:sp>
      <p:sp>
        <p:nvSpPr>
          <p:cNvPr id="3075" name="Заголовок 2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ru-RU" smtClean="0"/>
              <a:t>«Зелёные» города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mtClean="0"/>
              <a:t>«Зелёные» города</a:t>
            </a:r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Wingdings" pitchFamily="2" charset="2"/>
              <a:buNone/>
            </a:pPr>
            <a:r>
              <a:rPr lang="ru-RU" smtClean="0"/>
              <a:t>Разумеется, “зелеными” эти города считаются не в буквальном смысле - они не обязательно утопают в зелени, и до полной экологичности многим еще далеко. Однако все они совершили и продолжают прилагать огромные усилия по улучшению качества жизни своих обитателей, заботе об окружающей среде и экономии ресурсов. У них явно есть чему поучиться.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mtClean="0"/>
              <a:t>Копенгаген</a:t>
            </a:r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571500" y="2357438"/>
            <a:ext cx="4643438" cy="2428875"/>
          </a:xfrm>
        </p:spPr>
        <p:txBody>
          <a:bodyPr/>
          <a:lstStyle/>
          <a:p>
            <a:pPr algn="just">
              <a:buFont typeface="Wingdings" pitchFamily="2" charset="2"/>
              <a:buNone/>
            </a:pPr>
            <a:r>
              <a:rPr lang="ru-RU" sz="1800" smtClean="0"/>
              <a:t>Это один из самых пригодных для жизни городов в мире. Здесь есть экологическая полиция, а сама столица Дании больше приспособлена для велосипедистов и пешеходов, нежели для владельцев авто. Копенгаген считается идеально спланированным для удобства жителей.  К 2025 году Копенгаген планирует стать углеродно-нейтральным. К той же дате город должен стать кластером, в котором будут объединены 500 компаний, использующих в своей работе экологичные технологии. </a:t>
            </a:r>
          </a:p>
        </p:txBody>
      </p:sp>
      <p:pic>
        <p:nvPicPr>
          <p:cNvPr id="5124" name="Picture 2" descr="Копенгаген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3" y="2571750"/>
            <a:ext cx="355600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mtClean="0"/>
              <a:t>Амстердам</a:t>
            </a:r>
          </a:p>
        </p:txBody>
      </p:sp>
      <p:sp>
        <p:nvSpPr>
          <p:cNvPr id="6147" name="Содержимое 2"/>
          <p:cNvSpPr>
            <a:spLocks noGrp="1"/>
          </p:cNvSpPr>
          <p:nvPr>
            <p:ph idx="1"/>
          </p:nvPr>
        </p:nvSpPr>
        <p:spPr>
          <a:xfrm>
            <a:off x="500063" y="2362200"/>
            <a:ext cx="4500562" cy="4067175"/>
          </a:xfrm>
        </p:spPr>
        <p:txBody>
          <a:bodyPr/>
          <a:lstStyle/>
          <a:p>
            <a:pPr algn="just">
              <a:buFont typeface="Wingdings" pitchFamily="2" charset="2"/>
              <a:buNone/>
            </a:pPr>
            <a:r>
              <a:rPr lang="ru-RU" sz="1800" i="1" smtClean="0"/>
              <a:t>«Город, где велосипедов больше, чем людей»,</a:t>
            </a:r>
            <a:r>
              <a:rPr lang="ru-RU" sz="1800" smtClean="0"/>
              <a:t> — говорят про Амстердам, и это не шутка. Количество велотранспорта на душу населения здесь огромно. В основном, за счёт многочисленных автоматизированных пунктов проката. Они рассчитаны по большей части на туристов, потому как у амстердамцев в обязательном порядке есть один велосипед, а у некоторых и больше, для различных целей, например, городской и загородный. Так что своё звание самого «велофрэндли» города Амстердам оправдывает сполна.</a:t>
            </a:r>
          </a:p>
        </p:txBody>
      </p:sp>
      <p:pic>
        <p:nvPicPr>
          <p:cNvPr id="6148" name="Picture 2" descr="Амстердам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3" y="2428875"/>
            <a:ext cx="3857625" cy="289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mtClean="0"/>
              <a:t>Стокгольм </a:t>
            </a:r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>
          <a:xfrm>
            <a:off x="838200" y="2362200"/>
            <a:ext cx="4162425" cy="3924300"/>
          </a:xfrm>
        </p:spPr>
        <p:txBody>
          <a:bodyPr/>
          <a:lstStyle/>
          <a:p>
            <a:pPr algn="just">
              <a:buFont typeface="Wingdings" pitchFamily="2" charset="2"/>
              <a:buNone/>
            </a:pPr>
            <a:r>
              <a:rPr lang="ru-RU" sz="1800" smtClean="0"/>
              <a:t>Первый город в ЕС, который получил звание «Зелёной» столицы (European Green Capital Award). Скоординированная программа экологических мер здесь появилась ещё в 1970-х годах, поэтому сегодня Стокгольм предстаёт перед нами городом с огромными зелёными пространствами. К 2050 году он планирует полностью отказаться от ископаемого топлива и перейти на «зелёную» энергетику. </a:t>
            </a:r>
          </a:p>
        </p:txBody>
      </p:sp>
      <p:pic>
        <p:nvPicPr>
          <p:cNvPr id="7172" name="Picture 2" descr="Стокгольм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0" y="2428875"/>
            <a:ext cx="3860800" cy="250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mtClean="0"/>
              <a:t>Ванкувер </a:t>
            </a:r>
          </a:p>
        </p:txBody>
      </p:sp>
      <p:sp>
        <p:nvSpPr>
          <p:cNvPr id="8195" name="Содержимое 2"/>
          <p:cNvSpPr>
            <a:spLocks noGrp="1"/>
          </p:cNvSpPr>
          <p:nvPr>
            <p:ph idx="1"/>
          </p:nvPr>
        </p:nvSpPr>
        <p:spPr>
          <a:xfrm>
            <a:off x="500063" y="2362200"/>
            <a:ext cx="4500562" cy="3924300"/>
          </a:xfrm>
        </p:spPr>
        <p:txBody>
          <a:bodyPr/>
          <a:lstStyle/>
          <a:p>
            <a:pPr algn="just">
              <a:buFont typeface="Wingdings" pitchFamily="2" charset="2"/>
              <a:buNone/>
            </a:pPr>
            <a:r>
              <a:rPr lang="ru-RU" sz="1800" smtClean="0"/>
              <a:t>Ванкувер называют столицей «Гринпис»: здесь зародилось движение по защите природы, здесь же находится головной офис главной «зелёной» организации мира. В городе ведётся самый строгий в Канаде контроль за выбросами углекислого газа в атмосферу и качеством воздуха. К 2020 году здесь планируют сократить на 33% вредные выбросы в атмосферу.  Город активно продвигает «зелёную» энергию и максимально использует возможности гидроэлектроэнергии. </a:t>
            </a:r>
          </a:p>
        </p:txBody>
      </p:sp>
      <p:pic>
        <p:nvPicPr>
          <p:cNvPr id="8196" name="Picture 2" descr="Ванкувер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75" y="2500313"/>
            <a:ext cx="3857625" cy="243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mtClean="0"/>
              <a:t>Осло </a:t>
            </a:r>
          </a:p>
        </p:txBody>
      </p:sp>
      <p:sp>
        <p:nvSpPr>
          <p:cNvPr id="9219" name="Содержимое 2"/>
          <p:cNvSpPr>
            <a:spLocks noGrp="1"/>
          </p:cNvSpPr>
          <p:nvPr>
            <p:ph idx="1"/>
          </p:nvPr>
        </p:nvSpPr>
        <p:spPr>
          <a:xfrm>
            <a:off x="838200" y="2362200"/>
            <a:ext cx="4448175" cy="3924300"/>
          </a:xfrm>
        </p:spPr>
        <p:txBody>
          <a:bodyPr/>
          <a:lstStyle/>
          <a:p>
            <a:pPr algn="just">
              <a:buFont typeface="Wingdings" pitchFamily="2" charset="2"/>
              <a:buNone/>
            </a:pPr>
            <a:r>
              <a:rPr lang="ru-RU" sz="1800" smtClean="0"/>
              <a:t>«Зелёные» технологии в производстве, современные программы по переработке отходов, жёсткий контроль за качеством воды — благодаря этим шагам Осло попал в список самых экологичных городов мира. А ещё благодаря зелёным пограничным зонам, которые создаются в населённом пункте для защиты дикой природы. Руководство Осло разработало стратегию устойчивого развития города, которая включает прогрессивные программы по охране окружающей среды.</a:t>
            </a:r>
          </a:p>
        </p:txBody>
      </p:sp>
      <p:pic>
        <p:nvPicPr>
          <p:cNvPr id="9220" name="Picture 2" descr="Осл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3" y="2500313"/>
            <a:ext cx="3565525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Капсулы">
  <a:themeElements>
    <a:clrScheme name="Капсулы 1">
      <a:dk1>
        <a:srgbClr val="003366"/>
      </a:dk1>
      <a:lt1>
        <a:srgbClr val="FFFFFF"/>
      </a:lt1>
      <a:dk2>
        <a:srgbClr val="006666"/>
      </a:dk2>
      <a:lt2>
        <a:srgbClr val="666699"/>
      </a:lt2>
      <a:accent1>
        <a:srgbClr val="33CCCC"/>
      </a:accent1>
      <a:accent2>
        <a:srgbClr val="99CC99"/>
      </a:accent2>
      <a:accent3>
        <a:srgbClr val="FFFFFF"/>
      </a:accent3>
      <a:accent4>
        <a:srgbClr val="002A56"/>
      </a:accent4>
      <a:accent5>
        <a:srgbClr val="ADE2E2"/>
      </a:accent5>
      <a:accent6>
        <a:srgbClr val="8AB98A"/>
      </a:accent6>
      <a:hlink>
        <a:srgbClr val="003366"/>
      </a:hlink>
      <a:folHlink>
        <a:srgbClr val="CC99FF"/>
      </a:folHlink>
    </a:clrScheme>
    <a:fontScheme name="Капсулы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апсулы 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псулы 2">
        <a:dk1>
          <a:srgbClr val="000000"/>
        </a:dk1>
        <a:lt1>
          <a:srgbClr val="FFFFFF"/>
        </a:lt1>
        <a:dk2>
          <a:srgbClr val="000000"/>
        </a:dk2>
        <a:lt2>
          <a:srgbClr val="808000"/>
        </a:lt2>
        <a:accent1>
          <a:srgbClr val="FFCC99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8AB900"/>
        </a:accent6>
        <a:hlink>
          <a:srgbClr val="3366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псулы 3">
        <a:dk1>
          <a:srgbClr val="006699"/>
        </a:dk1>
        <a:lt1>
          <a:srgbClr val="FFFFFF"/>
        </a:lt1>
        <a:dk2>
          <a:srgbClr val="6699FF"/>
        </a:dk2>
        <a:lt2>
          <a:srgbClr val="FFFFFF"/>
        </a:lt2>
        <a:accent1>
          <a:srgbClr val="33CCCC"/>
        </a:accent1>
        <a:accent2>
          <a:srgbClr val="006699"/>
        </a:accent2>
        <a:accent3>
          <a:srgbClr val="B8CAFF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99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4">
        <a:dk1>
          <a:srgbClr val="000000"/>
        </a:dk1>
        <a:lt1>
          <a:srgbClr val="FFFFFF"/>
        </a:lt1>
        <a:dk2>
          <a:srgbClr val="9900CC"/>
        </a:dk2>
        <a:lt2>
          <a:srgbClr val="006600"/>
        </a:lt2>
        <a:accent1>
          <a:srgbClr val="33CC33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E7B95C"/>
        </a:accent6>
        <a:hlink>
          <a:srgbClr val="0033CC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псулы 5">
        <a:dk1>
          <a:srgbClr val="000066"/>
        </a:dk1>
        <a:lt1>
          <a:srgbClr val="FFFFFF"/>
        </a:lt1>
        <a:dk2>
          <a:srgbClr val="336699"/>
        </a:dk2>
        <a:lt2>
          <a:srgbClr val="FFFFEB"/>
        </a:lt2>
        <a:accent1>
          <a:srgbClr val="99CCFF"/>
        </a:accent1>
        <a:accent2>
          <a:srgbClr val="9999FF"/>
        </a:accent2>
        <a:accent3>
          <a:srgbClr val="ADB8CA"/>
        </a:accent3>
        <a:accent4>
          <a:srgbClr val="DADADA"/>
        </a:accent4>
        <a:accent5>
          <a:srgbClr val="CAE2FF"/>
        </a:accent5>
        <a:accent6>
          <a:srgbClr val="8A8A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6">
        <a:dk1>
          <a:srgbClr val="808000"/>
        </a:dk1>
        <a:lt1>
          <a:srgbClr val="FFFFFF"/>
        </a:lt1>
        <a:dk2>
          <a:srgbClr val="006666"/>
        </a:dk2>
        <a:lt2>
          <a:srgbClr val="FFFFFF"/>
        </a:lt2>
        <a:accent1>
          <a:srgbClr val="FFCC66"/>
        </a:accent1>
        <a:accent2>
          <a:srgbClr val="00ACA8"/>
        </a:accent2>
        <a:accent3>
          <a:srgbClr val="AAB8B8"/>
        </a:accent3>
        <a:accent4>
          <a:srgbClr val="DADADA"/>
        </a:accent4>
        <a:accent5>
          <a:srgbClr val="FFE2B8"/>
        </a:accent5>
        <a:accent6>
          <a:srgbClr val="009B98"/>
        </a:accent6>
        <a:hlink>
          <a:srgbClr val="CCCC00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7">
        <a:dk1>
          <a:srgbClr val="FFFFCC"/>
        </a:dk1>
        <a:lt1>
          <a:srgbClr val="FFFFFF"/>
        </a:lt1>
        <a:dk2>
          <a:srgbClr val="660033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FFCC00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8">
        <a:dk1>
          <a:srgbClr val="FF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CC00"/>
        </a:accent1>
        <a:accent2>
          <a:srgbClr val="CC3300"/>
        </a:accent2>
        <a:accent3>
          <a:srgbClr val="AA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FF66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598</TotalTime>
  <Words>305</Words>
  <Application>Microsoft Office PowerPoint</Application>
  <PresentationFormat>Экран (4:3)</PresentationFormat>
  <Paragraphs>14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Wingdings</vt:lpstr>
      <vt:lpstr>Calibri</vt:lpstr>
      <vt:lpstr>Times New Roman</vt:lpstr>
      <vt:lpstr>Капсулы</vt:lpstr>
      <vt:lpstr>«Зелёные» города</vt:lpstr>
      <vt:lpstr>«Зелёные» города</vt:lpstr>
      <vt:lpstr>Копенгаген</vt:lpstr>
      <vt:lpstr>Амстердам</vt:lpstr>
      <vt:lpstr>Стокгольм </vt:lpstr>
      <vt:lpstr>Ванкувер </vt:lpstr>
      <vt:lpstr>Осло </vt:lpstr>
    </vt:vector>
  </TitlesOfParts>
  <Company>dom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урока:                                   «Парки, скверы, бульвары» 3 класс 2 четверть</dc:title>
  <dc:creator>dom</dc:creator>
  <cp:lastModifiedBy>2016</cp:lastModifiedBy>
  <cp:revision>30</cp:revision>
  <dcterms:created xsi:type="dcterms:W3CDTF">2012-11-24T16:53:42Z</dcterms:created>
  <dcterms:modified xsi:type="dcterms:W3CDTF">2018-03-28T07:18:16Z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000800c61d0000000000010243100207f6000400038000</vt:lpwstr>
  </property>
</Properties>
</file>