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475" r:id="rId2"/>
    <p:sldId id="474" r:id="rId3"/>
    <p:sldId id="444" r:id="rId4"/>
    <p:sldId id="438" r:id="rId5"/>
    <p:sldId id="405" r:id="rId6"/>
    <p:sldId id="383" r:id="rId7"/>
    <p:sldId id="402" r:id="rId8"/>
    <p:sldId id="403" r:id="rId9"/>
    <p:sldId id="461" r:id="rId10"/>
    <p:sldId id="459" r:id="rId11"/>
    <p:sldId id="440" r:id="rId12"/>
    <p:sldId id="33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828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5" autoAdjust="0"/>
    <p:restoredTop sz="94660"/>
  </p:normalViewPr>
  <p:slideViewPr>
    <p:cSldViewPr>
      <p:cViewPr varScale="1">
        <p:scale>
          <a:sx n="89" d="100"/>
          <a:sy n="89" d="100"/>
        </p:scale>
        <p:origin x="1386" y="66"/>
      </p:cViewPr>
      <p:guideLst>
        <p:guide orient="horz" pos="211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DD24E-862A-49D9-BB27-CDC125BA28E7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AEEAF2-956F-451A-A0A0-818593370C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472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681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165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9162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651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05383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815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8579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096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250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682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49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622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540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120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894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43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85E0595-FAF8-46BC-BD47-0388C2C53108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C32C8E3-5B32-43CB-8141-D6E7C885D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198971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Кто это?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478365"/>
            <a:ext cx="7855024" cy="3767670"/>
          </a:xfrm>
        </p:spPr>
        <p:txBody>
          <a:bodyPr/>
          <a:lstStyle/>
          <a:p>
            <a:pPr algn="r">
              <a:buNone/>
            </a:pPr>
            <a:r>
              <a:rPr lang="ru-RU" sz="2400" b="1" dirty="0">
                <a:solidFill>
                  <a:srgbClr val="002060"/>
                </a:solidFill>
              </a:rPr>
              <a:t>  У него толстая кожа                            Вместо ног           ласты</a:t>
            </a:r>
          </a:p>
          <a:p>
            <a:endParaRPr lang="ru-RU" dirty="0"/>
          </a:p>
          <a:p>
            <a:pPr>
              <a:buNone/>
            </a:pPr>
            <a:r>
              <a:rPr lang="ru-RU" dirty="0"/>
              <a:t>                                            </a:t>
            </a:r>
          </a:p>
          <a:p>
            <a:pPr>
              <a:buNone/>
            </a:pPr>
            <a:r>
              <a:rPr lang="ru-RU" dirty="0"/>
              <a:t>                                                          </a:t>
            </a:r>
          </a:p>
          <a:p>
            <a:pPr>
              <a:buNone/>
            </a:pPr>
            <a:r>
              <a:rPr lang="ru-RU" sz="2400" dirty="0"/>
              <a:t>       </a:t>
            </a:r>
          </a:p>
          <a:p>
            <a:pPr>
              <a:buNone/>
            </a:pPr>
            <a:r>
              <a:rPr lang="ru-RU" sz="2400" b="1" dirty="0">
                <a:solidFill>
                  <a:srgbClr val="002060"/>
                </a:solidFill>
              </a:rPr>
              <a:t>       Он «ходит на зубах»               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" name="Picture 2" descr="http://picsdesktop.net/Wild/1920x1440/PicsDesktop.net_2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6123" y="1660787"/>
            <a:ext cx="1143008" cy="13716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2" descr="http://picsdesktop.net/Wild/1920x1440/PicsDesktop.net_2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0466" y="1268760"/>
            <a:ext cx="2643206" cy="1321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http://picsdesktop.net/Wild/1920x1440/PicsDesktop.net_26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0738" y="2332146"/>
            <a:ext cx="1000132" cy="142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2" descr="http://picsdesktop.net/Wild/1920x1440/PicsDesktop.net_26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9119" y="4653135"/>
            <a:ext cx="2301998" cy="17264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62684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Content Placeholder 3" descr="C:\Users\admin1\Pictures\Saved Pictures\Лежбище вдали.jpg">
            <a:extLst>
              <a:ext uri="{FF2B5EF4-FFF2-40B4-BE49-F238E27FC236}">
                <a16:creationId xmlns:a16="http://schemas.microsoft.com/office/drawing/2014/main" id="{DDD3B897-768A-4F89-911C-4CF08F5EF9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/>
          <a:stretch/>
        </p:blipFill>
        <p:spPr bwMode="auto">
          <a:xfrm>
            <a:off x="1256326" y="836712"/>
            <a:ext cx="4356788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941168"/>
            <a:ext cx="6840760" cy="1296144"/>
          </a:xfr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Жизнь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моржей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теснейшим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связана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морскими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льдами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1" name="Объект 3">
            <a:extLst>
              <a:ext uri="{FF2B5EF4-FFF2-40B4-BE49-F238E27FC236}">
                <a16:creationId xmlns:a16="http://schemas.microsoft.com/office/drawing/2014/main" id="{374751C2-050A-4BDD-A582-CB45CE5BA1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4048" y="2267440"/>
            <a:ext cx="2989145" cy="1955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857586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FD48FB1-66D8-4676-B0AA-C139A1DB78D1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171009" y="8467"/>
            <a:ext cx="28575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033F5AE-6728-4F19-8DED-658E674B31B9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581127" y="91545"/>
            <a:ext cx="4560491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2C7D74A-18BA-4709-A808-44E8815C4430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426868" y="228600"/>
            <a:ext cx="371475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5164A3F-1561-4039-8185-AB0EEB713EA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01877" y="32278"/>
            <a:ext cx="3639742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A35DB53-42BE-460E-9CA1-1294C98463CB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884069" y="609601"/>
            <a:ext cx="325754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C5BDD1EA-D8C1-45AF-9F0A-14A2A137BA2A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nip Diagonal Corner Rectangle 6">
            <a:extLst>
              <a:ext uri="{FF2B5EF4-FFF2-40B4-BE49-F238E27FC236}">
                <a16:creationId xmlns:a16="http://schemas.microsoft.com/office/drawing/2014/main" id="{14354E08-0068-48D7-A8AD-84C7B1CF585D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500" y="620722"/>
            <a:ext cx="4931622" cy="5286838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779F34F-2960-4B81-BA08-445B6F6A0CD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05229" y="2963333"/>
            <a:ext cx="2236395" cy="3208867"/>
            <a:chOff x="9206969" y="2963333"/>
            <a:chExt cx="2981858" cy="3208867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10A57ACC-416F-4A5D-B7F7-DDA9886A3A6C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26522B4F-50C4-4FCE-8AE2-3789D63ED338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C3978FC-B5D1-42BE-B086-BC2A733D58F0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CED99F1-340D-4970-8E66-3B28E9271122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0A54E39-63C0-4847-A766-C6B74FEB48D9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Рисунок 4" descr="Изображение выглядит как снег, внешний, природа, конькобежный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0EE18453-525C-4130-8D5D-087BB00669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8145" y="1104873"/>
            <a:ext cx="3866332" cy="40908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DEF92F-4CBF-4632-B936-BD9193049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532" y="628617"/>
            <a:ext cx="2978927" cy="302898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2800" b="1" dirty="0" err="1">
                <a:solidFill>
                  <a:srgbClr val="002060"/>
                </a:solidFill>
              </a:rPr>
              <a:t>Паковый</a:t>
            </a:r>
            <a:r>
              <a:rPr lang="en-US" sz="2800" b="1" dirty="0">
                <a:solidFill>
                  <a:srgbClr val="002060"/>
                </a:solidFill>
              </a:rPr>
              <a:t> </a:t>
            </a:r>
            <a:r>
              <a:rPr lang="en-US" sz="2800" b="1" dirty="0" err="1">
                <a:solidFill>
                  <a:srgbClr val="002060"/>
                </a:solidFill>
              </a:rPr>
              <a:t>лёд</a:t>
            </a:r>
            <a:r>
              <a:rPr lang="en-US" sz="2800" b="1" dirty="0">
                <a:solidFill>
                  <a:srgbClr val="002060"/>
                </a:solidFill>
              </a:rPr>
              <a:t>- </a:t>
            </a:r>
            <a:r>
              <a:rPr lang="en-US" sz="2400" b="1" dirty="0" err="1"/>
              <a:t>это</a:t>
            </a:r>
            <a:r>
              <a:rPr lang="en-US" sz="2400" b="1" dirty="0"/>
              <a:t> </a:t>
            </a:r>
            <a:r>
              <a:rPr lang="en-US" sz="2400" b="1" dirty="0" err="1"/>
              <a:t>многолетний</a:t>
            </a:r>
            <a:r>
              <a:rPr lang="en-US" sz="2400" b="1" dirty="0"/>
              <a:t> </a:t>
            </a:r>
            <a:r>
              <a:rPr lang="en-US" sz="2400" b="1" dirty="0" err="1"/>
              <a:t>лёд</a:t>
            </a:r>
            <a:r>
              <a:rPr lang="en-US" sz="2400" b="1" dirty="0"/>
              <a:t>, </a:t>
            </a:r>
            <a:r>
              <a:rPr lang="en-US" sz="2000" b="1" dirty="0" err="1"/>
              <a:t>образовавшийся</a:t>
            </a:r>
            <a:r>
              <a:rPr lang="en-US" sz="2000" b="1" dirty="0"/>
              <a:t>  в </a:t>
            </a:r>
            <a:r>
              <a:rPr lang="en-US" sz="2000" b="1" dirty="0" err="1"/>
              <a:t>результате</a:t>
            </a:r>
            <a:r>
              <a:rPr lang="en-US" sz="2000" b="1" dirty="0"/>
              <a:t> </a:t>
            </a:r>
            <a:r>
              <a:rPr lang="en-US" sz="2000" b="1" dirty="0" err="1"/>
              <a:t>замерзания</a:t>
            </a:r>
            <a:r>
              <a:rPr lang="en-US" sz="2000" b="1" dirty="0"/>
              <a:t> </a:t>
            </a:r>
            <a:r>
              <a:rPr lang="en-US" sz="2000" b="1" dirty="0" err="1"/>
              <a:t>воды</a:t>
            </a:r>
            <a:endParaRPr lang="en-US" sz="1900" b="1" dirty="0"/>
          </a:p>
        </p:txBody>
      </p:sp>
    </p:spTree>
    <p:extLst>
      <p:ext uri="{BB962C8B-B14F-4D97-AF65-F5344CB8AC3E}">
        <p14:creationId xmlns:p14="http://schemas.microsoft.com/office/powerpoint/2010/main" val="1291144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11560" y="1124744"/>
            <a:ext cx="62464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Моржи на льдине.</a:t>
            </a:r>
            <a:r>
              <a:rPr lang="en-US" sz="1400" dirty="0"/>
              <a:t>http://loveopium.ru/content/2011/08/9fae587bdff7_B0CA/20.j</a:t>
            </a:r>
            <a:endParaRPr lang="ru-RU" sz="1400" dirty="0"/>
          </a:p>
          <a:p>
            <a:r>
              <a:rPr lang="en-US" sz="1400" dirty="0" err="1"/>
              <a:t>pg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772817"/>
            <a:ext cx="6246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http://www.filipoc.ru/attaches/posts/interesting/2013-06-20/morji/mini/morji-3.jpg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348880"/>
            <a:ext cx="6246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http://www.filipoc.ru/attaches/posts/interesting/2013-06-20/morji/mini/morji-11.jpg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2996952"/>
            <a:ext cx="6246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Наплески.</a:t>
            </a:r>
            <a:r>
              <a:rPr lang="en-US" sz="1400" dirty="0"/>
              <a:t>http://www.4sync.com/web/get/s.dolya/blog/20120315%20Baikal/20130317_baikal_068.jpg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3573016"/>
            <a:ext cx="62464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Паковый лёд.</a:t>
            </a:r>
            <a:r>
              <a:rPr lang="en-US" sz="1400" dirty="0"/>
              <a:t>http://old.planetadorog.ru/img/reports/1262/img/26.jpg</a:t>
            </a:r>
            <a:endParaRPr lang="ru-RU" sz="1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3933056"/>
            <a:ext cx="6246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http://imgtube.ru/images/stories/2013/02/937-morj/dae6347df2642645319ac9b.jpg</a:t>
            </a: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4437112"/>
            <a:ext cx="6246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latin typeface="Aharoni"/>
              </a:rPr>
              <a:t>Фигурки.</a:t>
            </a:r>
            <a:r>
              <a:rPr lang="en-US" sz="1400" dirty="0">
                <a:latin typeface="Aharoni"/>
              </a:rPr>
              <a:t>http://cs8.pikabu.ru/images/big_size_comm/2016-04_2/1459948603161990343.jpg</a:t>
            </a:r>
            <a:endParaRPr lang="ru-RU" sz="1400" dirty="0">
              <a:latin typeface="Aharoni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4941168"/>
            <a:ext cx="61248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Моржонок.</a:t>
            </a:r>
            <a:r>
              <a:rPr lang="en-US" sz="1400" dirty="0"/>
              <a:t>http://fb.ru/misc/i/gallery/2638/609611.jpg</a:t>
            </a:r>
            <a:endParaRPr lang="ru-RU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traight Connector 8">
            <a:extLst>
              <a:ext uri="{FF2B5EF4-FFF2-40B4-BE49-F238E27FC236}">
                <a16:creationId xmlns:a16="http://schemas.microsoft.com/office/drawing/2014/main" id="{0512F9CB-A1A0-4043-A103-F6A4B94B695A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171009" y="8467"/>
            <a:ext cx="28575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DBE6588-EE16-4389-857C-86A156D49E5D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4581127" y="91545"/>
            <a:ext cx="4560491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7FD48D2-B0A7-413D-B947-AA55AC1296D5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426868" y="228600"/>
            <a:ext cx="371475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2BE668D0-D906-4EEE-B32F-8C028624B837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01877" y="32278"/>
            <a:ext cx="3639742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1DE67A3-B8F6-4CFD-A8E0-D15200F23152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884069" y="609601"/>
            <a:ext cx="325754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991E317B-75E3-4171-A07A-B263C1D6DCA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" name="Snip Diagonal Corner Rectangle 6">
            <a:extLst>
              <a:ext uri="{FF2B5EF4-FFF2-40B4-BE49-F238E27FC236}">
                <a16:creationId xmlns:a16="http://schemas.microsoft.com/office/drawing/2014/main" id="{4A9B19C2-B29A-4924-9E7E-6FBF17F5854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500" y="620722"/>
            <a:ext cx="4814083" cy="5286838"/>
          </a:xfrm>
          <a:prstGeom prst="snip2DiagRect">
            <a:avLst>
              <a:gd name="adj1" fmla="val 10973"/>
              <a:gd name="adj2" fmla="val 0"/>
            </a:avLst>
          </a:prstGeom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4C85634-D5F5-4047-8F35-F4B1F50AB1A7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05229" y="2963333"/>
            <a:ext cx="2236395" cy="3208867"/>
            <a:chOff x="9206969" y="2963333"/>
            <a:chExt cx="2981858" cy="3208867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224BF71-948F-411D-AA79-8B2315715197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434B4526-E715-4199-A597-CD757CB4A02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5E295A6-48D5-4F9E-A32C-5D87EAA5E7E7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10BF5B3-9260-4D36-BB24-07BC414B9D49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AE0C886-FA2E-4E7C-BC00-8397AAEC865E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Picture 2" descr="C:\Users\admin1\Pictures\Saved Pictures\морж.jpg">
            <a:extLst>
              <a:ext uri="{FF2B5EF4-FFF2-40B4-BE49-F238E27FC236}">
                <a16:creationId xmlns:a16="http://schemas.microsoft.com/office/drawing/2014/main" id="{6FAD0992-493C-4FCE-B349-46DF3148818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912" y="1904938"/>
            <a:ext cx="4087828" cy="2718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AF4711-F90F-47CF-90EB-0D8A91ADE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532" y="628617"/>
            <a:ext cx="2978927" cy="302898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1">
                <a:solidFill>
                  <a:srgbClr val="FFFFFF"/>
                </a:solidFill>
              </a:rPr>
              <a:t>День моржа</a:t>
            </a:r>
          </a:p>
        </p:txBody>
      </p:sp>
    </p:spTree>
    <p:extLst>
      <p:ext uri="{BB962C8B-B14F-4D97-AF65-F5344CB8AC3E}">
        <p14:creationId xmlns:p14="http://schemas.microsoft.com/office/powerpoint/2010/main" val="26720242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918" y="980728"/>
            <a:ext cx="3456383" cy="1432615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2060"/>
                </a:solidFill>
              </a:rPr>
              <a:t>Всемирного фонда дикой природы (WWF)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2132856"/>
            <a:ext cx="3672408" cy="381642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В 2008 году по инициативе Всемирного фонда дикой природы (WWF) и Совета по морским млекопитающим был учрежден День мор</a:t>
            </a:r>
            <a:r>
              <a:rPr lang="ru-RU" b="1" dirty="0">
                <a:solidFill>
                  <a:schemeClr val="tx1"/>
                </a:solidFill>
              </a:rPr>
              <a:t>жа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D7160F2-33C8-4D4B-8227-8F9352165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066271"/>
            <a:ext cx="2492422" cy="24536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657359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icsdesktop.net/Wild/1920x1440/PicsDesktop.net_262.jpg">
            <a:extLst>
              <a:ext uri="{FF2B5EF4-FFF2-40B4-BE49-F238E27FC236}">
                <a16:creationId xmlns:a16="http://schemas.microsoft.com/office/drawing/2014/main" id="{A5BE1F2E-67B0-460B-900F-00396B3F1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429" y="1029625"/>
            <a:ext cx="3978569" cy="29839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159" y="4487332"/>
            <a:ext cx="6400800" cy="1507067"/>
          </a:xfrm>
        </p:spPr>
        <p:txBody>
          <a:bodyPr>
            <a:normAutofit/>
          </a:bodyPr>
          <a:lstStyle/>
          <a:p>
            <a:r>
              <a:rPr lang="ru-RU" b="1" dirty="0"/>
              <a:t>Почему был учреждён День моржа?</a:t>
            </a:r>
            <a:endParaRPr lang="ru-RU" b="1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74740" y="733647"/>
            <a:ext cx="3314378" cy="3575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/>
              <a:t>Восстановления численности этих ластоногих гигантов.</a:t>
            </a:r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248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Среда обитания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99767" y="478364"/>
            <a:ext cx="6727308" cy="4462803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800" b="1" dirty="0">
                <a:latin typeface="+mj-lt"/>
              </a:rPr>
              <a:t>Живут  моржи  в Северном Ледовитом </a:t>
            </a:r>
            <a:r>
              <a:rPr lang="en-US" sz="3800" b="1" dirty="0">
                <a:latin typeface="+mj-lt"/>
              </a:rPr>
              <a:t>,</a:t>
            </a:r>
            <a:r>
              <a:rPr lang="ru-RU" sz="3800" b="1" dirty="0">
                <a:latin typeface="+mj-lt"/>
              </a:rPr>
              <a:t> Тихом и Атлантическом океане. </a:t>
            </a:r>
          </a:p>
          <a:p>
            <a:pPr algn="ctr">
              <a:buNone/>
            </a:pPr>
            <a:endParaRPr lang="ru-RU" sz="2400" dirty="0"/>
          </a:p>
          <a:p>
            <a:pPr algn="ctr">
              <a:buNone/>
            </a:pPr>
            <a:endParaRPr lang="ru-RU" sz="2400" dirty="0"/>
          </a:p>
          <a:p>
            <a:pPr algn="ctr">
              <a:buNone/>
            </a:pPr>
            <a:endParaRPr lang="ru-RU" sz="2400" dirty="0"/>
          </a:p>
          <a:p>
            <a:pPr algn="ctr">
              <a:buNone/>
            </a:pPr>
            <a:endParaRPr lang="ru-RU" sz="2400" dirty="0"/>
          </a:p>
          <a:p>
            <a:pPr algn="ctr">
              <a:buNone/>
            </a:pPr>
            <a:endParaRPr lang="ru-RU" sz="2400" dirty="0"/>
          </a:p>
          <a:p>
            <a:pPr algn="ctr">
              <a:buNone/>
            </a:pPr>
            <a:endParaRPr lang="ru-RU" sz="2400" dirty="0"/>
          </a:p>
          <a:p>
            <a:pPr algn="ctr">
              <a:buNone/>
            </a:pPr>
            <a:endParaRPr lang="ru-RU" sz="2400" dirty="0"/>
          </a:p>
          <a:p>
            <a:pPr algn="ctr">
              <a:buNone/>
            </a:pPr>
            <a:endParaRPr lang="ru-RU" sz="2200" dirty="0"/>
          </a:p>
          <a:p>
            <a:pPr algn="ctr">
              <a:buNone/>
            </a:pPr>
            <a:endParaRPr lang="ru-RU" sz="2600" dirty="0"/>
          </a:p>
          <a:p>
            <a:pPr algn="ctr">
              <a:buNone/>
            </a:pPr>
            <a:r>
              <a:rPr lang="ru-RU" sz="3200" b="1" dirty="0">
                <a:solidFill>
                  <a:srgbClr val="002060"/>
                </a:solidFill>
              </a:rPr>
              <a:t>Обитатель сурового климата Арктики — большую часть времени он проводит в ледяной воде добывая себе еду.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F309C65-928C-4A06-987A-952E5B6210D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556792"/>
            <a:ext cx="3384376" cy="2111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48054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CB67C462-E59B-4144-AD18-57E43BA648EC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15B5366-9EA9-49E4-858D-1BBBA301D3C2}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905229" y="2963333"/>
            <a:ext cx="2236395" cy="3208867"/>
            <a:chOff x="9206969" y="2963333"/>
            <a:chExt cx="2981858" cy="3208867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E7DFC48-610D-4AC7-BF94-4BAE867760AB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0A69B914-AEA8-48D6-A643-58EA3412A45B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6A0AF1D-2F06-4064-AC56-DEC62AB9DB32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178D931-0D06-4152-A0B9-118EC6CC62A6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A0ED45E-F75A-47B6-8EDC-F4205D02AFA8}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Snip Diagonal Corner Rectangle 24">
            <a:extLst>
              <a:ext uri="{FF2B5EF4-FFF2-40B4-BE49-F238E27FC236}">
                <a16:creationId xmlns:a16="http://schemas.microsoft.com/office/drawing/2014/main" id="{4D13A3DE-C04A-4777-9292-EA421D1EDE94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742" y="620722"/>
            <a:ext cx="4931622" cy="5286838"/>
          </a:xfrm>
          <a:prstGeom prst="snip2DiagRect">
            <a:avLst>
              <a:gd name="adj1" fmla="val 10787"/>
              <a:gd name="adj2" fmla="val 0"/>
            </a:avLst>
          </a:prstGeom>
          <a:solidFill>
            <a:schemeClr val="tx1"/>
          </a:solidFill>
          <a:ln>
            <a:noFill/>
          </a:ln>
          <a:effectLst>
            <a:innerShdw blurRad="57150" dist="38100" dir="14460000">
              <a:prstClr val="black">
                <a:alpha val="7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8" name="Freeform 21">
            <a:extLst>
              <a:ext uri="{FF2B5EF4-FFF2-40B4-BE49-F238E27FC236}">
                <a16:creationId xmlns:a16="http://schemas.microsoft.com/office/drawing/2014/main" id="{013887E5-9D8F-4B85-A11D-8760ADB78E31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90185" y="4052378"/>
            <a:ext cx="2093133" cy="1702145"/>
          </a:xfrm>
          <a:custGeom>
            <a:avLst/>
            <a:gdLst>
              <a:gd name="connsiteX0" fmla="*/ 0 w 2790845"/>
              <a:gd name="connsiteY0" fmla="*/ 0 h 1702145"/>
              <a:gd name="connsiteX1" fmla="*/ 2790845 w 2790845"/>
              <a:gd name="connsiteY1" fmla="*/ 0 h 1702145"/>
              <a:gd name="connsiteX2" fmla="*/ 2790845 w 2790845"/>
              <a:gd name="connsiteY2" fmla="*/ 1167536 h 1702145"/>
              <a:gd name="connsiteX3" fmla="*/ 2256236 w 2790845"/>
              <a:gd name="connsiteY3" fmla="*/ 1702145 h 1702145"/>
              <a:gd name="connsiteX4" fmla="*/ 0 w 2790845"/>
              <a:gd name="connsiteY4" fmla="*/ 1702145 h 17021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90845" h="1702145">
                <a:moveTo>
                  <a:pt x="0" y="0"/>
                </a:moveTo>
                <a:lnTo>
                  <a:pt x="2790845" y="0"/>
                </a:lnTo>
                <a:lnTo>
                  <a:pt x="2790845" y="1167536"/>
                </a:lnTo>
                <a:lnTo>
                  <a:pt x="2256236" y="1702145"/>
                </a:lnTo>
                <a:lnTo>
                  <a:pt x="0" y="1702145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 useBgFill="1">
        <p:nvSpPr>
          <p:cNvPr id="40" name="Freeform 20">
            <a:extLst>
              <a:ext uri="{FF2B5EF4-FFF2-40B4-BE49-F238E27FC236}">
                <a16:creationId xmlns:a16="http://schemas.microsoft.com/office/drawing/2014/main" id="{3E2B7BAB-D8D8-407E-ABF9-562FE089E775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0037" y="786117"/>
            <a:ext cx="2483338" cy="1859119"/>
          </a:xfrm>
          <a:custGeom>
            <a:avLst/>
            <a:gdLst>
              <a:gd name="connsiteX0" fmla="*/ 534609 w 3311118"/>
              <a:gd name="connsiteY0" fmla="*/ 0 h 1859119"/>
              <a:gd name="connsiteX1" fmla="*/ 3311118 w 3311118"/>
              <a:gd name="connsiteY1" fmla="*/ 0 h 1859119"/>
              <a:gd name="connsiteX2" fmla="*/ 3311118 w 3311118"/>
              <a:gd name="connsiteY2" fmla="*/ 1859119 h 1859119"/>
              <a:gd name="connsiteX3" fmla="*/ 0 w 3311118"/>
              <a:gd name="connsiteY3" fmla="*/ 1859119 h 1859119"/>
              <a:gd name="connsiteX4" fmla="*/ 0 w 3311118"/>
              <a:gd name="connsiteY4" fmla="*/ 534609 h 1859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11118" h="1859119">
                <a:moveTo>
                  <a:pt x="534609" y="0"/>
                </a:moveTo>
                <a:lnTo>
                  <a:pt x="3311118" y="0"/>
                </a:lnTo>
                <a:lnTo>
                  <a:pt x="3311118" y="1859119"/>
                </a:lnTo>
                <a:lnTo>
                  <a:pt x="0" y="1859119"/>
                </a:lnTo>
                <a:lnTo>
                  <a:pt x="0" y="534609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Рисунок 7" descr="Изображение выглядит как небо, внешний, вода, водное млекопитающее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F5A046BD-D73F-4D29-B145-7717A075E4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3190185" y="1545774"/>
            <a:ext cx="2093133" cy="15698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Изображение выглядит как вода, внешний, животное, морж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id="{19FC3858-BF08-4A05-9B85-EE3B90E2E0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5139" y="3347523"/>
            <a:ext cx="2477000" cy="1857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F72D94-E252-4079-97E2-7BAE78969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532" y="620722"/>
            <a:ext cx="2639061" cy="1142462"/>
          </a:xfrm>
        </p:spPr>
        <p:txBody>
          <a:bodyPr anchor="b">
            <a:normAutofit/>
          </a:bodyPr>
          <a:lstStyle/>
          <a:p>
            <a:r>
              <a:rPr lang="ru-RU" sz="2400" b="1"/>
              <a:t>Виды моржей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26F3A4-46BD-4752-8F8D-7BEB79155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49532" y="1822448"/>
            <a:ext cx="2904432" cy="3663951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endParaRPr lang="ru-RU" sz="12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002DB4C-64BF-4017-8E00-34616F5D918F}"/>
              </a:ext>
            </a:extLst>
          </p:cNvPr>
          <p:cNvSpPr/>
          <p:nvPr/>
        </p:nvSpPr>
        <p:spPr>
          <a:xfrm>
            <a:off x="3195247" y="4675494"/>
            <a:ext cx="195281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Тихоокеанский  морж        </a:t>
            </a:r>
          </a:p>
          <a:p>
            <a:r>
              <a:rPr lang="ru-RU" dirty="0"/>
              <a:t>             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22D0131-93E1-4039-B619-584BEAAA954D}"/>
              </a:ext>
            </a:extLst>
          </p:cNvPr>
          <p:cNvSpPr/>
          <p:nvPr/>
        </p:nvSpPr>
        <p:spPr>
          <a:xfrm>
            <a:off x="683568" y="1259176"/>
            <a:ext cx="22484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Атлантический  морж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035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5301208"/>
            <a:ext cx="4244459" cy="93610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Атлантические моржи на Баренцевом море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533400"/>
            <a:ext cx="7783015" cy="376767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dirty="0"/>
          </a:p>
        </p:txBody>
      </p:sp>
      <p:pic>
        <p:nvPicPr>
          <p:cNvPr id="52226" name="Picture 2" descr="C:\Users\admin1\Pictures\Saved Pictures\Моржи в Баренцевом море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922741"/>
            <a:ext cx="4016690" cy="30125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57B88D8-316E-489A-9EAF-6A1CC603D20B}"/>
              </a:ext>
            </a:extLst>
          </p:cNvPr>
          <p:cNvSpPr/>
          <p:nvPr/>
        </p:nvSpPr>
        <p:spPr>
          <a:xfrm>
            <a:off x="1761548" y="533400"/>
            <a:ext cx="65548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>
                <a:solidFill>
                  <a:srgbClr val="002060"/>
                </a:solidFill>
              </a:rPr>
              <a:t>Уникальное животное – атлантический морж – обитает в экологическом регионе Баренцева моря.</a:t>
            </a:r>
          </a:p>
        </p:txBody>
      </p:sp>
    </p:spTree>
    <p:extLst>
      <p:ext uri="{BB962C8B-B14F-4D97-AF65-F5344CB8AC3E}">
        <p14:creationId xmlns:p14="http://schemas.microsoft.com/office/powerpoint/2010/main" val="606538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2625" y="4495800"/>
            <a:ext cx="5115642" cy="1524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Тихоокеанские моржи на Чукотском море</a:t>
            </a:r>
          </a:p>
        </p:txBody>
      </p:sp>
      <p:pic>
        <p:nvPicPr>
          <p:cNvPr id="53250" name="Picture 2" descr="C:\Users\admin1\Pictures\Saved Pictures\Чукотское мор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53534" y="908720"/>
            <a:ext cx="5115642" cy="34070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45361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495800"/>
            <a:ext cx="3859932" cy="1021432"/>
          </a:xfrm>
        </p:spPr>
        <p:txBody>
          <a:bodyPr>
            <a:normAutofit/>
          </a:bodyPr>
          <a:lstStyle/>
          <a:p>
            <a:r>
              <a:rPr lang="ru-RU" sz="2800" b="1" dirty="0"/>
              <a:t>Лежбище моржей</a:t>
            </a:r>
          </a:p>
        </p:txBody>
      </p:sp>
      <p:pic>
        <p:nvPicPr>
          <p:cNvPr id="48130" name="Picture 2" descr="C:\Users\admin1\Pictures\Saved Pictures\Лежбище морже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67855" y="901623"/>
            <a:ext cx="4306367" cy="29211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429256" y="1428737"/>
            <a:ext cx="27146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Лежбища моржей - </a:t>
            </a:r>
            <a:r>
              <a:rPr lang="ru-RU" sz="2400" b="1" dirty="0"/>
              <a:t>это </a:t>
            </a:r>
            <a:r>
              <a:rPr lang="ru-RU" sz="2400" b="1" dirty="0">
                <a:solidFill>
                  <a:schemeClr val="accent2"/>
                </a:solidFill>
              </a:rPr>
              <a:t>места отдыха </a:t>
            </a:r>
            <a:r>
              <a:rPr lang="ru-RU" sz="2400" b="1" dirty="0"/>
              <a:t>зверей в период, когда море на больших пространствах </a:t>
            </a:r>
            <a:r>
              <a:rPr lang="ru-RU" sz="2400" b="1" dirty="0">
                <a:solidFill>
                  <a:schemeClr val="accent2"/>
                </a:solidFill>
              </a:rPr>
              <a:t>свободно ото льдов</a:t>
            </a:r>
            <a:r>
              <a:rPr lang="ru-RU" sz="2000" b="1" dirty="0">
                <a:solidFill>
                  <a:schemeClr val="accent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194688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3260</TotalTime>
  <Words>334</Words>
  <Application>Microsoft Office PowerPoint</Application>
  <PresentationFormat>Экран (4:3)</PresentationFormat>
  <Paragraphs>44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Aharoni</vt:lpstr>
      <vt:lpstr>Calibri</vt:lpstr>
      <vt:lpstr>Century Gothic</vt:lpstr>
      <vt:lpstr>Times New Roman</vt:lpstr>
      <vt:lpstr>Wingdings 3</vt:lpstr>
      <vt:lpstr>Сектор</vt:lpstr>
      <vt:lpstr>Кто это?</vt:lpstr>
      <vt:lpstr>День моржа</vt:lpstr>
      <vt:lpstr>Всемирного фонда дикой природы (WWF)</vt:lpstr>
      <vt:lpstr>Почему был учреждён День моржа?</vt:lpstr>
      <vt:lpstr>Среда обитания</vt:lpstr>
      <vt:lpstr>Виды моржей</vt:lpstr>
      <vt:lpstr>Атлантические моржи на Баренцевом море</vt:lpstr>
      <vt:lpstr>Тихоокеанские моржи на Чукотском море</vt:lpstr>
      <vt:lpstr>Лежбище моржей</vt:lpstr>
      <vt:lpstr>Жизнь моржей теснейшим образом связана с морскими льдами.</vt:lpstr>
      <vt:lpstr>Паковый лёд- это многолетний лёд, образовавшийся  в результате замерзания воды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Ноутбук</dc:creator>
  <cp:lastModifiedBy>lenovo</cp:lastModifiedBy>
  <cp:revision>246</cp:revision>
  <dcterms:created xsi:type="dcterms:W3CDTF">2016-11-03T11:33:30Z</dcterms:created>
  <dcterms:modified xsi:type="dcterms:W3CDTF">2018-03-29T18:32:41Z</dcterms:modified>
</cp:coreProperties>
</file>