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Default Extension="wmf" ContentType="image/x-wmf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  <p:sldMasterId id="2147483732" r:id="rId2"/>
    <p:sldMasterId id="2147483744" r:id="rId3"/>
    <p:sldMasterId id="2147483756" r:id="rId4"/>
    <p:sldMasterId id="2147483769" r:id="rId5"/>
  </p:sldMasterIdLst>
  <p:notesMasterIdLst>
    <p:notesMasterId r:id="rId32"/>
  </p:notesMasterIdLst>
  <p:sldIdLst>
    <p:sldId id="256" r:id="rId6"/>
    <p:sldId id="257" r:id="rId7"/>
    <p:sldId id="259" r:id="rId8"/>
    <p:sldId id="262" r:id="rId9"/>
    <p:sldId id="263" r:id="rId10"/>
    <p:sldId id="264" r:id="rId11"/>
    <p:sldId id="265" r:id="rId12"/>
    <p:sldId id="275" r:id="rId13"/>
    <p:sldId id="274" r:id="rId14"/>
    <p:sldId id="276" r:id="rId15"/>
    <p:sldId id="279" r:id="rId16"/>
    <p:sldId id="278" r:id="rId17"/>
    <p:sldId id="277" r:id="rId18"/>
    <p:sldId id="284" r:id="rId19"/>
    <p:sldId id="273" r:id="rId20"/>
    <p:sldId id="266" r:id="rId21"/>
    <p:sldId id="285" r:id="rId22"/>
    <p:sldId id="288" r:id="rId23"/>
    <p:sldId id="290" r:id="rId24"/>
    <p:sldId id="286" r:id="rId25"/>
    <p:sldId id="267" r:id="rId26"/>
    <p:sldId id="268" r:id="rId27"/>
    <p:sldId id="283" r:id="rId28"/>
    <p:sldId id="280" r:id="rId29"/>
    <p:sldId id="281" r:id="rId30"/>
    <p:sldId id="292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70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2A515-A202-4F5D-B301-4708094AEDC2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89BB7-5E56-48F1-ABAF-42ADD470E0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89BB7-5E56-48F1-ABAF-42ADD470E0F8}" type="slidenum">
              <a:rPr lang="ru-RU" smtClean="0"/>
              <a:pPr/>
              <a:t>21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Прямоугольник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Прямоугольник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Равнобедренный треугольник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A81FB3-A5EA-4AAC-8D8D-4311953AAC6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C47FF8-D006-400A-A1CA-E30E583A2104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B47A21-1A72-4C9B-869F-B5D5AF644BA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B004DF-77CB-4506-80A7-6A2C6E488EB8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36584-57ED-4305-8EC2-9908A491A47C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3E4271-AFD3-473E-976A-BA4EDE7EF9A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6D9E64-055E-4EC2-B7EE-D3C79683694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2EC1F-CE95-4E44-8B19-F994827CECD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84041D-983F-4B0E-AC6F-ADFDF7EFD6F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538D17-9547-4C56-9F01-9B003E03BB8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587442-D50F-48B7-B3A9-94D1AFB13A4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5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4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5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</p:grpSp>
      <p:sp>
        <p:nvSpPr>
          <p:cNvPr id="7186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00200"/>
            <a:ext cx="7772400" cy="1828800"/>
          </a:xfrm>
        </p:spPr>
        <p:txBody>
          <a:bodyPr anchor="b"/>
          <a:lstStyle>
            <a:lvl1pPr>
              <a:defRPr sz="57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87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733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71F06C-53B2-402B-AE5B-F1A65FA03CF1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6996D-E34A-4300-801D-D6B7A1DF8171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FEBE3-32FC-40F4-8F20-9AB61763D1E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00C30F-9137-4499-9DAB-018B046E47CD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3092A-091A-44E7-B063-2B264043A306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DA8E5F8-21F7-4875-8068-32E783AFCDF1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A92BA1-11F3-43CC-BE90-0BCB3DC81BE5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54D0F9-BE13-406F-B696-61432F9BE2EF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C8A60B-E79A-44AE-AA00-5DE2819DAD29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9AD330-D85E-4F75-B943-FD47B48BAA89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2E58C-60CD-49DC-85CC-6ED79F3B8B5C}" type="slidenum">
              <a:rPr lang="ru-RU">
                <a:solidFill>
                  <a:srgbClr val="EAEAEA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4F486-124B-4711-AE40-EC87ED12B1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2AF75-C648-44C0-9377-833A7D6FC1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C1F17-A3B8-4902-B60D-2410A14377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D3642-5AC2-433C-BBE6-45EE9D3CEB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5972E-7499-4F06-8556-D9F0F0461F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439A9-8052-4434-8793-48395D5E07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FE24-9570-4FCA-82BA-78BE8730E37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4D2ED-1789-4F89-AE8C-DDBC9E0438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209A-4BF5-4477-B6C2-A5335A76EA6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7F493-6AF4-43F6-92A9-DA4A0CC59E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FB9F8-323E-4B69-859D-B0F7ADB638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D4DD9-E379-4C8D-8CC4-911D9BA604E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64F486-124B-4711-AE40-EC87ED12B1ED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B2AF75-C648-44C0-9377-833A7D6FC13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8C1F17-A3B8-4902-B60D-2410A14377CF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5D3642-5AC2-433C-BBE6-45EE9D3CEB0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5972E-7499-4F06-8556-D9F0F0461F97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D439A9-8052-4434-8793-48395D5E07C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FE24-9570-4FCA-82BA-78BE8730E37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44D2ED-1789-4F89-AE8C-DDBC9E0438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28209A-4BF5-4477-B6C2-A5335A76EA6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17F493-6AF4-43F6-92A9-DA4A0CC59E84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8FB9F8-323E-4B69-859D-B0F7ADB6383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5D4DD9-E379-4C8D-8CC4-911D9BA604E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Равнобедренный треугольник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Равнобедренный треугольник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slideLayout" Target="../slideLayouts/slideLayout57.xml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26F632D-2CE2-471A-B845-7F9BFF8C9CAB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3B5E41A9-9EAF-4222-A148-DD8CCDCA60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Прямая соединительная линия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Прямая соединительная линия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Равнобедренный треугольник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0E1154F-5FF7-4F99-B17A-B42DA7E240D9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tint val="63529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4716463" y="5345113"/>
            <a:ext cx="4427537" cy="1512887"/>
            <a:chOff x="2971" y="3367"/>
            <a:chExt cx="2789" cy="953"/>
          </a:xfrm>
        </p:grpSpPr>
        <p:sp>
          <p:nvSpPr>
            <p:cNvPr id="6147" name="Freeform 3"/>
            <p:cNvSpPr>
              <a:spLocks/>
            </p:cNvSpPr>
            <p:nvPr/>
          </p:nvSpPr>
          <p:spPr bwMode="ltGray">
            <a:xfrm>
              <a:off x="2971" y="3367"/>
              <a:ext cx="2789" cy="953"/>
            </a:xfrm>
            <a:custGeom>
              <a:avLst/>
              <a:gdLst/>
              <a:ahLst/>
              <a:cxnLst>
                <a:cxn ang="0">
                  <a:pos x="2768" y="18"/>
                </a:cxn>
                <a:cxn ang="0">
                  <a:pos x="2678" y="24"/>
                </a:cxn>
                <a:cxn ang="0">
                  <a:pos x="2613" y="102"/>
                </a:cxn>
                <a:cxn ang="0">
                  <a:pos x="2511" y="156"/>
                </a:cxn>
                <a:cxn ang="0">
                  <a:pos x="2505" y="222"/>
                </a:cxn>
                <a:cxn ang="0">
                  <a:pos x="2487" y="246"/>
                </a:cxn>
                <a:cxn ang="0">
                  <a:pos x="2469" y="252"/>
                </a:cxn>
                <a:cxn ang="0">
                  <a:pos x="2397" y="210"/>
                </a:cxn>
                <a:cxn ang="0">
                  <a:pos x="2260" y="192"/>
                </a:cxn>
                <a:cxn ang="0">
                  <a:pos x="2236" y="186"/>
                </a:cxn>
                <a:cxn ang="0">
                  <a:pos x="2218" y="192"/>
                </a:cxn>
                <a:cxn ang="0">
                  <a:pos x="2146" y="228"/>
                </a:cxn>
                <a:cxn ang="0">
                  <a:pos x="2110" y="240"/>
                </a:cxn>
                <a:cxn ang="0">
                  <a:pos x="2086" y="246"/>
                </a:cxn>
                <a:cxn ang="0">
                  <a:pos x="2074" y="258"/>
                </a:cxn>
                <a:cxn ang="0">
                  <a:pos x="2074" y="276"/>
                </a:cxn>
                <a:cxn ang="0">
                  <a:pos x="2051" y="300"/>
                </a:cxn>
                <a:cxn ang="0">
                  <a:pos x="2033" y="312"/>
                </a:cxn>
                <a:cxn ang="0">
                  <a:pos x="2021" y="324"/>
                </a:cxn>
                <a:cxn ang="0">
                  <a:pos x="2009" y="336"/>
                </a:cxn>
                <a:cxn ang="0">
                  <a:pos x="1979" y="342"/>
                </a:cxn>
                <a:cxn ang="0">
                  <a:pos x="1913" y="336"/>
                </a:cxn>
                <a:cxn ang="0">
                  <a:pos x="1877" y="330"/>
                </a:cxn>
                <a:cxn ang="0">
                  <a:pos x="1865" y="342"/>
                </a:cxn>
                <a:cxn ang="0">
                  <a:pos x="1853" y="354"/>
                </a:cxn>
                <a:cxn ang="0">
                  <a:pos x="1823" y="360"/>
                </a:cxn>
                <a:cxn ang="0">
                  <a:pos x="1764" y="342"/>
                </a:cxn>
                <a:cxn ang="0">
                  <a:pos x="1740" y="342"/>
                </a:cxn>
                <a:cxn ang="0">
                  <a:pos x="1716" y="354"/>
                </a:cxn>
                <a:cxn ang="0">
                  <a:pos x="1656" y="425"/>
                </a:cxn>
                <a:cxn ang="0">
                  <a:pos x="1614" y="569"/>
                </a:cxn>
                <a:cxn ang="0">
                  <a:pos x="1614" y="593"/>
                </a:cxn>
                <a:cxn ang="0">
                  <a:pos x="1620" y="641"/>
                </a:cxn>
                <a:cxn ang="0">
                  <a:pos x="1638" y="659"/>
                </a:cxn>
                <a:cxn ang="0">
                  <a:pos x="1632" y="671"/>
                </a:cxn>
                <a:cxn ang="0">
                  <a:pos x="1620" y="683"/>
                </a:cxn>
                <a:cxn ang="0">
                  <a:pos x="1542" y="689"/>
                </a:cxn>
                <a:cxn ang="0">
                  <a:pos x="1465" y="629"/>
                </a:cxn>
                <a:cxn ang="0">
                  <a:pos x="1333" y="587"/>
                </a:cxn>
                <a:cxn ang="0">
                  <a:pos x="1184" y="671"/>
                </a:cxn>
                <a:cxn ang="0">
                  <a:pos x="1016" y="731"/>
                </a:cxn>
                <a:cxn ang="0">
                  <a:pos x="813" y="743"/>
                </a:cxn>
                <a:cxn ang="0">
                  <a:pos x="628" y="701"/>
                </a:cxn>
                <a:cxn ang="0">
                  <a:pos x="568" y="695"/>
                </a:cxn>
                <a:cxn ang="0">
                  <a:pos x="556" y="701"/>
                </a:cxn>
                <a:cxn ang="0">
                  <a:pos x="520" y="731"/>
                </a:cxn>
                <a:cxn ang="0">
                  <a:pos x="436" y="809"/>
                </a:cxn>
                <a:cxn ang="0">
                  <a:pos x="406" y="821"/>
                </a:cxn>
                <a:cxn ang="0">
                  <a:pos x="382" y="821"/>
                </a:cxn>
                <a:cxn ang="0">
                  <a:pos x="335" y="827"/>
                </a:cxn>
                <a:cxn ang="0">
                  <a:pos x="209" y="851"/>
                </a:cxn>
                <a:cxn ang="0">
                  <a:pos x="173" y="857"/>
                </a:cxn>
                <a:cxn ang="0">
                  <a:pos x="125" y="851"/>
                </a:cxn>
                <a:cxn ang="0">
                  <a:pos x="107" y="857"/>
                </a:cxn>
                <a:cxn ang="0">
                  <a:pos x="101" y="875"/>
                </a:cxn>
                <a:cxn ang="0">
                  <a:pos x="83" y="887"/>
                </a:cxn>
                <a:cxn ang="0">
                  <a:pos x="48" y="899"/>
                </a:cxn>
                <a:cxn ang="0">
                  <a:pos x="2780" y="24"/>
                </a:cxn>
              </a:cxnLst>
              <a:rect l="0" t="0" r="r" b="b"/>
              <a:pathLst>
                <a:path w="2780" h="953">
                  <a:moveTo>
                    <a:pt x="2780" y="24"/>
                  </a:moveTo>
                  <a:lnTo>
                    <a:pt x="2774" y="24"/>
                  </a:lnTo>
                  <a:lnTo>
                    <a:pt x="2774" y="18"/>
                  </a:lnTo>
                  <a:lnTo>
                    <a:pt x="2768" y="18"/>
                  </a:lnTo>
                  <a:lnTo>
                    <a:pt x="2756" y="12"/>
                  </a:lnTo>
                  <a:lnTo>
                    <a:pt x="2738" y="6"/>
                  </a:lnTo>
                  <a:lnTo>
                    <a:pt x="2714" y="0"/>
                  </a:lnTo>
                  <a:lnTo>
                    <a:pt x="2678" y="24"/>
                  </a:lnTo>
                  <a:lnTo>
                    <a:pt x="2643" y="54"/>
                  </a:lnTo>
                  <a:lnTo>
                    <a:pt x="2619" y="90"/>
                  </a:lnTo>
                  <a:lnTo>
                    <a:pt x="2613" y="96"/>
                  </a:lnTo>
                  <a:lnTo>
                    <a:pt x="2613" y="102"/>
                  </a:lnTo>
                  <a:lnTo>
                    <a:pt x="2601" y="108"/>
                  </a:lnTo>
                  <a:lnTo>
                    <a:pt x="2583" y="120"/>
                  </a:lnTo>
                  <a:lnTo>
                    <a:pt x="2541" y="132"/>
                  </a:lnTo>
                  <a:lnTo>
                    <a:pt x="2511" y="156"/>
                  </a:lnTo>
                  <a:lnTo>
                    <a:pt x="2511" y="204"/>
                  </a:lnTo>
                  <a:lnTo>
                    <a:pt x="2511" y="210"/>
                  </a:lnTo>
                  <a:lnTo>
                    <a:pt x="2505" y="216"/>
                  </a:lnTo>
                  <a:lnTo>
                    <a:pt x="2505" y="222"/>
                  </a:lnTo>
                  <a:lnTo>
                    <a:pt x="2499" y="228"/>
                  </a:lnTo>
                  <a:lnTo>
                    <a:pt x="2499" y="240"/>
                  </a:lnTo>
                  <a:lnTo>
                    <a:pt x="2493" y="246"/>
                  </a:lnTo>
                  <a:lnTo>
                    <a:pt x="2487" y="246"/>
                  </a:lnTo>
                  <a:lnTo>
                    <a:pt x="2487" y="252"/>
                  </a:lnTo>
                  <a:lnTo>
                    <a:pt x="2481" y="252"/>
                  </a:lnTo>
                  <a:lnTo>
                    <a:pt x="2475" y="252"/>
                  </a:lnTo>
                  <a:lnTo>
                    <a:pt x="2469" y="252"/>
                  </a:lnTo>
                  <a:lnTo>
                    <a:pt x="2457" y="252"/>
                  </a:lnTo>
                  <a:lnTo>
                    <a:pt x="2439" y="258"/>
                  </a:lnTo>
                  <a:lnTo>
                    <a:pt x="2415" y="222"/>
                  </a:lnTo>
                  <a:lnTo>
                    <a:pt x="2397" y="210"/>
                  </a:lnTo>
                  <a:lnTo>
                    <a:pt x="2373" y="216"/>
                  </a:lnTo>
                  <a:lnTo>
                    <a:pt x="2332" y="216"/>
                  </a:lnTo>
                  <a:lnTo>
                    <a:pt x="2296" y="204"/>
                  </a:lnTo>
                  <a:lnTo>
                    <a:pt x="2260" y="192"/>
                  </a:lnTo>
                  <a:lnTo>
                    <a:pt x="2260" y="192"/>
                  </a:lnTo>
                  <a:lnTo>
                    <a:pt x="2248" y="186"/>
                  </a:lnTo>
                  <a:lnTo>
                    <a:pt x="2242" y="186"/>
                  </a:lnTo>
                  <a:lnTo>
                    <a:pt x="2236" y="186"/>
                  </a:lnTo>
                  <a:lnTo>
                    <a:pt x="2230" y="186"/>
                  </a:lnTo>
                  <a:lnTo>
                    <a:pt x="2224" y="192"/>
                  </a:lnTo>
                  <a:lnTo>
                    <a:pt x="2224" y="192"/>
                  </a:lnTo>
                  <a:lnTo>
                    <a:pt x="2218" y="192"/>
                  </a:lnTo>
                  <a:lnTo>
                    <a:pt x="2212" y="198"/>
                  </a:lnTo>
                  <a:lnTo>
                    <a:pt x="2194" y="204"/>
                  </a:lnTo>
                  <a:lnTo>
                    <a:pt x="2170" y="210"/>
                  </a:lnTo>
                  <a:lnTo>
                    <a:pt x="2146" y="228"/>
                  </a:lnTo>
                  <a:lnTo>
                    <a:pt x="2122" y="240"/>
                  </a:lnTo>
                  <a:lnTo>
                    <a:pt x="2116" y="240"/>
                  </a:lnTo>
                  <a:lnTo>
                    <a:pt x="2110" y="240"/>
                  </a:lnTo>
                  <a:lnTo>
                    <a:pt x="2110" y="240"/>
                  </a:lnTo>
                  <a:lnTo>
                    <a:pt x="2104" y="240"/>
                  </a:lnTo>
                  <a:lnTo>
                    <a:pt x="2098" y="246"/>
                  </a:lnTo>
                  <a:lnTo>
                    <a:pt x="2092" y="246"/>
                  </a:lnTo>
                  <a:lnTo>
                    <a:pt x="2086" y="246"/>
                  </a:lnTo>
                  <a:lnTo>
                    <a:pt x="2080" y="252"/>
                  </a:lnTo>
                  <a:lnTo>
                    <a:pt x="2080" y="258"/>
                  </a:lnTo>
                  <a:lnTo>
                    <a:pt x="2074" y="258"/>
                  </a:lnTo>
                  <a:lnTo>
                    <a:pt x="2074" y="258"/>
                  </a:lnTo>
                  <a:lnTo>
                    <a:pt x="2074" y="264"/>
                  </a:lnTo>
                  <a:lnTo>
                    <a:pt x="2074" y="264"/>
                  </a:lnTo>
                  <a:lnTo>
                    <a:pt x="2074" y="270"/>
                  </a:lnTo>
                  <a:lnTo>
                    <a:pt x="2074" y="276"/>
                  </a:lnTo>
                  <a:lnTo>
                    <a:pt x="2069" y="288"/>
                  </a:lnTo>
                  <a:lnTo>
                    <a:pt x="2057" y="300"/>
                  </a:lnTo>
                  <a:lnTo>
                    <a:pt x="2057" y="300"/>
                  </a:lnTo>
                  <a:lnTo>
                    <a:pt x="2051" y="300"/>
                  </a:lnTo>
                  <a:lnTo>
                    <a:pt x="2045" y="300"/>
                  </a:lnTo>
                  <a:lnTo>
                    <a:pt x="2039" y="306"/>
                  </a:lnTo>
                  <a:lnTo>
                    <a:pt x="2033" y="306"/>
                  </a:lnTo>
                  <a:lnTo>
                    <a:pt x="2033" y="312"/>
                  </a:lnTo>
                  <a:lnTo>
                    <a:pt x="2027" y="312"/>
                  </a:lnTo>
                  <a:lnTo>
                    <a:pt x="2027" y="318"/>
                  </a:lnTo>
                  <a:lnTo>
                    <a:pt x="2027" y="318"/>
                  </a:lnTo>
                  <a:lnTo>
                    <a:pt x="2021" y="324"/>
                  </a:lnTo>
                  <a:lnTo>
                    <a:pt x="2021" y="324"/>
                  </a:lnTo>
                  <a:lnTo>
                    <a:pt x="2015" y="330"/>
                  </a:lnTo>
                  <a:lnTo>
                    <a:pt x="2015" y="330"/>
                  </a:lnTo>
                  <a:lnTo>
                    <a:pt x="2009" y="336"/>
                  </a:lnTo>
                  <a:lnTo>
                    <a:pt x="1997" y="336"/>
                  </a:lnTo>
                  <a:lnTo>
                    <a:pt x="1991" y="342"/>
                  </a:lnTo>
                  <a:lnTo>
                    <a:pt x="1985" y="342"/>
                  </a:lnTo>
                  <a:lnTo>
                    <a:pt x="1979" y="342"/>
                  </a:lnTo>
                  <a:lnTo>
                    <a:pt x="1961" y="336"/>
                  </a:lnTo>
                  <a:lnTo>
                    <a:pt x="1925" y="336"/>
                  </a:lnTo>
                  <a:lnTo>
                    <a:pt x="1919" y="336"/>
                  </a:lnTo>
                  <a:lnTo>
                    <a:pt x="1913" y="336"/>
                  </a:lnTo>
                  <a:lnTo>
                    <a:pt x="1895" y="330"/>
                  </a:lnTo>
                  <a:lnTo>
                    <a:pt x="1889" y="330"/>
                  </a:lnTo>
                  <a:lnTo>
                    <a:pt x="1883" y="330"/>
                  </a:lnTo>
                  <a:lnTo>
                    <a:pt x="1877" y="330"/>
                  </a:lnTo>
                  <a:lnTo>
                    <a:pt x="1877" y="330"/>
                  </a:lnTo>
                  <a:lnTo>
                    <a:pt x="1871" y="336"/>
                  </a:lnTo>
                  <a:lnTo>
                    <a:pt x="1871" y="336"/>
                  </a:lnTo>
                  <a:lnTo>
                    <a:pt x="1865" y="342"/>
                  </a:lnTo>
                  <a:lnTo>
                    <a:pt x="1865" y="342"/>
                  </a:lnTo>
                  <a:lnTo>
                    <a:pt x="1859" y="348"/>
                  </a:lnTo>
                  <a:lnTo>
                    <a:pt x="1859" y="348"/>
                  </a:lnTo>
                  <a:lnTo>
                    <a:pt x="1853" y="354"/>
                  </a:lnTo>
                  <a:lnTo>
                    <a:pt x="1847" y="354"/>
                  </a:lnTo>
                  <a:lnTo>
                    <a:pt x="1835" y="360"/>
                  </a:lnTo>
                  <a:lnTo>
                    <a:pt x="1829" y="360"/>
                  </a:lnTo>
                  <a:lnTo>
                    <a:pt x="1823" y="360"/>
                  </a:lnTo>
                  <a:lnTo>
                    <a:pt x="1817" y="360"/>
                  </a:lnTo>
                  <a:lnTo>
                    <a:pt x="1776" y="342"/>
                  </a:lnTo>
                  <a:lnTo>
                    <a:pt x="1770" y="342"/>
                  </a:lnTo>
                  <a:lnTo>
                    <a:pt x="1764" y="342"/>
                  </a:lnTo>
                  <a:lnTo>
                    <a:pt x="1758" y="342"/>
                  </a:lnTo>
                  <a:lnTo>
                    <a:pt x="1746" y="342"/>
                  </a:lnTo>
                  <a:lnTo>
                    <a:pt x="1746" y="342"/>
                  </a:lnTo>
                  <a:lnTo>
                    <a:pt x="1740" y="342"/>
                  </a:lnTo>
                  <a:lnTo>
                    <a:pt x="1734" y="342"/>
                  </a:lnTo>
                  <a:lnTo>
                    <a:pt x="1728" y="348"/>
                  </a:lnTo>
                  <a:lnTo>
                    <a:pt x="1722" y="348"/>
                  </a:lnTo>
                  <a:lnTo>
                    <a:pt x="1716" y="354"/>
                  </a:lnTo>
                  <a:lnTo>
                    <a:pt x="1704" y="366"/>
                  </a:lnTo>
                  <a:lnTo>
                    <a:pt x="1698" y="378"/>
                  </a:lnTo>
                  <a:lnTo>
                    <a:pt x="1674" y="402"/>
                  </a:lnTo>
                  <a:lnTo>
                    <a:pt x="1656" y="425"/>
                  </a:lnTo>
                  <a:lnTo>
                    <a:pt x="1632" y="461"/>
                  </a:lnTo>
                  <a:lnTo>
                    <a:pt x="1614" y="509"/>
                  </a:lnTo>
                  <a:lnTo>
                    <a:pt x="1614" y="563"/>
                  </a:lnTo>
                  <a:lnTo>
                    <a:pt x="1614" y="569"/>
                  </a:lnTo>
                  <a:lnTo>
                    <a:pt x="1614" y="575"/>
                  </a:lnTo>
                  <a:lnTo>
                    <a:pt x="1614" y="581"/>
                  </a:lnTo>
                  <a:lnTo>
                    <a:pt x="1614" y="587"/>
                  </a:lnTo>
                  <a:lnTo>
                    <a:pt x="1614" y="593"/>
                  </a:lnTo>
                  <a:lnTo>
                    <a:pt x="1614" y="599"/>
                  </a:lnTo>
                  <a:lnTo>
                    <a:pt x="1614" y="605"/>
                  </a:lnTo>
                  <a:lnTo>
                    <a:pt x="1614" y="617"/>
                  </a:lnTo>
                  <a:lnTo>
                    <a:pt x="1620" y="641"/>
                  </a:lnTo>
                  <a:lnTo>
                    <a:pt x="1626" y="641"/>
                  </a:lnTo>
                  <a:lnTo>
                    <a:pt x="1632" y="647"/>
                  </a:lnTo>
                  <a:lnTo>
                    <a:pt x="1632" y="659"/>
                  </a:lnTo>
                  <a:lnTo>
                    <a:pt x="1638" y="659"/>
                  </a:lnTo>
                  <a:lnTo>
                    <a:pt x="1638" y="665"/>
                  </a:lnTo>
                  <a:lnTo>
                    <a:pt x="1638" y="665"/>
                  </a:lnTo>
                  <a:lnTo>
                    <a:pt x="1638" y="671"/>
                  </a:lnTo>
                  <a:lnTo>
                    <a:pt x="1632" y="671"/>
                  </a:lnTo>
                  <a:lnTo>
                    <a:pt x="1632" y="677"/>
                  </a:lnTo>
                  <a:lnTo>
                    <a:pt x="1632" y="677"/>
                  </a:lnTo>
                  <a:lnTo>
                    <a:pt x="1626" y="677"/>
                  </a:lnTo>
                  <a:lnTo>
                    <a:pt x="1620" y="683"/>
                  </a:lnTo>
                  <a:lnTo>
                    <a:pt x="1596" y="689"/>
                  </a:lnTo>
                  <a:lnTo>
                    <a:pt x="1572" y="689"/>
                  </a:lnTo>
                  <a:lnTo>
                    <a:pt x="1548" y="689"/>
                  </a:lnTo>
                  <a:lnTo>
                    <a:pt x="1542" y="689"/>
                  </a:lnTo>
                  <a:lnTo>
                    <a:pt x="1536" y="689"/>
                  </a:lnTo>
                  <a:lnTo>
                    <a:pt x="1518" y="683"/>
                  </a:lnTo>
                  <a:lnTo>
                    <a:pt x="1495" y="671"/>
                  </a:lnTo>
                  <a:lnTo>
                    <a:pt x="1465" y="629"/>
                  </a:lnTo>
                  <a:lnTo>
                    <a:pt x="1435" y="599"/>
                  </a:lnTo>
                  <a:lnTo>
                    <a:pt x="1405" y="581"/>
                  </a:lnTo>
                  <a:lnTo>
                    <a:pt x="1375" y="563"/>
                  </a:lnTo>
                  <a:lnTo>
                    <a:pt x="1333" y="587"/>
                  </a:lnTo>
                  <a:lnTo>
                    <a:pt x="1303" y="653"/>
                  </a:lnTo>
                  <a:lnTo>
                    <a:pt x="1261" y="665"/>
                  </a:lnTo>
                  <a:lnTo>
                    <a:pt x="1219" y="653"/>
                  </a:lnTo>
                  <a:lnTo>
                    <a:pt x="1184" y="671"/>
                  </a:lnTo>
                  <a:lnTo>
                    <a:pt x="1136" y="671"/>
                  </a:lnTo>
                  <a:lnTo>
                    <a:pt x="1106" y="671"/>
                  </a:lnTo>
                  <a:lnTo>
                    <a:pt x="1076" y="707"/>
                  </a:lnTo>
                  <a:lnTo>
                    <a:pt x="1016" y="731"/>
                  </a:lnTo>
                  <a:lnTo>
                    <a:pt x="944" y="761"/>
                  </a:lnTo>
                  <a:lnTo>
                    <a:pt x="921" y="773"/>
                  </a:lnTo>
                  <a:lnTo>
                    <a:pt x="867" y="773"/>
                  </a:lnTo>
                  <a:lnTo>
                    <a:pt x="813" y="743"/>
                  </a:lnTo>
                  <a:lnTo>
                    <a:pt x="783" y="719"/>
                  </a:lnTo>
                  <a:lnTo>
                    <a:pt x="741" y="713"/>
                  </a:lnTo>
                  <a:lnTo>
                    <a:pt x="693" y="701"/>
                  </a:lnTo>
                  <a:lnTo>
                    <a:pt x="628" y="701"/>
                  </a:lnTo>
                  <a:lnTo>
                    <a:pt x="616" y="701"/>
                  </a:lnTo>
                  <a:lnTo>
                    <a:pt x="598" y="695"/>
                  </a:lnTo>
                  <a:lnTo>
                    <a:pt x="580" y="695"/>
                  </a:lnTo>
                  <a:lnTo>
                    <a:pt x="568" y="695"/>
                  </a:lnTo>
                  <a:lnTo>
                    <a:pt x="568" y="695"/>
                  </a:lnTo>
                  <a:lnTo>
                    <a:pt x="562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6" y="701"/>
                  </a:lnTo>
                  <a:lnTo>
                    <a:pt x="550" y="707"/>
                  </a:lnTo>
                  <a:lnTo>
                    <a:pt x="544" y="713"/>
                  </a:lnTo>
                  <a:lnTo>
                    <a:pt x="520" y="731"/>
                  </a:lnTo>
                  <a:lnTo>
                    <a:pt x="496" y="749"/>
                  </a:lnTo>
                  <a:lnTo>
                    <a:pt x="460" y="785"/>
                  </a:lnTo>
                  <a:lnTo>
                    <a:pt x="454" y="791"/>
                  </a:lnTo>
                  <a:lnTo>
                    <a:pt x="436" y="809"/>
                  </a:lnTo>
                  <a:lnTo>
                    <a:pt x="424" y="815"/>
                  </a:lnTo>
                  <a:lnTo>
                    <a:pt x="418" y="821"/>
                  </a:lnTo>
                  <a:lnTo>
                    <a:pt x="412" y="821"/>
                  </a:lnTo>
                  <a:lnTo>
                    <a:pt x="406" y="821"/>
                  </a:lnTo>
                  <a:lnTo>
                    <a:pt x="400" y="821"/>
                  </a:lnTo>
                  <a:lnTo>
                    <a:pt x="394" y="821"/>
                  </a:lnTo>
                  <a:lnTo>
                    <a:pt x="388" y="821"/>
                  </a:lnTo>
                  <a:lnTo>
                    <a:pt x="382" y="821"/>
                  </a:lnTo>
                  <a:lnTo>
                    <a:pt x="370" y="821"/>
                  </a:lnTo>
                  <a:lnTo>
                    <a:pt x="358" y="821"/>
                  </a:lnTo>
                  <a:lnTo>
                    <a:pt x="352" y="821"/>
                  </a:lnTo>
                  <a:lnTo>
                    <a:pt x="335" y="827"/>
                  </a:lnTo>
                  <a:lnTo>
                    <a:pt x="329" y="827"/>
                  </a:lnTo>
                  <a:lnTo>
                    <a:pt x="233" y="839"/>
                  </a:lnTo>
                  <a:lnTo>
                    <a:pt x="227" y="845"/>
                  </a:lnTo>
                  <a:lnTo>
                    <a:pt x="209" y="851"/>
                  </a:lnTo>
                  <a:lnTo>
                    <a:pt x="197" y="851"/>
                  </a:lnTo>
                  <a:lnTo>
                    <a:pt x="185" y="857"/>
                  </a:lnTo>
                  <a:lnTo>
                    <a:pt x="179" y="857"/>
                  </a:lnTo>
                  <a:lnTo>
                    <a:pt x="173" y="857"/>
                  </a:lnTo>
                  <a:lnTo>
                    <a:pt x="167" y="857"/>
                  </a:lnTo>
                  <a:lnTo>
                    <a:pt x="149" y="851"/>
                  </a:lnTo>
                  <a:lnTo>
                    <a:pt x="137" y="851"/>
                  </a:lnTo>
                  <a:lnTo>
                    <a:pt x="125" y="851"/>
                  </a:lnTo>
                  <a:lnTo>
                    <a:pt x="119" y="857"/>
                  </a:lnTo>
                  <a:lnTo>
                    <a:pt x="113" y="857"/>
                  </a:lnTo>
                  <a:lnTo>
                    <a:pt x="107" y="857"/>
                  </a:lnTo>
                  <a:lnTo>
                    <a:pt x="107" y="857"/>
                  </a:lnTo>
                  <a:lnTo>
                    <a:pt x="101" y="863"/>
                  </a:lnTo>
                  <a:lnTo>
                    <a:pt x="101" y="863"/>
                  </a:lnTo>
                  <a:lnTo>
                    <a:pt x="101" y="869"/>
                  </a:lnTo>
                  <a:lnTo>
                    <a:pt x="101" y="875"/>
                  </a:lnTo>
                  <a:lnTo>
                    <a:pt x="95" y="875"/>
                  </a:lnTo>
                  <a:lnTo>
                    <a:pt x="95" y="881"/>
                  </a:lnTo>
                  <a:lnTo>
                    <a:pt x="89" y="881"/>
                  </a:lnTo>
                  <a:lnTo>
                    <a:pt x="83" y="887"/>
                  </a:lnTo>
                  <a:lnTo>
                    <a:pt x="77" y="887"/>
                  </a:lnTo>
                  <a:lnTo>
                    <a:pt x="60" y="893"/>
                  </a:lnTo>
                  <a:lnTo>
                    <a:pt x="54" y="899"/>
                  </a:lnTo>
                  <a:lnTo>
                    <a:pt x="48" y="899"/>
                  </a:lnTo>
                  <a:lnTo>
                    <a:pt x="48" y="905"/>
                  </a:lnTo>
                  <a:lnTo>
                    <a:pt x="0" y="953"/>
                  </a:lnTo>
                  <a:lnTo>
                    <a:pt x="2780" y="953"/>
                  </a:lnTo>
                  <a:lnTo>
                    <a:pt x="2780" y="24"/>
                  </a:lnTo>
                  <a:lnTo>
                    <a:pt x="2780" y="24"/>
                  </a:lnTo>
                  <a:lnTo>
                    <a:pt x="2780" y="24"/>
                  </a:lnTo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48" name="Freeform 4"/>
            <p:cNvSpPr>
              <a:spLocks/>
            </p:cNvSpPr>
            <p:nvPr/>
          </p:nvSpPr>
          <p:spPr bwMode="ltGray">
            <a:xfrm>
              <a:off x="4602" y="4014"/>
              <a:ext cx="12" cy="18"/>
            </a:xfrm>
            <a:custGeom>
              <a:avLst/>
              <a:gdLst/>
              <a:ahLst/>
              <a:cxnLst>
                <a:cxn ang="0">
                  <a:pos x="12" y="18"/>
                </a:cxn>
                <a:cxn ang="0">
                  <a:pos x="12" y="12"/>
                </a:cxn>
                <a:cxn ang="0">
                  <a:pos x="6" y="6"/>
                </a:cxn>
                <a:cxn ang="0">
                  <a:pos x="6" y="6"/>
                </a:cxn>
                <a:cxn ang="0">
                  <a:pos x="0" y="0"/>
                </a:cxn>
                <a:cxn ang="0">
                  <a:pos x="12" y="18"/>
                </a:cxn>
                <a:cxn ang="0">
                  <a:pos x="12" y="18"/>
                </a:cxn>
                <a:cxn ang="0">
                  <a:pos x="12" y="18"/>
                </a:cxn>
              </a:cxnLst>
              <a:rect l="0" t="0" r="r" b="b"/>
              <a:pathLst>
                <a:path w="12" h="18">
                  <a:moveTo>
                    <a:pt x="12" y="18"/>
                  </a:moveTo>
                  <a:lnTo>
                    <a:pt x="12" y="12"/>
                  </a:lnTo>
                  <a:lnTo>
                    <a:pt x="6" y="6"/>
                  </a:lnTo>
                  <a:lnTo>
                    <a:pt x="6" y="6"/>
                  </a:lnTo>
                  <a:lnTo>
                    <a:pt x="0" y="0"/>
                  </a:lnTo>
                  <a:lnTo>
                    <a:pt x="12" y="18"/>
                  </a:lnTo>
                  <a:lnTo>
                    <a:pt x="12" y="18"/>
                  </a:lnTo>
                  <a:lnTo>
                    <a:pt x="12" y="18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ltGray">
            <a:xfrm>
              <a:off x="4596" y="3996"/>
              <a:ext cx="6" cy="18"/>
            </a:xfrm>
            <a:custGeom>
              <a:avLst/>
              <a:gdLst/>
              <a:ahLst/>
              <a:cxnLst>
                <a:cxn ang="0">
                  <a:pos x="0" y="12"/>
                </a:cxn>
                <a:cxn ang="0">
                  <a:pos x="6" y="18"/>
                </a:cxn>
                <a:cxn ang="0">
                  <a:pos x="0" y="0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0" y="12"/>
                </a:cxn>
              </a:cxnLst>
              <a:rect l="0" t="0" r="r" b="b"/>
              <a:pathLst>
                <a:path w="6" h="18">
                  <a:moveTo>
                    <a:pt x="0" y="12"/>
                  </a:moveTo>
                  <a:lnTo>
                    <a:pt x="6" y="18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ltGray">
            <a:xfrm>
              <a:off x="5180" y="3577"/>
              <a:ext cx="304" cy="741"/>
            </a:xfrm>
            <a:custGeom>
              <a:avLst/>
              <a:gdLst/>
              <a:ahLst/>
              <a:cxnLst>
                <a:cxn ang="0">
                  <a:pos x="280" y="42"/>
                </a:cxn>
                <a:cxn ang="0">
                  <a:pos x="274" y="42"/>
                </a:cxn>
                <a:cxn ang="0">
                  <a:pos x="268" y="42"/>
                </a:cxn>
                <a:cxn ang="0">
                  <a:pos x="256" y="42"/>
                </a:cxn>
                <a:cxn ang="0">
                  <a:pos x="238" y="48"/>
                </a:cxn>
                <a:cxn ang="0">
                  <a:pos x="214" y="12"/>
                </a:cxn>
                <a:cxn ang="0">
                  <a:pos x="196" y="0"/>
                </a:cxn>
                <a:cxn ang="0">
                  <a:pos x="196" y="0"/>
                </a:cxn>
                <a:cxn ang="0">
                  <a:pos x="164" y="167"/>
                </a:cxn>
                <a:cxn ang="0">
                  <a:pos x="144" y="217"/>
                </a:cxn>
                <a:cxn ang="0">
                  <a:pos x="110" y="281"/>
                </a:cxn>
                <a:cxn ang="0">
                  <a:pos x="96" y="327"/>
                </a:cxn>
                <a:cxn ang="0">
                  <a:pos x="124" y="405"/>
                </a:cxn>
                <a:cxn ang="0">
                  <a:pos x="100" y="463"/>
                </a:cxn>
                <a:cxn ang="0">
                  <a:pos x="68" y="503"/>
                </a:cxn>
                <a:cxn ang="0">
                  <a:pos x="30" y="539"/>
                </a:cxn>
                <a:cxn ang="0">
                  <a:pos x="24" y="613"/>
                </a:cxn>
                <a:cxn ang="0">
                  <a:pos x="0" y="741"/>
                </a:cxn>
                <a:cxn ang="0">
                  <a:pos x="202" y="741"/>
                </a:cxn>
                <a:cxn ang="0">
                  <a:pos x="180" y="639"/>
                </a:cxn>
                <a:cxn ang="0">
                  <a:pos x="192" y="589"/>
                </a:cxn>
                <a:cxn ang="0">
                  <a:pos x="178" y="539"/>
                </a:cxn>
                <a:cxn ang="0">
                  <a:pos x="190" y="499"/>
                </a:cxn>
                <a:cxn ang="0">
                  <a:pos x="184" y="465"/>
                </a:cxn>
                <a:cxn ang="0">
                  <a:pos x="192" y="391"/>
                </a:cxn>
                <a:cxn ang="0">
                  <a:pos x="216" y="313"/>
                </a:cxn>
                <a:cxn ang="0">
                  <a:pos x="238" y="249"/>
                </a:cxn>
                <a:cxn ang="0">
                  <a:pos x="268" y="185"/>
                </a:cxn>
                <a:cxn ang="0">
                  <a:pos x="284" y="159"/>
                </a:cxn>
                <a:cxn ang="0">
                  <a:pos x="304" y="12"/>
                </a:cxn>
                <a:cxn ang="0">
                  <a:pos x="298" y="24"/>
                </a:cxn>
                <a:cxn ang="0">
                  <a:pos x="292" y="30"/>
                </a:cxn>
                <a:cxn ang="0">
                  <a:pos x="292" y="36"/>
                </a:cxn>
                <a:cxn ang="0">
                  <a:pos x="286" y="36"/>
                </a:cxn>
                <a:cxn ang="0">
                  <a:pos x="286" y="42"/>
                </a:cxn>
                <a:cxn ang="0">
                  <a:pos x="280" y="42"/>
                </a:cxn>
                <a:cxn ang="0">
                  <a:pos x="280" y="42"/>
                </a:cxn>
                <a:cxn ang="0">
                  <a:pos x="280" y="42"/>
                </a:cxn>
              </a:cxnLst>
              <a:rect l="0" t="0" r="r" b="b"/>
              <a:pathLst>
                <a:path w="304" h="741">
                  <a:moveTo>
                    <a:pt x="280" y="42"/>
                  </a:moveTo>
                  <a:lnTo>
                    <a:pt x="274" y="42"/>
                  </a:lnTo>
                  <a:lnTo>
                    <a:pt x="268" y="42"/>
                  </a:lnTo>
                  <a:lnTo>
                    <a:pt x="256" y="42"/>
                  </a:lnTo>
                  <a:lnTo>
                    <a:pt x="238" y="48"/>
                  </a:lnTo>
                  <a:lnTo>
                    <a:pt x="214" y="12"/>
                  </a:lnTo>
                  <a:lnTo>
                    <a:pt x="196" y="0"/>
                  </a:lnTo>
                  <a:lnTo>
                    <a:pt x="196" y="0"/>
                  </a:lnTo>
                  <a:lnTo>
                    <a:pt x="164" y="167"/>
                  </a:lnTo>
                  <a:lnTo>
                    <a:pt x="144" y="217"/>
                  </a:lnTo>
                  <a:lnTo>
                    <a:pt x="110" y="281"/>
                  </a:lnTo>
                  <a:lnTo>
                    <a:pt x="96" y="327"/>
                  </a:lnTo>
                  <a:lnTo>
                    <a:pt x="124" y="405"/>
                  </a:lnTo>
                  <a:lnTo>
                    <a:pt x="100" y="463"/>
                  </a:lnTo>
                  <a:lnTo>
                    <a:pt x="68" y="503"/>
                  </a:lnTo>
                  <a:lnTo>
                    <a:pt x="30" y="539"/>
                  </a:lnTo>
                  <a:lnTo>
                    <a:pt x="24" y="613"/>
                  </a:lnTo>
                  <a:lnTo>
                    <a:pt x="0" y="741"/>
                  </a:lnTo>
                  <a:lnTo>
                    <a:pt x="202" y="741"/>
                  </a:lnTo>
                  <a:lnTo>
                    <a:pt x="180" y="639"/>
                  </a:lnTo>
                  <a:lnTo>
                    <a:pt x="192" y="589"/>
                  </a:lnTo>
                  <a:lnTo>
                    <a:pt x="178" y="539"/>
                  </a:lnTo>
                  <a:lnTo>
                    <a:pt x="190" y="499"/>
                  </a:lnTo>
                  <a:lnTo>
                    <a:pt x="184" y="465"/>
                  </a:lnTo>
                  <a:lnTo>
                    <a:pt x="192" y="391"/>
                  </a:lnTo>
                  <a:lnTo>
                    <a:pt x="216" y="313"/>
                  </a:lnTo>
                  <a:lnTo>
                    <a:pt x="238" y="249"/>
                  </a:lnTo>
                  <a:lnTo>
                    <a:pt x="268" y="185"/>
                  </a:lnTo>
                  <a:lnTo>
                    <a:pt x="284" y="159"/>
                  </a:lnTo>
                  <a:lnTo>
                    <a:pt x="304" y="12"/>
                  </a:lnTo>
                  <a:lnTo>
                    <a:pt x="298" y="24"/>
                  </a:lnTo>
                  <a:lnTo>
                    <a:pt x="292" y="30"/>
                  </a:lnTo>
                  <a:lnTo>
                    <a:pt x="292" y="36"/>
                  </a:lnTo>
                  <a:lnTo>
                    <a:pt x="286" y="36"/>
                  </a:lnTo>
                  <a:lnTo>
                    <a:pt x="286" y="42"/>
                  </a:lnTo>
                  <a:lnTo>
                    <a:pt x="280" y="42"/>
                  </a:lnTo>
                  <a:lnTo>
                    <a:pt x="280" y="42"/>
                  </a:lnTo>
                  <a:lnTo>
                    <a:pt x="280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ltGray">
            <a:xfrm>
              <a:off x="4918" y="3553"/>
              <a:ext cx="314" cy="767"/>
            </a:xfrm>
            <a:custGeom>
              <a:avLst/>
              <a:gdLst/>
              <a:ahLst/>
              <a:cxnLst>
                <a:cxn ang="0">
                  <a:pos x="284" y="6"/>
                </a:cxn>
                <a:cxn ang="0">
                  <a:pos x="278" y="6"/>
                </a:cxn>
                <a:cxn ang="0">
                  <a:pos x="272" y="12"/>
                </a:cxn>
                <a:cxn ang="0">
                  <a:pos x="254" y="18"/>
                </a:cxn>
                <a:cxn ang="0">
                  <a:pos x="230" y="24"/>
                </a:cxn>
                <a:cxn ang="0">
                  <a:pos x="206" y="42"/>
                </a:cxn>
                <a:cxn ang="0">
                  <a:pos x="188" y="48"/>
                </a:cxn>
                <a:cxn ang="0">
                  <a:pos x="176" y="54"/>
                </a:cxn>
                <a:cxn ang="0">
                  <a:pos x="170" y="54"/>
                </a:cxn>
                <a:cxn ang="0">
                  <a:pos x="150" y="169"/>
                </a:cxn>
                <a:cxn ang="0">
                  <a:pos x="110" y="225"/>
                </a:cxn>
                <a:cxn ang="0">
                  <a:pos x="54" y="383"/>
                </a:cxn>
                <a:cxn ang="0">
                  <a:pos x="82" y="555"/>
                </a:cxn>
                <a:cxn ang="0">
                  <a:pos x="40" y="679"/>
                </a:cxn>
                <a:cxn ang="0">
                  <a:pos x="0" y="767"/>
                </a:cxn>
                <a:cxn ang="0">
                  <a:pos x="108" y="767"/>
                </a:cxn>
                <a:cxn ang="0">
                  <a:pos x="120" y="611"/>
                </a:cxn>
                <a:cxn ang="0">
                  <a:pos x="148" y="499"/>
                </a:cxn>
                <a:cxn ang="0">
                  <a:pos x="160" y="367"/>
                </a:cxn>
                <a:cxn ang="0">
                  <a:pos x="218" y="327"/>
                </a:cxn>
                <a:cxn ang="0">
                  <a:pos x="238" y="221"/>
                </a:cxn>
                <a:cxn ang="0">
                  <a:pos x="296" y="135"/>
                </a:cxn>
                <a:cxn ang="0">
                  <a:pos x="314" y="0"/>
                </a:cxn>
                <a:cxn ang="0">
                  <a:pos x="302" y="0"/>
                </a:cxn>
                <a:cxn ang="0">
                  <a:pos x="296" y="0"/>
                </a:cxn>
                <a:cxn ang="0">
                  <a:pos x="290" y="0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  <a:cxn ang="0">
                  <a:pos x="284" y="6"/>
                </a:cxn>
              </a:cxnLst>
              <a:rect l="0" t="0" r="r" b="b"/>
              <a:pathLst>
                <a:path w="314" h="767">
                  <a:moveTo>
                    <a:pt x="284" y="6"/>
                  </a:moveTo>
                  <a:lnTo>
                    <a:pt x="278" y="6"/>
                  </a:lnTo>
                  <a:lnTo>
                    <a:pt x="272" y="12"/>
                  </a:lnTo>
                  <a:lnTo>
                    <a:pt x="254" y="18"/>
                  </a:lnTo>
                  <a:lnTo>
                    <a:pt x="230" y="24"/>
                  </a:lnTo>
                  <a:lnTo>
                    <a:pt x="206" y="42"/>
                  </a:lnTo>
                  <a:lnTo>
                    <a:pt x="188" y="48"/>
                  </a:lnTo>
                  <a:lnTo>
                    <a:pt x="176" y="54"/>
                  </a:lnTo>
                  <a:lnTo>
                    <a:pt x="170" y="54"/>
                  </a:lnTo>
                  <a:lnTo>
                    <a:pt x="150" y="169"/>
                  </a:lnTo>
                  <a:lnTo>
                    <a:pt x="110" y="225"/>
                  </a:lnTo>
                  <a:lnTo>
                    <a:pt x="54" y="383"/>
                  </a:lnTo>
                  <a:lnTo>
                    <a:pt x="82" y="555"/>
                  </a:lnTo>
                  <a:lnTo>
                    <a:pt x="40" y="679"/>
                  </a:lnTo>
                  <a:lnTo>
                    <a:pt x="0" y="767"/>
                  </a:lnTo>
                  <a:lnTo>
                    <a:pt x="108" y="767"/>
                  </a:lnTo>
                  <a:lnTo>
                    <a:pt x="120" y="611"/>
                  </a:lnTo>
                  <a:lnTo>
                    <a:pt x="148" y="499"/>
                  </a:lnTo>
                  <a:lnTo>
                    <a:pt x="160" y="367"/>
                  </a:lnTo>
                  <a:lnTo>
                    <a:pt x="218" y="327"/>
                  </a:lnTo>
                  <a:lnTo>
                    <a:pt x="238" y="221"/>
                  </a:lnTo>
                  <a:lnTo>
                    <a:pt x="296" y="135"/>
                  </a:lnTo>
                  <a:lnTo>
                    <a:pt x="314" y="0"/>
                  </a:lnTo>
                  <a:lnTo>
                    <a:pt x="302" y="0"/>
                  </a:lnTo>
                  <a:lnTo>
                    <a:pt x="296" y="0"/>
                  </a:lnTo>
                  <a:lnTo>
                    <a:pt x="290" y="0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  <a:lnTo>
                    <a:pt x="284" y="6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ltGray">
            <a:xfrm>
              <a:off x="4700" y="3697"/>
              <a:ext cx="275" cy="623"/>
            </a:xfrm>
            <a:custGeom>
              <a:avLst/>
              <a:gdLst/>
              <a:ahLst/>
              <a:cxnLst>
                <a:cxn ang="0">
                  <a:pos x="257" y="12"/>
                </a:cxn>
                <a:cxn ang="0">
                  <a:pos x="239" y="6"/>
                </a:cxn>
                <a:cxn ang="0">
                  <a:pos x="203" y="6"/>
                </a:cxn>
                <a:cxn ang="0">
                  <a:pos x="203" y="6"/>
                </a:cxn>
                <a:cxn ang="0">
                  <a:pos x="197" y="6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6" y="0"/>
                </a:cxn>
                <a:cxn ang="0">
                  <a:pos x="160" y="0"/>
                </a:cxn>
                <a:cxn ang="0">
                  <a:pos x="144" y="117"/>
                </a:cxn>
                <a:cxn ang="0">
                  <a:pos x="128" y="185"/>
                </a:cxn>
                <a:cxn ang="0">
                  <a:pos x="58" y="299"/>
                </a:cxn>
                <a:cxn ang="0">
                  <a:pos x="54" y="441"/>
                </a:cxn>
                <a:cxn ang="0">
                  <a:pos x="24" y="523"/>
                </a:cxn>
                <a:cxn ang="0">
                  <a:pos x="0" y="623"/>
                </a:cxn>
                <a:cxn ang="0">
                  <a:pos x="78" y="623"/>
                </a:cxn>
                <a:cxn ang="0">
                  <a:pos x="92" y="555"/>
                </a:cxn>
                <a:cxn ang="0">
                  <a:pos x="134" y="447"/>
                </a:cxn>
                <a:cxn ang="0">
                  <a:pos x="158" y="315"/>
                </a:cxn>
                <a:cxn ang="0">
                  <a:pos x="184" y="257"/>
                </a:cxn>
                <a:cxn ang="0">
                  <a:pos x="216" y="211"/>
                </a:cxn>
                <a:cxn ang="0">
                  <a:pos x="222" y="145"/>
                </a:cxn>
                <a:cxn ang="0">
                  <a:pos x="240" y="111"/>
                </a:cxn>
                <a:cxn ang="0">
                  <a:pos x="262" y="79"/>
                </a:cxn>
                <a:cxn ang="0">
                  <a:pos x="275" y="6"/>
                </a:cxn>
                <a:cxn ang="0">
                  <a:pos x="263" y="12"/>
                </a:cxn>
                <a:cxn ang="0">
                  <a:pos x="257" y="12"/>
                </a:cxn>
                <a:cxn ang="0">
                  <a:pos x="257" y="12"/>
                </a:cxn>
                <a:cxn ang="0">
                  <a:pos x="257" y="12"/>
                </a:cxn>
              </a:cxnLst>
              <a:rect l="0" t="0" r="r" b="b"/>
              <a:pathLst>
                <a:path w="275" h="623">
                  <a:moveTo>
                    <a:pt x="257" y="12"/>
                  </a:moveTo>
                  <a:lnTo>
                    <a:pt x="239" y="6"/>
                  </a:lnTo>
                  <a:lnTo>
                    <a:pt x="203" y="6"/>
                  </a:lnTo>
                  <a:lnTo>
                    <a:pt x="203" y="6"/>
                  </a:lnTo>
                  <a:lnTo>
                    <a:pt x="197" y="6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6" y="0"/>
                  </a:lnTo>
                  <a:lnTo>
                    <a:pt x="160" y="0"/>
                  </a:lnTo>
                  <a:lnTo>
                    <a:pt x="144" y="117"/>
                  </a:lnTo>
                  <a:lnTo>
                    <a:pt x="128" y="185"/>
                  </a:lnTo>
                  <a:lnTo>
                    <a:pt x="58" y="299"/>
                  </a:lnTo>
                  <a:lnTo>
                    <a:pt x="54" y="441"/>
                  </a:lnTo>
                  <a:lnTo>
                    <a:pt x="24" y="523"/>
                  </a:lnTo>
                  <a:lnTo>
                    <a:pt x="0" y="623"/>
                  </a:lnTo>
                  <a:lnTo>
                    <a:pt x="78" y="623"/>
                  </a:lnTo>
                  <a:lnTo>
                    <a:pt x="92" y="555"/>
                  </a:lnTo>
                  <a:lnTo>
                    <a:pt x="134" y="447"/>
                  </a:lnTo>
                  <a:lnTo>
                    <a:pt x="158" y="315"/>
                  </a:lnTo>
                  <a:lnTo>
                    <a:pt x="184" y="257"/>
                  </a:lnTo>
                  <a:lnTo>
                    <a:pt x="216" y="211"/>
                  </a:lnTo>
                  <a:lnTo>
                    <a:pt x="222" y="145"/>
                  </a:lnTo>
                  <a:lnTo>
                    <a:pt x="240" y="111"/>
                  </a:lnTo>
                  <a:lnTo>
                    <a:pt x="262" y="79"/>
                  </a:lnTo>
                  <a:lnTo>
                    <a:pt x="275" y="6"/>
                  </a:lnTo>
                  <a:lnTo>
                    <a:pt x="263" y="12"/>
                  </a:lnTo>
                  <a:lnTo>
                    <a:pt x="257" y="12"/>
                  </a:lnTo>
                  <a:lnTo>
                    <a:pt x="257" y="12"/>
                  </a:lnTo>
                  <a:lnTo>
                    <a:pt x="257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ltGray">
            <a:xfrm>
              <a:off x="4522" y="3709"/>
              <a:ext cx="213" cy="611"/>
            </a:xfrm>
            <a:custGeom>
              <a:avLst/>
              <a:gdLst/>
              <a:ahLst/>
              <a:cxnLst>
                <a:cxn ang="0">
                  <a:pos x="171" y="12"/>
                </a:cxn>
                <a:cxn ang="0">
                  <a:pos x="159" y="24"/>
                </a:cxn>
                <a:cxn ang="0">
                  <a:pos x="153" y="36"/>
                </a:cxn>
                <a:cxn ang="0">
                  <a:pos x="128" y="60"/>
                </a:cxn>
                <a:cxn ang="0">
                  <a:pos x="110" y="83"/>
                </a:cxn>
                <a:cxn ang="0">
                  <a:pos x="86" y="119"/>
                </a:cxn>
                <a:cxn ang="0">
                  <a:pos x="68" y="167"/>
                </a:cxn>
                <a:cxn ang="0">
                  <a:pos x="68" y="221"/>
                </a:cxn>
                <a:cxn ang="0">
                  <a:pos x="68" y="227"/>
                </a:cxn>
                <a:cxn ang="0">
                  <a:pos x="68" y="233"/>
                </a:cxn>
                <a:cxn ang="0">
                  <a:pos x="68" y="239"/>
                </a:cxn>
                <a:cxn ang="0">
                  <a:pos x="68" y="245"/>
                </a:cxn>
                <a:cxn ang="0">
                  <a:pos x="68" y="251"/>
                </a:cxn>
                <a:cxn ang="0">
                  <a:pos x="68" y="251"/>
                </a:cxn>
                <a:cxn ang="0">
                  <a:pos x="68" y="257"/>
                </a:cxn>
                <a:cxn ang="0">
                  <a:pos x="68" y="269"/>
                </a:cxn>
                <a:cxn ang="0">
                  <a:pos x="74" y="287"/>
                </a:cxn>
                <a:cxn ang="0">
                  <a:pos x="80" y="305"/>
                </a:cxn>
                <a:cxn ang="0">
                  <a:pos x="86" y="311"/>
                </a:cxn>
                <a:cxn ang="0">
                  <a:pos x="86" y="311"/>
                </a:cxn>
                <a:cxn ang="0">
                  <a:pos x="92" y="317"/>
                </a:cxn>
                <a:cxn ang="0">
                  <a:pos x="92" y="323"/>
                </a:cxn>
                <a:cxn ang="0">
                  <a:pos x="92" y="323"/>
                </a:cxn>
                <a:cxn ang="0">
                  <a:pos x="24" y="437"/>
                </a:cxn>
                <a:cxn ang="0">
                  <a:pos x="18" y="471"/>
                </a:cxn>
                <a:cxn ang="0">
                  <a:pos x="0" y="547"/>
                </a:cxn>
                <a:cxn ang="0">
                  <a:pos x="50" y="611"/>
                </a:cxn>
                <a:cxn ang="0">
                  <a:pos x="114" y="611"/>
                </a:cxn>
                <a:cxn ang="0">
                  <a:pos x="104" y="555"/>
                </a:cxn>
                <a:cxn ang="0">
                  <a:pos x="120" y="515"/>
                </a:cxn>
                <a:cxn ang="0">
                  <a:pos x="150" y="449"/>
                </a:cxn>
                <a:cxn ang="0">
                  <a:pos x="166" y="377"/>
                </a:cxn>
                <a:cxn ang="0">
                  <a:pos x="156" y="295"/>
                </a:cxn>
                <a:cxn ang="0">
                  <a:pos x="170" y="203"/>
                </a:cxn>
                <a:cxn ang="0">
                  <a:pos x="212" y="95"/>
                </a:cxn>
                <a:cxn ang="0">
                  <a:pos x="213" y="0"/>
                </a:cxn>
                <a:cxn ang="0">
                  <a:pos x="207" y="0"/>
                </a:cxn>
                <a:cxn ang="0">
                  <a:pos x="201" y="0"/>
                </a:cxn>
                <a:cxn ang="0">
                  <a:pos x="195" y="0"/>
                </a:cxn>
                <a:cxn ang="0">
                  <a:pos x="189" y="0"/>
                </a:cxn>
                <a:cxn ang="0">
                  <a:pos x="183" y="6"/>
                </a:cxn>
                <a:cxn ang="0">
                  <a:pos x="177" y="6"/>
                </a:cxn>
                <a:cxn ang="0">
                  <a:pos x="171" y="12"/>
                </a:cxn>
                <a:cxn ang="0">
                  <a:pos x="171" y="12"/>
                </a:cxn>
                <a:cxn ang="0">
                  <a:pos x="171" y="12"/>
                </a:cxn>
              </a:cxnLst>
              <a:rect l="0" t="0" r="r" b="b"/>
              <a:pathLst>
                <a:path w="213" h="611">
                  <a:moveTo>
                    <a:pt x="171" y="12"/>
                  </a:moveTo>
                  <a:lnTo>
                    <a:pt x="159" y="24"/>
                  </a:lnTo>
                  <a:lnTo>
                    <a:pt x="153" y="36"/>
                  </a:lnTo>
                  <a:lnTo>
                    <a:pt x="128" y="60"/>
                  </a:lnTo>
                  <a:lnTo>
                    <a:pt x="110" y="83"/>
                  </a:lnTo>
                  <a:lnTo>
                    <a:pt x="86" y="119"/>
                  </a:lnTo>
                  <a:lnTo>
                    <a:pt x="68" y="167"/>
                  </a:lnTo>
                  <a:lnTo>
                    <a:pt x="68" y="221"/>
                  </a:lnTo>
                  <a:lnTo>
                    <a:pt x="68" y="227"/>
                  </a:lnTo>
                  <a:lnTo>
                    <a:pt x="68" y="233"/>
                  </a:lnTo>
                  <a:lnTo>
                    <a:pt x="68" y="239"/>
                  </a:lnTo>
                  <a:lnTo>
                    <a:pt x="68" y="245"/>
                  </a:lnTo>
                  <a:lnTo>
                    <a:pt x="68" y="251"/>
                  </a:lnTo>
                  <a:lnTo>
                    <a:pt x="68" y="251"/>
                  </a:lnTo>
                  <a:lnTo>
                    <a:pt x="68" y="257"/>
                  </a:lnTo>
                  <a:lnTo>
                    <a:pt x="68" y="269"/>
                  </a:lnTo>
                  <a:lnTo>
                    <a:pt x="74" y="287"/>
                  </a:lnTo>
                  <a:lnTo>
                    <a:pt x="80" y="305"/>
                  </a:lnTo>
                  <a:lnTo>
                    <a:pt x="86" y="311"/>
                  </a:lnTo>
                  <a:lnTo>
                    <a:pt x="86" y="311"/>
                  </a:lnTo>
                  <a:lnTo>
                    <a:pt x="92" y="317"/>
                  </a:lnTo>
                  <a:lnTo>
                    <a:pt x="92" y="323"/>
                  </a:lnTo>
                  <a:lnTo>
                    <a:pt x="92" y="323"/>
                  </a:lnTo>
                  <a:lnTo>
                    <a:pt x="24" y="437"/>
                  </a:lnTo>
                  <a:lnTo>
                    <a:pt x="18" y="471"/>
                  </a:lnTo>
                  <a:lnTo>
                    <a:pt x="0" y="547"/>
                  </a:lnTo>
                  <a:lnTo>
                    <a:pt x="50" y="611"/>
                  </a:lnTo>
                  <a:lnTo>
                    <a:pt x="114" y="611"/>
                  </a:lnTo>
                  <a:lnTo>
                    <a:pt x="104" y="555"/>
                  </a:lnTo>
                  <a:lnTo>
                    <a:pt x="120" y="515"/>
                  </a:lnTo>
                  <a:lnTo>
                    <a:pt x="150" y="449"/>
                  </a:lnTo>
                  <a:lnTo>
                    <a:pt x="166" y="377"/>
                  </a:lnTo>
                  <a:lnTo>
                    <a:pt x="156" y="295"/>
                  </a:lnTo>
                  <a:lnTo>
                    <a:pt x="170" y="203"/>
                  </a:lnTo>
                  <a:lnTo>
                    <a:pt x="212" y="95"/>
                  </a:lnTo>
                  <a:lnTo>
                    <a:pt x="213" y="0"/>
                  </a:lnTo>
                  <a:lnTo>
                    <a:pt x="207" y="0"/>
                  </a:lnTo>
                  <a:lnTo>
                    <a:pt x="201" y="0"/>
                  </a:lnTo>
                  <a:lnTo>
                    <a:pt x="195" y="0"/>
                  </a:lnTo>
                  <a:lnTo>
                    <a:pt x="189" y="0"/>
                  </a:lnTo>
                  <a:lnTo>
                    <a:pt x="183" y="6"/>
                  </a:lnTo>
                  <a:lnTo>
                    <a:pt x="177" y="6"/>
                  </a:lnTo>
                  <a:lnTo>
                    <a:pt x="171" y="12"/>
                  </a:lnTo>
                  <a:lnTo>
                    <a:pt x="171" y="12"/>
                  </a:lnTo>
                  <a:lnTo>
                    <a:pt x="171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4" name="Freeform 10"/>
            <p:cNvSpPr>
              <a:spLocks/>
            </p:cNvSpPr>
            <p:nvPr/>
          </p:nvSpPr>
          <p:spPr bwMode="ltGray">
            <a:xfrm>
              <a:off x="4292" y="3936"/>
              <a:ext cx="167" cy="384"/>
            </a:xfrm>
            <a:custGeom>
              <a:avLst/>
              <a:gdLst/>
              <a:ahLst/>
              <a:cxnLst>
                <a:cxn ang="0">
                  <a:pos x="149" y="60"/>
                </a:cxn>
                <a:cxn ang="0">
                  <a:pos x="119" y="30"/>
                </a:cxn>
                <a:cxn ang="0">
                  <a:pos x="89" y="12"/>
                </a:cxn>
                <a:cxn ang="0">
                  <a:pos x="59" y="0"/>
                </a:cxn>
                <a:cxn ang="0">
                  <a:pos x="54" y="70"/>
                </a:cxn>
                <a:cxn ang="0">
                  <a:pos x="46" y="112"/>
                </a:cxn>
                <a:cxn ang="0">
                  <a:pos x="52" y="168"/>
                </a:cxn>
                <a:cxn ang="0">
                  <a:pos x="24" y="194"/>
                </a:cxn>
                <a:cxn ang="0">
                  <a:pos x="16" y="258"/>
                </a:cxn>
                <a:cxn ang="0">
                  <a:pos x="2" y="300"/>
                </a:cxn>
                <a:cxn ang="0">
                  <a:pos x="0" y="352"/>
                </a:cxn>
                <a:cxn ang="0">
                  <a:pos x="47" y="384"/>
                </a:cxn>
                <a:cxn ang="0">
                  <a:pos x="149" y="384"/>
                </a:cxn>
                <a:cxn ang="0">
                  <a:pos x="134" y="350"/>
                </a:cxn>
                <a:cxn ang="0">
                  <a:pos x="104" y="324"/>
                </a:cxn>
                <a:cxn ang="0">
                  <a:pos x="138" y="274"/>
                </a:cxn>
                <a:cxn ang="0">
                  <a:pos x="122" y="220"/>
                </a:cxn>
                <a:cxn ang="0">
                  <a:pos x="132" y="186"/>
                </a:cxn>
                <a:cxn ang="0">
                  <a:pos x="140" y="154"/>
                </a:cxn>
                <a:cxn ang="0">
                  <a:pos x="167" y="90"/>
                </a:cxn>
                <a:cxn ang="0">
                  <a:pos x="149" y="60"/>
                </a:cxn>
                <a:cxn ang="0">
                  <a:pos x="149" y="60"/>
                </a:cxn>
                <a:cxn ang="0">
                  <a:pos x="149" y="60"/>
                </a:cxn>
              </a:cxnLst>
              <a:rect l="0" t="0" r="r" b="b"/>
              <a:pathLst>
                <a:path w="167" h="384">
                  <a:moveTo>
                    <a:pt x="149" y="60"/>
                  </a:moveTo>
                  <a:lnTo>
                    <a:pt x="119" y="30"/>
                  </a:lnTo>
                  <a:lnTo>
                    <a:pt x="89" y="12"/>
                  </a:lnTo>
                  <a:lnTo>
                    <a:pt x="59" y="0"/>
                  </a:lnTo>
                  <a:lnTo>
                    <a:pt x="54" y="70"/>
                  </a:lnTo>
                  <a:lnTo>
                    <a:pt x="46" y="112"/>
                  </a:lnTo>
                  <a:lnTo>
                    <a:pt x="52" y="168"/>
                  </a:lnTo>
                  <a:lnTo>
                    <a:pt x="24" y="194"/>
                  </a:lnTo>
                  <a:lnTo>
                    <a:pt x="16" y="258"/>
                  </a:lnTo>
                  <a:lnTo>
                    <a:pt x="2" y="300"/>
                  </a:lnTo>
                  <a:lnTo>
                    <a:pt x="0" y="352"/>
                  </a:lnTo>
                  <a:lnTo>
                    <a:pt x="47" y="384"/>
                  </a:lnTo>
                  <a:lnTo>
                    <a:pt x="149" y="384"/>
                  </a:lnTo>
                  <a:lnTo>
                    <a:pt x="134" y="350"/>
                  </a:lnTo>
                  <a:lnTo>
                    <a:pt x="104" y="324"/>
                  </a:lnTo>
                  <a:lnTo>
                    <a:pt x="138" y="274"/>
                  </a:lnTo>
                  <a:lnTo>
                    <a:pt x="122" y="220"/>
                  </a:lnTo>
                  <a:lnTo>
                    <a:pt x="132" y="186"/>
                  </a:lnTo>
                  <a:lnTo>
                    <a:pt x="140" y="154"/>
                  </a:lnTo>
                  <a:lnTo>
                    <a:pt x="167" y="90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5" name="Freeform 11"/>
            <p:cNvSpPr>
              <a:spLocks/>
            </p:cNvSpPr>
            <p:nvPr/>
          </p:nvSpPr>
          <p:spPr bwMode="ltGray">
            <a:xfrm>
              <a:off x="4100" y="4020"/>
              <a:ext cx="166" cy="300"/>
            </a:xfrm>
            <a:custGeom>
              <a:avLst/>
              <a:gdLst/>
              <a:ahLst/>
              <a:cxnLst>
                <a:cxn ang="0">
                  <a:pos x="136" y="12"/>
                </a:cxn>
                <a:cxn ang="0">
                  <a:pos x="100" y="0"/>
                </a:cxn>
                <a:cxn ang="0">
                  <a:pos x="78" y="64"/>
                </a:cxn>
                <a:cxn ang="0">
                  <a:pos x="70" y="126"/>
                </a:cxn>
                <a:cxn ang="0">
                  <a:pos x="46" y="184"/>
                </a:cxn>
                <a:cxn ang="0">
                  <a:pos x="58" y="232"/>
                </a:cxn>
                <a:cxn ang="0">
                  <a:pos x="38" y="268"/>
                </a:cxn>
                <a:cxn ang="0">
                  <a:pos x="0" y="300"/>
                </a:cxn>
                <a:cxn ang="0">
                  <a:pos x="160" y="300"/>
                </a:cxn>
                <a:cxn ang="0">
                  <a:pos x="136" y="272"/>
                </a:cxn>
                <a:cxn ang="0">
                  <a:pos x="98" y="234"/>
                </a:cxn>
                <a:cxn ang="0">
                  <a:pos x="130" y="188"/>
                </a:cxn>
                <a:cxn ang="0">
                  <a:pos x="138" y="134"/>
                </a:cxn>
                <a:cxn ang="0">
                  <a:pos x="144" y="94"/>
                </a:cxn>
                <a:cxn ang="0">
                  <a:pos x="164" y="60"/>
                </a:cxn>
                <a:cxn ang="0">
                  <a:pos x="166" y="0"/>
                </a:cxn>
                <a:cxn ang="0">
                  <a:pos x="136" y="12"/>
                </a:cxn>
                <a:cxn ang="0">
                  <a:pos x="136" y="12"/>
                </a:cxn>
                <a:cxn ang="0">
                  <a:pos x="136" y="12"/>
                </a:cxn>
              </a:cxnLst>
              <a:rect l="0" t="0" r="r" b="b"/>
              <a:pathLst>
                <a:path w="166" h="300">
                  <a:moveTo>
                    <a:pt x="136" y="12"/>
                  </a:moveTo>
                  <a:lnTo>
                    <a:pt x="100" y="0"/>
                  </a:lnTo>
                  <a:lnTo>
                    <a:pt x="78" y="64"/>
                  </a:lnTo>
                  <a:lnTo>
                    <a:pt x="70" y="126"/>
                  </a:lnTo>
                  <a:lnTo>
                    <a:pt x="46" y="184"/>
                  </a:lnTo>
                  <a:lnTo>
                    <a:pt x="58" y="232"/>
                  </a:lnTo>
                  <a:lnTo>
                    <a:pt x="38" y="268"/>
                  </a:lnTo>
                  <a:lnTo>
                    <a:pt x="0" y="300"/>
                  </a:lnTo>
                  <a:lnTo>
                    <a:pt x="160" y="300"/>
                  </a:lnTo>
                  <a:lnTo>
                    <a:pt x="136" y="272"/>
                  </a:lnTo>
                  <a:lnTo>
                    <a:pt x="98" y="234"/>
                  </a:lnTo>
                  <a:lnTo>
                    <a:pt x="130" y="188"/>
                  </a:lnTo>
                  <a:lnTo>
                    <a:pt x="138" y="134"/>
                  </a:lnTo>
                  <a:lnTo>
                    <a:pt x="144" y="94"/>
                  </a:lnTo>
                  <a:lnTo>
                    <a:pt x="164" y="60"/>
                  </a:lnTo>
                  <a:lnTo>
                    <a:pt x="166" y="0"/>
                  </a:lnTo>
                  <a:lnTo>
                    <a:pt x="136" y="12"/>
                  </a:lnTo>
                  <a:lnTo>
                    <a:pt x="136" y="12"/>
                  </a:lnTo>
                  <a:lnTo>
                    <a:pt x="136" y="1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6" name="Freeform 12"/>
            <p:cNvSpPr>
              <a:spLocks/>
            </p:cNvSpPr>
            <p:nvPr/>
          </p:nvSpPr>
          <p:spPr bwMode="ltGray">
            <a:xfrm>
              <a:off x="3910" y="4038"/>
              <a:ext cx="237" cy="282"/>
            </a:xfrm>
            <a:custGeom>
              <a:avLst/>
              <a:gdLst/>
              <a:ahLst/>
              <a:cxnLst>
                <a:cxn ang="0">
                  <a:pos x="201" y="0"/>
                </a:cxn>
                <a:cxn ang="0">
                  <a:pos x="183" y="0"/>
                </a:cxn>
                <a:cxn ang="0">
                  <a:pos x="158" y="50"/>
                </a:cxn>
                <a:cxn ang="0">
                  <a:pos x="148" y="92"/>
                </a:cxn>
                <a:cxn ang="0">
                  <a:pos x="120" y="144"/>
                </a:cxn>
                <a:cxn ang="0">
                  <a:pos x="82" y="182"/>
                </a:cxn>
                <a:cxn ang="0">
                  <a:pos x="60" y="232"/>
                </a:cxn>
                <a:cxn ang="0">
                  <a:pos x="0" y="282"/>
                </a:cxn>
                <a:cxn ang="0">
                  <a:pos x="128" y="282"/>
                </a:cxn>
                <a:cxn ang="0">
                  <a:pos x="154" y="254"/>
                </a:cxn>
                <a:cxn ang="0">
                  <a:pos x="158" y="196"/>
                </a:cxn>
                <a:cxn ang="0">
                  <a:pos x="188" y="148"/>
                </a:cxn>
                <a:cxn ang="0">
                  <a:pos x="196" y="70"/>
                </a:cxn>
                <a:cxn ang="0">
                  <a:pos x="237" y="0"/>
                </a:cxn>
                <a:cxn ang="0">
                  <a:pos x="201" y="0"/>
                </a:cxn>
                <a:cxn ang="0">
                  <a:pos x="201" y="0"/>
                </a:cxn>
                <a:cxn ang="0">
                  <a:pos x="201" y="0"/>
                </a:cxn>
              </a:cxnLst>
              <a:rect l="0" t="0" r="r" b="b"/>
              <a:pathLst>
                <a:path w="237" h="282">
                  <a:moveTo>
                    <a:pt x="201" y="0"/>
                  </a:moveTo>
                  <a:lnTo>
                    <a:pt x="183" y="0"/>
                  </a:lnTo>
                  <a:lnTo>
                    <a:pt x="158" y="50"/>
                  </a:lnTo>
                  <a:lnTo>
                    <a:pt x="148" y="92"/>
                  </a:lnTo>
                  <a:lnTo>
                    <a:pt x="120" y="144"/>
                  </a:lnTo>
                  <a:lnTo>
                    <a:pt x="82" y="182"/>
                  </a:lnTo>
                  <a:lnTo>
                    <a:pt x="60" y="232"/>
                  </a:lnTo>
                  <a:lnTo>
                    <a:pt x="0" y="282"/>
                  </a:lnTo>
                  <a:lnTo>
                    <a:pt x="128" y="282"/>
                  </a:lnTo>
                  <a:lnTo>
                    <a:pt x="154" y="254"/>
                  </a:lnTo>
                  <a:lnTo>
                    <a:pt x="158" y="196"/>
                  </a:lnTo>
                  <a:lnTo>
                    <a:pt x="188" y="148"/>
                  </a:lnTo>
                  <a:lnTo>
                    <a:pt x="196" y="70"/>
                  </a:lnTo>
                  <a:lnTo>
                    <a:pt x="237" y="0"/>
                  </a:lnTo>
                  <a:lnTo>
                    <a:pt x="201" y="0"/>
                  </a:lnTo>
                  <a:lnTo>
                    <a:pt x="201" y="0"/>
                  </a:lnTo>
                  <a:lnTo>
                    <a:pt x="20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7" name="Freeform 13"/>
            <p:cNvSpPr>
              <a:spLocks/>
            </p:cNvSpPr>
            <p:nvPr/>
          </p:nvSpPr>
          <p:spPr bwMode="ltGray">
            <a:xfrm>
              <a:off x="3674" y="4086"/>
              <a:ext cx="196" cy="234"/>
            </a:xfrm>
            <a:custGeom>
              <a:avLst/>
              <a:gdLst/>
              <a:ahLst/>
              <a:cxnLst>
                <a:cxn ang="0">
                  <a:pos x="167" y="54"/>
                </a:cxn>
                <a:cxn ang="0">
                  <a:pos x="113" y="24"/>
                </a:cxn>
                <a:cxn ang="0">
                  <a:pos x="83" y="0"/>
                </a:cxn>
                <a:cxn ang="0">
                  <a:pos x="80" y="62"/>
                </a:cxn>
                <a:cxn ang="0">
                  <a:pos x="58" y="100"/>
                </a:cxn>
                <a:cxn ang="0">
                  <a:pos x="54" y="160"/>
                </a:cxn>
                <a:cxn ang="0">
                  <a:pos x="36" y="202"/>
                </a:cxn>
                <a:cxn ang="0">
                  <a:pos x="0" y="234"/>
                </a:cxn>
                <a:cxn ang="0">
                  <a:pos x="146" y="234"/>
                </a:cxn>
                <a:cxn ang="0">
                  <a:pos x="170" y="198"/>
                </a:cxn>
                <a:cxn ang="0">
                  <a:pos x="158" y="138"/>
                </a:cxn>
                <a:cxn ang="0">
                  <a:pos x="196" y="100"/>
                </a:cxn>
                <a:cxn ang="0">
                  <a:pos x="191" y="54"/>
                </a:cxn>
                <a:cxn ang="0">
                  <a:pos x="167" y="54"/>
                </a:cxn>
                <a:cxn ang="0">
                  <a:pos x="167" y="54"/>
                </a:cxn>
                <a:cxn ang="0">
                  <a:pos x="167" y="54"/>
                </a:cxn>
              </a:cxnLst>
              <a:rect l="0" t="0" r="r" b="b"/>
              <a:pathLst>
                <a:path w="196" h="234">
                  <a:moveTo>
                    <a:pt x="167" y="54"/>
                  </a:moveTo>
                  <a:lnTo>
                    <a:pt x="113" y="24"/>
                  </a:lnTo>
                  <a:lnTo>
                    <a:pt x="83" y="0"/>
                  </a:lnTo>
                  <a:lnTo>
                    <a:pt x="80" y="62"/>
                  </a:lnTo>
                  <a:lnTo>
                    <a:pt x="58" y="100"/>
                  </a:lnTo>
                  <a:lnTo>
                    <a:pt x="54" y="160"/>
                  </a:lnTo>
                  <a:lnTo>
                    <a:pt x="36" y="202"/>
                  </a:lnTo>
                  <a:lnTo>
                    <a:pt x="0" y="234"/>
                  </a:lnTo>
                  <a:lnTo>
                    <a:pt x="146" y="234"/>
                  </a:lnTo>
                  <a:lnTo>
                    <a:pt x="170" y="198"/>
                  </a:lnTo>
                  <a:lnTo>
                    <a:pt x="158" y="138"/>
                  </a:lnTo>
                  <a:lnTo>
                    <a:pt x="196" y="100"/>
                  </a:lnTo>
                  <a:lnTo>
                    <a:pt x="191" y="54"/>
                  </a:lnTo>
                  <a:lnTo>
                    <a:pt x="167" y="54"/>
                  </a:lnTo>
                  <a:lnTo>
                    <a:pt x="167" y="54"/>
                  </a:lnTo>
                  <a:lnTo>
                    <a:pt x="167" y="5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8" name="Freeform 14"/>
            <p:cNvSpPr>
              <a:spLocks/>
            </p:cNvSpPr>
            <p:nvPr/>
          </p:nvSpPr>
          <p:spPr bwMode="ltGray">
            <a:xfrm>
              <a:off x="3476" y="4068"/>
              <a:ext cx="190" cy="252"/>
            </a:xfrm>
            <a:custGeom>
              <a:avLst/>
              <a:gdLst/>
              <a:ahLst/>
              <a:cxnLst>
                <a:cxn ang="0">
                  <a:pos x="190" y="0"/>
                </a:cxn>
                <a:cxn ang="0">
                  <a:pos x="166" y="0"/>
                </a:cxn>
                <a:cxn ang="0">
                  <a:pos x="158" y="38"/>
                </a:cxn>
                <a:cxn ang="0">
                  <a:pos x="138" y="120"/>
                </a:cxn>
                <a:cxn ang="0">
                  <a:pos x="94" y="180"/>
                </a:cxn>
                <a:cxn ang="0">
                  <a:pos x="62" y="234"/>
                </a:cxn>
                <a:cxn ang="0">
                  <a:pos x="0" y="252"/>
                </a:cxn>
                <a:cxn ang="0">
                  <a:pos x="128" y="252"/>
                </a:cxn>
                <a:cxn ang="0">
                  <a:pos x="142" y="188"/>
                </a:cxn>
                <a:cxn ang="0">
                  <a:pos x="186" y="90"/>
                </a:cxn>
                <a:cxn ang="0">
                  <a:pos x="190" y="38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  <a:cxn ang="0">
                  <a:pos x="190" y="0"/>
                </a:cxn>
              </a:cxnLst>
              <a:rect l="0" t="0" r="r" b="b"/>
              <a:pathLst>
                <a:path w="190" h="252">
                  <a:moveTo>
                    <a:pt x="190" y="0"/>
                  </a:moveTo>
                  <a:lnTo>
                    <a:pt x="166" y="0"/>
                  </a:lnTo>
                  <a:lnTo>
                    <a:pt x="158" y="38"/>
                  </a:lnTo>
                  <a:lnTo>
                    <a:pt x="138" y="120"/>
                  </a:lnTo>
                  <a:lnTo>
                    <a:pt x="94" y="180"/>
                  </a:lnTo>
                  <a:lnTo>
                    <a:pt x="62" y="234"/>
                  </a:lnTo>
                  <a:lnTo>
                    <a:pt x="0" y="252"/>
                  </a:lnTo>
                  <a:lnTo>
                    <a:pt x="128" y="252"/>
                  </a:lnTo>
                  <a:lnTo>
                    <a:pt x="142" y="188"/>
                  </a:lnTo>
                  <a:lnTo>
                    <a:pt x="186" y="90"/>
                  </a:lnTo>
                  <a:lnTo>
                    <a:pt x="190" y="38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  <a:lnTo>
                    <a:pt x="190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59" name="Freeform 15"/>
            <p:cNvSpPr>
              <a:spLocks/>
            </p:cNvSpPr>
            <p:nvPr/>
          </p:nvSpPr>
          <p:spPr bwMode="ltGray">
            <a:xfrm>
              <a:off x="3170" y="4188"/>
              <a:ext cx="230" cy="132"/>
            </a:xfrm>
            <a:custGeom>
              <a:avLst/>
              <a:gdLst/>
              <a:ahLst/>
              <a:cxnLst>
                <a:cxn ang="0">
                  <a:pos x="197" y="0"/>
                </a:cxn>
                <a:cxn ang="0">
                  <a:pos x="191" y="0"/>
                </a:cxn>
                <a:cxn ang="0">
                  <a:pos x="185" y="0"/>
                </a:cxn>
                <a:cxn ang="0">
                  <a:pos x="173" y="0"/>
                </a:cxn>
                <a:cxn ang="0">
                  <a:pos x="161" y="0"/>
                </a:cxn>
                <a:cxn ang="0">
                  <a:pos x="155" y="0"/>
                </a:cxn>
                <a:cxn ang="0">
                  <a:pos x="138" y="6"/>
                </a:cxn>
                <a:cxn ang="0">
                  <a:pos x="132" y="6"/>
                </a:cxn>
                <a:cxn ang="0">
                  <a:pos x="35" y="18"/>
                </a:cxn>
                <a:cxn ang="0">
                  <a:pos x="11" y="30"/>
                </a:cxn>
                <a:cxn ang="0">
                  <a:pos x="23" y="54"/>
                </a:cxn>
                <a:cxn ang="0">
                  <a:pos x="0" y="100"/>
                </a:cxn>
                <a:cxn ang="0">
                  <a:pos x="0" y="132"/>
                </a:cxn>
                <a:cxn ang="0">
                  <a:pos x="162" y="132"/>
                </a:cxn>
                <a:cxn ang="0">
                  <a:pos x="204" y="88"/>
                </a:cxn>
                <a:cxn ang="0">
                  <a:pos x="230" y="46"/>
                </a:cxn>
                <a:cxn ang="0">
                  <a:pos x="214" y="24"/>
                </a:cxn>
                <a:cxn ang="0">
                  <a:pos x="215" y="0"/>
                </a:cxn>
                <a:cxn ang="0">
                  <a:pos x="209" y="0"/>
                </a:cxn>
                <a:cxn ang="0">
                  <a:pos x="203" y="0"/>
                </a:cxn>
                <a:cxn ang="0">
                  <a:pos x="203" y="0"/>
                </a:cxn>
                <a:cxn ang="0">
                  <a:pos x="197" y="0"/>
                </a:cxn>
                <a:cxn ang="0">
                  <a:pos x="197" y="0"/>
                </a:cxn>
                <a:cxn ang="0">
                  <a:pos x="197" y="0"/>
                </a:cxn>
              </a:cxnLst>
              <a:rect l="0" t="0" r="r" b="b"/>
              <a:pathLst>
                <a:path w="230" h="132">
                  <a:moveTo>
                    <a:pt x="197" y="0"/>
                  </a:moveTo>
                  <a:lnTo>
                    <a:pt x="191" y="0"/>
                  </a:lnTo>
                  <a:lnTo>
                    <a:pt x="185" y="0"/>
                  </a:lnTo>
                  <a:lnTo>
                    <a:pt x="173" y="0"/>
                  </a:lnTo>
                  <a:lnTo>
                    <a:pt x="161" y="0"/>
                  </a:lnTo>
                  <a:lnTo>
                    <a:pt x="155" y="0"/>
                  </a:lnTo>
                  <a:lnTo>
                    <a:pt x="138" y="6"/>
                  </a:lnTo>
                  <a:lnTo>
                    <a:pt x="132" y="6"/>
                  </a:lnTo>
                  <a:lnTo>
                    <a:pt x="35" y="18"/>
                  </a:lnTo>
                  <a:lnTo>
                    <a:pt x="11" y="30"/>
                  </a:lnTo>
                  <a:lnTo>
                    <a:pt x="23" y="54"/>
                  </a:lnTo>
                  <a:lnTo>
                    <a:pt x="0" y="100"/>
                  </a:lnTo>
                  <a:lnTo>
                    <a:pt x="0" y="132"/>
                  </a:lnTo>
                  <a:lnTo>
                    <a:pt x="162" y="132"/>
                  </a:lnTo>
                  <a:lnTo>
                    <a:pt x="204" y="88"/>
                  </a:lnTo>
                  <a:lnTo>
                    <a:pt x="230" y="46"/>
                  </a:lnTo>
                  <a:lnTo>
                    <a:pt x="214" y="24"/>
                  </a:lnTo>
                  <a:lnTo>
                    <a:pt x="215" y="0"/>
                  </a:lnTo>
                  <a:lnTo>
                    <a:pt x="209" y="0"/>
                  </a:lnTo>
                  <a:lnTo>
                    <a:pt x="203" y="0"/>
                  </a:lnTo>
                  <a:lnTo>
                    <a:pt x="203" y="0"/>
                  </a:lnTo>
                  <a:lnTo>
                    <a:pt x="197" y="0"/>
                  </a:lnTo>
                  <a:lnTo>
                    <a:pt x="197" y="0"/>
                  </a:lnTo>
                  <a:lnTo>
                    <a:pt x="197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60" name="Freeform 16"/>
            <p:cNvSpPr>
              <a:spLocks/>
            </p:cNvSpPr>
            <p:nvPr/>
          </p:nvSpPr>
          <p:spPr bwMode="ltGray">
            <a:xfrm>
              <a:off x="3044" y="4218"/>
              <a:ext cx="89" cy="102"/>
            </a:xfrm>
            <a:custGeom>
              <a:avLst/>
              <a:gdLst/>
              <a:ahLst/>
              <a:cxnLst>
                <a:cxn ang="0">
                  <a:pos x="71" y="0"/>
                </a:cxn>
                <a:cxn ang="0">
                  <a:pos x="66" y="48"/>
                </a:cxn>
                <a:cxn ang="0">
                  <a:pos x="30" y="72"/>
                </a:cxn>
                <a:cxn ang="0">
                  <a:pos x="0" y="102"/>
                </a:cxn>
                <a:cxn ang="0">
                  <a:pos x="66" y="102"/>
                </a:cxn>
                <a:cxn ang="0">
                  <a:pos x="88" y="56"/>
                </a:cxn>
                <a:cxn ang="0">
                  <a:pos x="89" y="6"/>
                </a:cxn>
                <a:cxn ang="0">
                  <a:pos x="71" y="0"/>
                </a:cxn>
                <a:cxn ang="0">
                  <a:pos x="71" y="0"/>
                </a:cxn>
                <a:cxn ang="0">
                  <a:pos x="71" y="0"/>
                </a:cxn>
              </a:cxnLst>
              <a:rect l="0" t="0" r="r" b="b"/>
              <a:pathLst>
                <a:path w="89" h="102">
                  <a:moveTo>
                    <a:pt x="71" y="0"/>
                  </a:moveTo>
                  <a:lnTo>
                    <a:pt x="66" y="48"/>
                  </a:lnTo>
                  <a:lnTo>
                    <a:pt x="30" y="72"/>
                  </a:lnTo>
                  <a:lnTo>
                    <a:pt x="0" y="102"/>
                  </a:lnTo>
                  <a:lnTo>
                    <a:pt x="66" y="102"/>
                  </a:lnTo>
                  <a:lnTo>
                    <a:pt x="88" y="56"/>
                  </a:lnTo>
                  <a:lnTo>
                    <a:pt x="89" y="6"/>
                  </a:lnTo>
                  <a:lnTo>
                    <a:pt x="71" y="0"/>
                  </a:lnTo>
                  <a:lnTo>
                    <a:pt x="71" y="0"/>
                  </a:lnTo>
                  <a:lnTo>
                    <a:pt x="71" y="0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  <p:sp>
          <p:nvSpPr>
            <p:cNvPr id="6161" name="Freeform 17"/>
            <p:cNvSpPr>
              <a:spLocks/>
            </p:cNvSpPr>
            <p:nvPr/>
          </p:nvSpPr>
          <p:spPr bwMode="ltGray">
            <a:xfrm>
              <a:off x="5482" y="3367"/>
              <a:ext cx="278" cy="953"/>
            </a:xfrm>
            <a:custGeom>
              <a:avLst/>
              <a:gdLst/>
              <a:ahLst/>
              <a:cxnLst>
                <a:cxn ang="0">
                  <a:pos x="278" y="24"/>
                </a:cxn>
                <a:cxn ang="0">
                  <a:pos x="272" y="24"/>
                </a:cxn>
                <a:cxn ang="0">
                  <a:pos x="272" y="18"/>
                </a:cxn>
                <a:cxn ang="0">
                  <a:pos x="266" y="18"/>
                </a:cxn>
                <a:cxn ang="0">
                  <a:pos x="254" y="12"/>
                </a:cxn>
                <a:cxn ang="0">
                  <a:pos x="236" y="6"/>
                </a:cxn>
                <a:cxn ang="0">
                  <a:pos x="212" y="0"/>
                </a:cxn>
                <a:cxn ang="0">
                  <a:pos x="206" y="6"/>
                </a:cxn>
                <a:cxn ang="0">
                  <a:pos x="198" y="129"/>
                </a:cxn>
                <a:cxn ang="0">
                  <a:pos x="184" y="209"/>
                </a:cxn>
                <a:cxn ang="0">
                  <a:pos x="182" y="249"/>
                </a:cxn>
                <a:cxn ang="0">
                  <a:pos x="200" y="339"/>
                </a:cxn>
                <a:cxn ang="0">
                  <a:pos x="186" y="481"/>
                </a:cxn>
                <a:cxn ang="0">
                  <a:pos x="176" y="521"/>
                </a:cxn>
                <a:cxn ang="0">
                  <a:pos x="156" y="601"/>
                </a:cxn>
                <a:cxn ang="0">
                  <a:pos x="172" y="681"/>
                </a:cxn>
                <a:cxn ang="0">
                  <a:pos x="138" y="765"/>
                </a:cxn>
                <a:cxn ang="0">
                  <a:pos x="96" y="847"/>
                </a:cxn>
                <a:cxn ang="0">
                  <a:pos x="50" y="899"/>
                </a:cxn>
                <a:cxn ang="0">
                  <a:pos x="0" y="953"/>
                </a:cxn>
                <a:cxn ang="0">
                  <a:pos x="278" y="953"/>
                </a:cxn>
                <a:cxn ang="0">
                  <a:pos x="278" y="24"/>
                </a:cxn>
                <a:cxn ang="0">
                  <a:pos x="278" y="24"/>
                </a:cxn>
                <a:cxn ang="0">
                  <a:pos x="278" y="24"/>
                </a:cxn>
              </a:cxnLst>
              <a:rect l="0" t="0" r="r" b="b"/>
              <a:pathLst>
                <a:path w="278" h="953">
                  <a:moveTo>
                    <a:pt x="278" y="24"/>
                  </a:moveTo>
                  <a:lnTo>
                    <a:pt x="272" y="24"/>
                  </a:lnTo>
                  <a:lnTo>
                    <a:pt x="272" y="18"/>
                  </a:lnTo>
                  <a:lnTo>
                    <a:pt x="266" y="18"/>
                  </a:lnTo>
                  <a:lnTo>
                    <a:pt x="254" y="12"/>
                  </a:lnTo>
                  <a:lnTo>
                    <a:pt x="236" y="6"/>
                  </a:lnTo>
                  <a:lnTo>
                    <a:pt x="212" y="0"/>
                  </a:lnTo>
                  <a:lnTo>
                    <a:pt x="206" y="6"/>
                  </a:lnTo>
                  <a:lnTo>
                    <a:pt x="198" y="129"/>
                  </a:lnTo>
                  <a:lnTo>
                    <a:pt x="184" y="209"/>
                  </a:lnTo>
                  <a:lnTo>
                    <a:pt x="182" y="249"/>
                  </a:lnTo>
                  <a:lnTo>
                    <a:pt x="200" y="339"/>
                  </a:lnTo>
                  <a:lnTo>
                    <a:pt x="186" y="481"/>
                  </a:lnTo>
                  <a:lnTo>
                    <a:pt x="176" y="521"/>
                  </a:lnTo>
                  <a:lnTo>
                    <a:pt x="156" y="601"/>
                  </a:lnTo>
                  <a:lnTo>
                    <a:pt x="172" y="681"/>
                  </a:lnTo>
                  <a:lnTo>
                    <a:pt x="138" y="765"/>
                  </a:lnTo>
                  <a:lnTo>
                    <a:pt x="96" y="847"/>
                  </a:lnTo>
                  <a:lnTo>
                    <a:pt x="50" y="899"/>
                  </a:lnTo>
                  <a:lnTo>
                    <a:pt x="0" y="953"/>
                  </a:lnTo>
                  <a:lnTo>
                    <a:pt x="278" y="953"/>
                  </a:lnTo>
                  <a:lnTo>
                    <a:pt x="278" y="24"/>
                  </a:lnTo>
                  <a:lnTo>
                    <a:pt x="278" y="24"/>
                  </a:lnTo>
                  <a:lnTo>
                    <a:pt x="278" y="24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90980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>
                <a:solidFill>
                  <a:srgbClr val="EAEAEA"/>
                </a:solidFill>
              </a:endParaRPr>
            </a:p>
          </p:txBody>
        </p:sp>
      </p:grpSp>
      <p:sp>
        <p:nvSpPr>
          <p:cNvPr id="6162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63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4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EAEAEA"/>
              </a:solidFill>
            </a:endParaRPr>
          </a:p>
        </p:txBody>
      </p:sp>
      <p:sp>
        <p:nvSpPr>
          <p:cNvPr id="6165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02EE39D-203D-4087-80DF-962C997C3533}" type="slidenum">
              <a:rPr lang="ru-RU">
                <a:solidFill>
                  <a:srgbClr val="EAEAEA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EAEAEA"/>
              </a:solidFill>
            </a:endParaRPr>
          </a:p>
        </p:txBody>
      </p:sp>
      <p:sp>
        <p:nvSpPr>
          <p:cNvPr id="6166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u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u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70000"/>
        <a:buFont typeface="Wingdings" pitchFamily="2" charset="2"/>
        <a:buChar char="u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DA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304DA-D802-499F-86C1-D2DB7A0C481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  <p:sldLayoutId id="2147483768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1DA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C6304DA-D802-499F-86C1-D2DB7A0C481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  <p:sldLayoutId id="2147483781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3.xml"/><Relationship Id="rId1" Type="http://schemas.openxmlformats.org/officeDocument/2006/relationships/video" Target="file:///C:\&#1051;&#1077;&#1085;&#1072;\&#1055;&#1088;&#1077;&#1079;&#1077;&#1085;&#1090;&#1072;&#1094;&#1080;&#1080;\10-11%20&#1082;&#1083;\&#1082;&#1083;&#1077;&#1090;%20&#1091;&#1088;&#1086;&#1074;\dvigenie_citopl.avi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18.xml"/><Relationship Id="rId1" Type="http://schemas.openxmlformats.org/officeDocument/2006/relationships/audio" Target="file:///K:\&#1095;&#1090;&#1086;%20&#1075;&#1076;&#1077;%20&#1082;&#1086;&#1075;&#1076;&#1072;\05_Paul%20Mauriat.mp3" TargetMode="External"/><Relationship Id="rId5" Type="http://schemas.openxmlformats.org/officeDocument/2006/relationships/image" Target="../media/image25.emf"/><Relationship Id="rId4" Type="http://schemas.openxmlformats.org/officeDocument/2006/relationships/image" Target="../media/image24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6.jpeg"/><Relationship Id="rId7" Type="http://schemas.openxmlformats.org/officeDocument/2006/relationships/image" Target="../media/image30.jpeg"/><Relationship Id="rId2" Type="http://schemas.openxmlformats.org/officeDocument/2006/relationships/slideLayout" Target="../slideLayouts/slideLayout17.xml"/><Relationship Id="rId1" Type="http://schemas.openxmlformats.org/officeDocument/2006/relationships/audio" Target="file:///D:\&#1055;&#1088;&#1077;&#1079;&#1077;&#1085;&#1090;&#1072;&#1094;&#1080;&#1080;\&#1041;&#1080;&#1086;&#1083;&#1086;&#1075;&#1080;&#1103;\&#1050;&#1072;&#1083;&#1077;&#1081;&#1076;&#1086;&#1089;&#1082;&#1086;&#1087;\%233_25_Utro%20v%20lesu.mp3" TargetMode="External"/><Relationship Id="rId6" Type="http://schemas.openxmlformats.org/officeDocument/2006/relationships/image" Target="../media/image29.jpeg"/><Relationship Id="rId5" Type="http://schemas.openxmlformats.org/officeDocument/2006/relationships/image" Target="../media/image28.wmf"/><Relationship Id="rId4" Type="http://schemas.openxmlformats.org/officeDocument/2006/relationships/image" Target="../media/image27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15.xml"/><Relationship Id="rId1" Type="http://schemas.openxmlformats.org/officeDocument/2006/relationships/audio" Target="../media/audio1.wav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D:\Documents and Settings\Userilla\Мои документы\для през фон\2294130-0737ea2207657379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1" y="0"/>
            <a:ext cx="9088945" cy="6858000"/>
          </a:xfrm>
          <a:prstGeom prst="rect">
            <a:avLst/>
          </a:prstGeom>
          <a:noFill/>
        </p:spPr>
      </p:pic>
      <p:sp>
        <p:nvSpPr>
          <p:cNvPr id="7" name="Подзаголовок 2"/>
          <p:cNvSpPr txBox="1">
            <a:spLocks/>
          </p:cNvSpPr>
          <p:nvPr/>
        </p:nvSpPr>
        <p:spPr>
          <a:xfrm>
            <a:off x="1142976" y="2214554"/>
            <a:ext cx="6500858" cy="29956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800" b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Презентация дидактического материала, используемого на уроках, во внеурочной деятельности по биологии с детьми в рамках Концепции российской национальной системы выявления и развития молодых талантов 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Ларичева Е.А.,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ru-RU" sz="2200" b="1" i="1" dirty="0">
                <a:solidFill>
                  <a:schemeClr val="bg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ru-RU" sz="2200" b="1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читель</a:t>
            </a:r>
            <a:r>
              <a:rPr kumimoji="0" lang="ru-RU" sz="22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биологии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00364" y="1571612"/>
            <a:ext cx="27529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3300"/>
                </a:solidFill>
              </a:rPr>
              <a:t>МБОУ Жуковская СОШ№2</a:t>
            </a:r>
            <a:endParaRPr lang="ru-RU" dirty="0">
              <a:solidFill>
                <a:srgbClr val="00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23507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142976" y="2928935"/>
          <a:ext cx="7358114" cy="3052775"/>
        </p:xfrm>
        <a:graphic>
          <a:graphicData uri="http://schemas.openxmlformats.org/drawingml/2006/table">
            <a:tbl>
              <a:tblPr/>
              <a:tblGrid>
                <a:gridCol w="1788759"/>
                <a:gridCol w="2260265"/>
                <a:gridCol w="1356937"/>
                <a:gridCol w="1952153"/>
              </a:tblGrid>
              <a:tr h="555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Вид организмов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Плотность популяции (число особей /1 м</a:t>
                      </a:r>
                      <a:r>
                        <a:rPr lang="ru-RU" sz="1000" baseline="30000">
                          <a:latin typeface="Times New Roman"/>
                          <a:ea typeface="Times New Roman"/>
                        </a:rPr>
                        <a:t>2</a:t>
                      </a:r>
                      <a:r>
                        <a:rPr lang="ru-RU" sz="10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Биомасса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(в г м </a:t>
                      </a:r>
                      <a:r>
                        <a:rPr lang="ru-RU" sz="1000" baseline="30000">
                          <a:latin typeface="Times New Roman"/>
                          <a:ea typeface="Times New Roman"/>
                        </a:rPr>
                        <a:t>-2</a:t>
                      </a:r>
                      <a:r>
                        <a:rPr lang="ru-RU" sz="1000">
                          <a:latin typeface="Times New Roman"/>
                          <a:ea typeface="Times New Roman"/>
                        </a:rPr>
                        <a:t>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Поток энергии (ккал м</a:t>
                      </a:r>
                      <a:r>
                        <a:rPr lang="ru-RU" sz="1000" baseline="30000">
                          <a:latin typeface="Times New Roman"/>
                          <a:ea typeface="Times New Roman"/>
                        </a:rPr>
                        <a:t>-2</a:t>
                      </a:r>
                      <a:r>
                        <a:rPr lang="ru-RU" sz="1000">
                          <a:latin typeface="Times New Roman"/>
                          <a:ea typeface="Times New Roman"/>
                        </a:rPr>
                        <a:t> в сутки)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0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smtClean="0">
                          <a:latin typeface="Times New Roman"/>
                          <a:ea typeface="Times New Roman"/>
                        </a:rPr>
                        <a:t>Почвенные</a:t>
                      </a:r>
                      <a:endParaRPr lang="ru-RU" sz="120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smtClean="0">
                          <a:latin typeface="Times New Roman"/>
                          <a:ea typeface="Times New Roman"/>
                        </a:rPr>
                        <a:t>бактерии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  <a:r>
                        <a:rPr lang="ru-RU" sz="1000" baseline="30000">
                          <a:latin typeface="Times New Roman"/>
                          <a:ea typeface="Times New Roman"/>
                        </a:rPr>
                        <a:t>12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0,001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5505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smtClean="0">
                          <a:latin typeface="Times New Roman"/>
                          <a:ea typeface="Times New Roman"/>
                        </a:rPr>
                        <a:t>Веслоногие</a:t>
                      </a:r>
                      <a:endParaRPr lang="ru-RU" sz="120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smtClean="0">
                          <a:latin typeface="Times New Roman"/>
                          <a:ea typeface="Times New Roman"/>
                        </a:rPr>
                        <a:t>моллюски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  <a:r>
                        <a:rPr lang="ru-RU" sz="1000" baseline="30000">
                          <a:latin typeface="Times New Roman"/>
                          <a:ea typeface="Times New Roman"/>
                        </a:rPr>
                        <a:t>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2,5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smtClean="0">
                          <a:latin typeface="Times New Roman"/>
                          <a:ea typeface="Times New Roman"/>
                        </a:rPr>
                        <a:t>Литоральные моллюски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smtClean="0">
                          <a:latin typeface="Times New Roman"/>
                          <a:ea typeface="Times New Roman"/>
                        </a:rPr>
                        <a:t>Брюхоногие моллюски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200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smtClean="0">
                          <a:latin typeface="Times New Roman"/>
                          <a:ea typeface="Times New Roman"/>
                        </a:rPr>
                        <a:t>Полевки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0,4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smtClean="0">
                          <a:latin typeface="Times New Roman"/>
                          <a:ea typeface="Times New Roman"/>
                        </a:rPr>
                        <a:t>Олень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  <a:r>
                        <a:rPr lang="ru-RU" sz="1000" baseline="30000">
                          <a:latin typeface="Times New Roman"/>
                          <a:ea typeface="Times New Roman"/>
                        </a:rPr>
                        <a:t>-2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0,6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0,7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752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dirty="0" smtClean="0">
                          <a:latin typeface="Times New Roman"/>
                          <a:ea typeface="Times New Roman"/>
                        </a:rPr>
                        <a:t>Кузнечики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10</a:t>
                      </a:r>
                      <a:r>
                        <a:rPr lang="ru-RU" sz="1000" baseline="30000">
                          <a:latin typeface="Times New Roman"/>
                          <a:ea typeface="Times New Roman"/>
                        </a:rPr>
                        <a:t>-5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>
                          <a:latin typeface="Times New Roman"/>
                          <a:ea typeface="Times New Roman"/>
                        </a:rPr>
                        <a:t>1,1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150870" algn="l"/>
                        </a:tabLst>
                      </a:pPr>
                      <a:r>
                        <a:rPr lang="ru-RU" sz="1000" dirty="0">
                          <a:latin typeface="Times New Roman"/>
                          <a:ea typeface="Times New Roman"/>
                        </a:rPr>
                        <a:t>0,5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857224" y="571480"/>
            <a:ext cx="7359889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51188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Проанализируйте данные таблицы для шести популяций особей, различающихся по размерам особей и местообитанию.</a:t>
            </a:r>
          </a:p>
          <a:p>
            <a:pPr marL="0" marR="0" lvl="0" indent="34290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3151188" algn="l"/>
              </a:tabLst>
            </a:pPr>
            <a:endParaRPr kumimoji="0" lang="ru-RU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29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151188" algn="l"/>
              </a:tabLst>
            </a:pPr>
            <a:r>
              <a:rPr kumimoji="0" lang="ru-RU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Выясните, одинаковое ли место в трофической структуре популяции занимают особи. На какой показатель в таком случае вы будете ориентироваться?</a:t>
            </a:r>
            <a:endParaRPr kumimoji="0" lang="ru-RU" sz="4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85852" y="2500306"/>
            <a:ext cx="70009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342900" algn="just" eaLnBrk="0" fontAlgn="base" hangingPunct="0">
              <a:spcBef>
                <a:spcPct val="0"/>
              </a:spcBef>
              <a:spcAft>
                <a:spcPct val="0"/>
              </a:spcAft>
              <a:tabLst>
                <a:tab pos="3151188" algn="l"/>
              </a:tabLst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Плотность, биомасса и поток энергии в популяциях организмов</a:t>
            </a:r>
            <a:r>
              <a:rPr lang="ru-RU" sz="1100" b="1" dirty="0"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(по Ю. </a:t>
            </a:r>
            <a:r>
              <a:rPr kumimoji="0" lang="ru-RU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Одуму</a:t>
            </a: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1968)</a:t>
            </a:r>
            <a:endParaRPr kumimoji="0" lang="ru-RU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5" name="Rectangle 3"/>
          <p:cNvSpPr>
            <a:spLocks noChangeArrowheads="1"/>
          </p:cNvSpPr>
          <p:nvPr/>
        </p:nvSpPr>
        <p:spPr bwMode="auto">
          <a:xfrm>
            <a:off x="2700338" y="404813"/>
            <a:ext cx="314708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rgbClr val="CC3300"/>
                </a:solidFill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4036" name="Picture 4" descr="ГИДРА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17475" y="1676400"/>
            <a:ext cx="2870200" cy="3505200"/>
          </a:xfrm>
          <a:prstGeom prst="rect">
            <a:avLst/>
          </a:prstGeom>
          <a:noFill/>
        </p:spPr>
      </p:pic>
      <p:pic>
        <p:nvPicPr>
          <p:cNvPr id="44037" name="Picture 5" descr="МОРСКАЯ ЗВЕЗД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124200" y="1676400"/>
            <a:ext cx="2751138" cy="3505200"/>
          </a:xfrm>
          <a:prstGeom prst="rect">
            <a:avLst/>
          </a:prstGeom>
          <a:noFill/>
        </p:spPr>
      </p:pic>
      <p:pic>
        <p:nvPicPr>
          <p:cNvPr id="44038" name="Picture 6" descr="СОМ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6019800" y="1676400"/>
            <a:ext cx="2779713" cy="3505200"/>
          </a:xfrm>
          <a:prstGeom prst="rect">
            <a:avLst/>
          </a:prstGeom>
          <a:noFill/>
        </p:spPr>
      </p:pic>
      <p:sp>
        <p:nvSpPr>
          <p:cNvPr id="44041" name="Text Box 9"/>
          <p:cNvSpPr txBox="1">
            <a:spLocks noChangeArrowheads="1"/>
          </p:cNvSpPr>
          <p:nvPr/>
        </p:nvSpPr>
        <p:spPr bwMode="auto">
          <a:xfrm>
            <a:off x="1258888" y="5373688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66"/>
                </a:solidFill>
              </a:rPr>
              <a:t>А</a:t>
            </a:r>
          </a:p>
        </p:txBody>
      </p:sp>
      <p:sp>
        <p:nvSpPr>
          <p:cNvPr id="44042" name="Text Box 10"/>
          <p:cNvSpPr txBox="1">
            <a:spLocks noChangeArrowheads="1"/>
          </p:cNvSpPr>
          <p:nvPr/>
        </p:nvSpPr>
        <p:spPr bwMode="auto">
          <a:xfrm>
            <a:off x="7235825" y="5373688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66"/>
                </a:solidFill>
              </a:rPr>
              <a:t>В</a:t>
            </a:r>
          </a:p>
        </p:txBody>
      </p:sp>
      <p:sp>
        <p:nvSpPr>
          <p:cNvPr id="44043" name="Text Box 11"/>
          <p:cNvSpPr txBox="1">
            <a:spLocks noChangeArrowheads="1"/>
          </p:cNvSpPr>
          <p:nvPr/>
        </p:nvSpPr>
        <p:spPr bwMode="auto">
          <a:xfrm>
            <a:off x="4211638" y="5373688"/>
            <a:ext cx="38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66"/>
                </a:solidFill>
              </a:rPr>
              <a:t>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3"/>
          <p:cNvSpPr>
            <a:spLocks noChangeArrowheads="1"/>
          </p:cNvSpPr>
          <p:nvPr/>
        </p:nvSpPr>
        <p:spPr bwMode="auto">
          <a:xfrm>
            <a:off x="2743200" y="381000"/>
            <a:ext cx="4565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C3300"/>
                </a:solidFill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Кто лишний?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3012" name="Picture 4" descr="ГРИБ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52400" y="1295400"/>
            <a:ext cx="2789238" cy="3429000"/>
          </a:xfrm>
          <a:prstGeom prst="rect">
            <a:avLst/>
          </a:prstGeom>
          <a:noFill/>
        </p:spPr>
      </p:pic>
      <p:pic>
        <p:nvPicPr>
          <p:cNvPr id="43013" name="Picture 5" descr="ПАПОРТНИК ОРЛЯК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73775" y="1295400"/>
            <a:ext cx="2808288" cy="3429000"/>
          </a:xfrm>
          <a:prstGeom prst="rect">
            <a:avLst/>
          </a:prstGeom>
          <a:noFill/>
        </p:spPr>
      </p:pic>
      <p:pic>
        <p:nvPicPr>
          <p:cNvPr id="43014" name="Picture 6" descr="ГОЛОСЕМЕННЫЕ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124200" y="1295400"/>
            <a:ext cx="2808288" cy="3429000"/>
          </a:xfrm>
          <a:prstGeom prst="rect">
            <a:avLst/>
          </a:prstGeom>
          <a:noFill/>
        </p:spPr>
      </p:pic>
      <p:sp>
        <p:nvSpPr>
          <p:cNvPr id="43017" name="Text Box 9"/>
          <p:cNvSpPr txBox="1">
            <a:spLocks noChangeArrowheads="1"/>
          </p:cNvSpPr>
          <p:nvPr/>
        </p:nvSpPr>
        <p:spPr bwMode="auto">
          <a:xfrm>
            <a:off x="1187450" y="4941888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66"/>
                </a:solidFill>
              </a:rPr>
              <a:t>А</a:t>
            </a:r>
          </a:p>
        </p:txBody>
      </p:sp>
      <p:sp>
        <p:nvSpPr>
          <p:cNvPr id="43018" name="Text Box 10"/>
          <p:cNvSpPr txBox="1">
            <a:spLocks noChangeArrowheads="1"/>
          </p:cNvSpPr>
          <p:nvPr/>
        </p:nvSpPr>
        <p:spPr bwMode="auto">
          <a:xfrm>
            <a:off x="4408488" y="46736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3019" name="Text Box 11"/>
          <p:cNvSpPr txBox="1">
            <a:spLocks noChangeArrowheads="1"/>
          </p:cNvSpPr>
          <p:nvPr/>
        </p:nvSpPr>
        <p:spPr bwMode="auto">
          <a:xfrm>
            <a:off x="4356100" y="4941888"/>
            <a:ext cx="384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66"/>
                </a:solidFill>
              </a:rPr>
              <a:t>Б</a:t>
            </a:r>
          </a:p>
        </p:txBody>
      </p:sp>
      <p:sp>
        <p:nvSpPr>
          <p:cNvPr id="43020" name="Text Box 12"/>
          <p:cNvSpPr txBox="1">
            <a:spLocks noChangeArrowheads="1"/>
          </p:cNvSpPr>
          <p:nvPr/>
        </p:nvSpPr>
        <p:spPr bwMode="auto">
          <a:xfrm>
            <a:off x="7235825" y="4868863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400">
                <a:solidFill>
                  <a:srgbClr val="FF0066"/>
                </a:solidFill>
              </a:rPr>
              <a:t>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Что изображено на рисунке?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нервные клетки человека.bmp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000100" y="1357298"/>
            <a:ext cx="7000924" cy="5219987"/>
          </a:xfrm>
          <a:prstGeom prst="rect">
            <a:avLst/>
          </a:prstGeo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428596" y="28572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100" b="1" i="0" u="none" strike="noStrike" kern="1200" cap="none" spc="0" normalizeH="0" baseline="0" noProof="0">
              <a:ln w="6350">
                <a:noFill/>
              </a:ln>
              <a:gradFill>
                <a:gsLst>
                  <a:gs pos="0">
                    <a:schemeClr val="accent1">
                      <a:tint val="73000"/>
                      <a:satMod val="145000"/>
                    </a:schemeClr>
                  </a:gs>
                  <a:gs pos="73000">
                    <a:schemeClr val="accent1">
                      <a:tint val="73000"/>
                      <a:satMod val="145000"/>
                    </a:schemeClr>
                  </a:gs>
                  <a:gs pos="100000">
                    <a:schemeClr val="accent1">
                      <a:tint val="83000"/>
                      <a:satMod val="143000"/>
                    </a:schemeClr>
                  </a:gs>
                </a:gsLst>
                <a:lin ang="4800000" scaled="1"/>
              </a:gra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дмин\Desktop\procariota-eucariota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42910" y="1500174"/>
            <a:ext cx="7715304" cy="4857784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71802" y="2714620"/>
            <a:ext cx="2357454" cy="3693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071802" y="1857364"/>
            <a:ext cx="250033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3000364" y="2285992"/>
            <a:ext cx="207170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643306" y="3143248"/>
            <a:ext cx="107157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3500430" y="3786190"/>
            <a:ext cx="1143008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500166" y="500042"/>
            <a:ext cx="66816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srgbClr val="A50021"/>
                </a:solidFill>
                <a:latin typeface="Segoe Print" pitchFamily="2" charset="0"/>
                <a:cs typeface="Estrangelo Edessa" pitchFamily="66" charset="0"/>
              </a:rPr>
              <a:t>Найдите 10 отличий</a:t>
            </a:r>
            <a:endParaRPr lang="ru-RU" sz="4400" dirty="0">
              <a:solidFill>
                <a:srgbClr val="A50021"/>
              </a:solidFill>
              <a:latin typeface="Segoe Print" pitchFamily="2" charset="0"/>
              <a:cs typeface="Estrangelo Edess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1"/>
          <p:cNvSpPr>
            <a:spLocks noChangeArrowheads="1"/>
          </p:cNvSpPr>
          <p:nvPr/>
        </p:nvSpPr>
        <p:spPr bwMode="auto">
          <a:xfrm>
            <a:off x="214282" y="-73721"/>
            <a:ext cx="9144000" cy="5355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solidFill>
                  <a:srgbClr val="00206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Ш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утливая разминка для тренировки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межполушарного взаимодействия: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3200" b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Птица-кашевар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(с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орока)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Хитрый гриб</a:t>
            </a: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исичка)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Солнечный макияж</a:t>
            </a: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(з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агар)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Бабочка из шкафа</a:t>
            </a:r>
            <a:r>
              <a:rPr lang="ru-RU" sz="3200" b="1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(м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оль)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Обувь с ресничками</a:t>
            </a: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3200" dirty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3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(и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нфузория- туфелька)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500042"/>
            <a:ext cx="61436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З</a:t>
            </a:r>
            <a:r>
              <a:rPr lang="ru-RU" sz="2000" dirty="0" smtClean="0">
                <a:solidFill>
                  <a:srgbClr val="002060"/>
                </a:solidFill>
                <a:latin typeface="Comic Sans MS" pitchFamily="66" charset="0"/>
              </a:rPr>
              <a:t>адания </a:t>
            </a:r>
            <a:r>
              <a:rPr lang="ru-RU" sz="2000" dirty="0">
                <a:solidFill>
                  <a:srgbClr val="002060"/>
                </a:solidFill>
                <a:latin typeface="Comic Sans MS" pitchFamily="66" charset="0"/>
              </a:rPr>
              <a:t>на развитие творческого мышления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28596" y="1357298"/>
            <a:ext cx="821537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Написать сочинение.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Может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 существовать планета счастливых людей, если на ней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плохо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живется животным.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*Путешествие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лес каменноугольного периода.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*Что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думает обо мне мое сердце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Придумать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нарисовать или создать на компьютере рекламу, листовку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социального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содержания: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*в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защиту исчезающего вида, для владельцев собак в черте города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для посетителей лесопарка,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*о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здоровом образе жизни, против курения.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Придумать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и нарисовать рисунок-иллюстрацию к изучаемой тем</a:t>
            </a:r>
            <a:r>
              <a:rPr lang="en-US" b="1" i="1" dirty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b="1" i="1" dirty="0" smtClean="0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брать и оформить коллекцию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Провести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самостоятельно исследование в виде эксперимента по 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заданному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алгоритму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Создать презентацию к изучаемой теме по плану, данному учителем.</a:t>
            </a:r>
          </a:p>
          <a:p>
            <a:endParaRPr lang="ru-RU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91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1" name="Text Box 5"/>
          <p:cNvSpPr txBox="1">
            <a:spLocks noChangeArrowheads="1"/>
          </p:cNvSpPr>
          <p:nvPr/>
        </p:nvSpPr>
        <p:spPr bwMode="auto">
          <a:xfrm>
            <a:off x="1785938" y="928688"/>
            <a:ext cx="5616575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6000" i="1">
                <a:solidFill>
                  <a:srgbClr val="800000"/>
                </a:solidFill>
                <a:latin typeface="Garamond" pitchFamily="18" charset="0"/>
              </a:rPr>
              <a:t>История                  создания               клеточной теории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042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1835150" y="620713"/>
            <a:ext cx="1944688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i="1" dirty="0">
                <a:solidFill>
                  <a:srgbClr val="800000"/>
                </a:solidFill>
                <a:latin typeface="Garamond" pitchFamily="18" charset="0"/>
              </a:rPr>
              <a:t>1610 год</a:t>
            </a:r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476375" y="1484313"/>
            <a:ext cx="3065463" cy="410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1547813" y="5661025"/>
            <a:ext cx="309562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Галилео Галилей </a:t>
            </a:r>
            <a:r>
              <a:rPr lang="ru-RU" sz="2400" i="1" dirty="0">
                <a:solidFill>
                  <a:srgbClr val="800000"/>
                </a:solidFill>
                <a:latin typeface="Garamond" pitchFamily="18" charset="0"/>
              </a:rPr>
              <a:t>(Италия)</a:t>
            </a:r>
          </a:p>
        </p:txBody>
      </p:sp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357818" y="1500174"/>
            <a:ext cx="3386138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5219700" y="5661025"/>
            <a:ext cx="3311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>
                <a:solidFill>
                  <a:srgbClr val="800000"/>
                </a:solidFill>
                <a:latin typeface="Garamond" pitchFamily="18" charset="0"/>
              </a:rPr>
              <a:t>изобрёл микроскоп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1042988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1403350" y="620713"/>
            <a:ext cx="3167063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3200" i="1" dirty="0">
                <a:solidFill>
                  <a:srgbClr val="800000"/>
                </a:solidFill>
                <a:latin typeface="Garamond" pitchFamily="18" charset="0"/>
              </a:rPr>
              <a:t>1837 год</a:t>
            </a:r>
          </a:p>
        </p:txBody>
      </p:sp>
      <p:sp>
        <p:nvSpPr>
          <p:cNvPr id="9221" name="Text Box 5"/>
          <p:cNvSpPr txBox="1">
            <a:spLocks noChangeArrowheads="1"/>
          </p:cNvSpPr>
          <p:nvPr/>
        </p:nvSpPr>
        <p:spPr bwMode="auto">
          <a:xfrm>
            <a:off x="1476375" y="5373688"/>
            <a:ext cx="2987675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Ян </a:t>
            </a:r>
            <a:r>
              <a:rPr lang="ru-RU" sz="2400" b="1" dirty="0" err="1">
                <a:solidFill>
                  <a:srgbClr val="800000"/>
                </a:solidFill>
                <a:latin typeface="Garamond" pitchFamily="18" charset="0"/>
              </a:rPr>
              <a:t>Пуркинье</a:t>
            </a:r>
            <a:r>
              <a:rPr lang="ru-RU" sz="2400" b="1" dirty="0">
                <a:solidFill>
                  <a:srgbClr val="800000"/>
                </a:solidFill>
                <a:latin typeface="Garamond" pitchFamily="18" charset="0"/>
              </a:rPr>
              <a:t>         </a:t>
            </a:r>
            <a:r>
              <a:rPr lang="ru-RU" sz="2400" i="1" dirty="0">
                <a:solidFill>
                  <a:srgbClr val="800000"/>
                </a:solidFill>
                <a:latin typeface="Garamond" pitchFamily="18" charset="0"/>
              </a:rPr>
              <a:t>(Чехия)</a:t>
            </a:r>
          </a:p>
        </p:txBody>
      </p:sp>
      <p:sp>
        <p:nvSpPr>
          <p:cNvPr id="9222" name="Text Box 6"/>
          <p:cNvSpPr txBox="1">
            <a:spLocks noChangeArrowheads="1"/>
          </p:cNvSpPr>
          <p:nvPr/>
        </p:nvSpPr>
        <p:spPr bwMode="auto">
          <a:xfrm>
            <a:off x="4500563" y="5516563"/>
            <a:ext cx="417512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ru-RU" sz="2400" dirty="0">
                <a:solidFill>
                  <a:srgbClr val="800000"/>
                </a:solidFill>
                <a:latin typeface="Garamond" pitchFamily="18" charset="0"/>
              </a:rPr>
              <a:t>идея об аналогичности растительных и животных клеток</a:t>
            </a:r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571604" y="1428736"/>
            <a:ext cx="2784475" cy="3744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356100" y="692150"/>
            <a:ext cx="2757488" cy="3529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7" name="Picture 11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15074" y="2071678"/>
            <a:ext cx="2808287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Documents and Settings\Userilla\Мои документы\для през фон\2792899-ae498eec8ce51765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750095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214414" y="1142984"/>
            <a:ext cx="700092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В рамках создания Национальной системы «Российские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таланты» должны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быть решены следующие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задачи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 smtClean="0"/>
          </a:p>
          <a:p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формирование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национальной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системы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работы с одарёнными детьми и талантливой молодёжью 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*создание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стране условий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для развития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задатков, способностей, 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даренности </a:t>
            </a:r>
            <a:r>
              <a:rPr lang="ru-RU" sz="2400" i="1" dirty="0">
                <a:latin typeface="Times New Roman" pitchFamily="18" charset="0"/>
                <a:cs typeface="Times New Roman" pitchFamily="18" charset="0"/>
              </a:rPr>
              <a:t>всех детей и молодежи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dvigenie_citopl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screen"/>
          <a:stretch>
            <a:fillRect/>
          </a:stretch>
        </p:blipFill>
        <p:spPr>
          <a:xfrm>
            <a:off x="357158" y="357165"/>
            <a:ext cx="8072494" cy="60543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3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00232" y="714356"/>
            <a:ext cx="52918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Задания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на составление проектов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428728" y="2071678"/>
            <a:ext cx="587673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Развитие жизни на земле.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Кабинет биологии 21 века.</a:t>
            </a:r>
          </a:p>
          <a:p>
            <a:pPr>
              <a:buFont typeface="Arial" pitchFamily="34" charset="0"/>
              <a:buChar char="•"/>
            </a:pPr>
            <a:r>
              <a:rPr lang="ru-RU" sz="2800" i="1" dirty="0">
                <a:latin typeface="Times New Roman" pitchFamily="18" charset="0"/>
                <a:cs typeface="Times New Roman" pitchFamily="18" charset="0"/>
              </a:rPr>
              <a:t>Экологический парк – зона здоровья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642918"/>
            <a:ext cx="59602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Задания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на прогнозирование ситуаций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92794" y="1643050"/>
            <a:ext cx="8851206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/>
              <a:t>Функции какой системы человека могут быть </a:t>
            </a:r>
            <a:r>
              <a:rPr lang="ru-RU" sz="2400" dirty="0" smtClean="0"/>
              <a:t>нарушены</a:t>
            </a:r>
          </a:p>
          <a:p>
            <a:r>
              <a:rPr lang="ru-RU" sz="2400" dirty="0" smtClean="0"/>
              <a:t>при бесконтрольном </a:t>
            </a:r>
            <a:r>
              <a:rPr lang="ru-RU" sz="2400" dirty="0"/>
              <a:t>применении антибиотиков? Почему</a:t>
            </a:r>
            <a:r>
              <a:rPr lang="ru-RU" sz="2400" dirty="0" smtClean="0"/>
              <a:t>?</a:t>
            </a:r>
          </a:p>
          <a:p>
            <a:endParaRPr lang="ru-RU" sz="2400" dirty="0"/>
          </a:p>
          <a:p>
            <a:pPr>
              <a:buFont typeface="Arial" pitchFamily="34" charset="0"/>
              <a:buChar char="•"/>
            </a:pPr>
            <a:r>
              <a:rPr lang="ru-RU" sz="2400" dirty="0"/>
              <a:t>Цианистый водород (</a:t>
            </a:r>
            <a:r>
              <a:rPr lang="en-US" sz="2400" dirty="0"/>
              <a:t>HCN</a:t>
            </a:r>
            <a:r>
              <a:rPr lang="ru-RU" sz="2400" dirty="0"/>
              <a:t>) и угарный газ (</a:t>
            </a:r>
            <a:r>
              <a:rPr lang="en-US" sz="2400" dirty="0"/>
              <a:t>CO</a:t>
            </a:r>
            <a:r>
              <a:rPr lang="ru-RU" sz="2400" dirty="0"/>
              <a:t>) яды, легко </a:t>
            </a:r>
            <a:endParaRPr lang="ru-RU" sz="2400" dirty="0" smtClean="0"/>
          </a:p>
          <a:p>
            <a:r>
              <a:rPr lang="ru-RU" sz="2400" dirty="0" smtClean="0"/>
              <a:t>проникающие </a:t>
            </a:r>
            <a:r>
              <a:rPr lang="ru-RU" sz="2400" dirty="0"/>
              <a:t>через клеточную </a:t>
            </a:r>
            <a:r>
              <a:rPr lang="ru-RU" sz="2400" dirty="0" smtClean="0"/>
              <a:t>мембрану. Почему </a:t>
            </a:r>
            <a:r>
              <a:rPr lang="ru-RU" sz="2400" dirty="0"/>
              <a:t>ни </a:t>
            </a:r>
            <a:r>
              <a:rPr lang="ru-RU" sz="2400" dirty="0" smtClean="0"/>
              <a:t>одна</a:t>
            </a:r>
          </a:p>
          <a:p>
            <a:r>
              <a:rPr lang="ru-RU" sz="2400" dirty="0" smtClean="0"/>
              <a:t> </a:t>
            </a:r>
            <a:r>
              <a:rPr lang="ru-RU" sz="2400" dirty="0"/>
              <a:t>из клеток </a:t>
            </a:r>
            <a:r>
              <a:rPr lang="ru-RU" sz="2400" dirty="0" smtClean="0"/>
              <a:t>не </a:t>
            </a:r>
            <a:r>
              <a:rPr lang="ru-RU" sz="2400" dirty="0"/>
              <a:t>выработала приспособления, </a:t>
            </a:r>
            <a:r>
              <a:rPr lang="ru-RU" sz="2400" dirty="0" smtClean="0"/>
              <a:t>препятствующие</a:t>
            </a:r>
          </a:p>
          <a:p>
            <a:r>
              <a:rPr lang="ru-RU" sz="2400" dirty="0" smtClean="0"/>
              <a:t> поступлению этих </a:t>
            </a:r>
            <a:r>
              <a:rPr lang="ru-RU" sz="2400" dirty="0"/>
              <a:t>веществ внутрь клетки?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screen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5"/>
          <p:cNvSpPr txBox="1">
            <a:spLocks noChangeArrowheads="1"/>
          </p:cNvSpPr>
          <p:nvPr/>
        </p:nvSpPr>
        <p:spPr bwMode="auto">
          <a:xfrm>
            <a:off x="1071538" y="1857364"/>
            <a:ext cx="525780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6600" b="1" dirty="0">
                <a:solidFill>
                  <a:srgbClr val="0000FF"/>
                </a:solidFill>
                <a:latin typeface="Comic Sans MS" pitchFamily="66" charset="0"/>
              </a:rPr>
              <a:t>СВОЯ ИГРА</a:t>
            </a:r>
          </a:p>
        </p:txBody>
      </p:sp>
      <p:sp>
        <p:nvSpPr>
          <p:cNvPr id="3075" name="Text Box 6"/>
          <p:cNvSpPr txBox="1">
            <a:spLocks noChangeArrowheads="1"/>
          </p:cNvSpPr>
          <p:nvPr/>
        </p:nvSpPr>
        <p:spPr bwMode="auto">
          <a:xfrm>
            <a:off x="1600200" y="5257800"/>
            <a:ext cx="6400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ru-RU" sz="5400" b="1" i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Строение клетки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42976" y="357166"/>
            <a:ext cx="7286676" cy="830997"/>
          </a:xfrm>
          <a:prstGeom prst="rect">
            <a:avLst/>
          </a:prstGeom>
          <a:solidFill>
            <a:srgbClr val="00B0F0"/>
          </a:solidFill>
          <a:ln w="38100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Использование различных дидактических игр во внеурочной деятельности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9"/>
          <p:cNvSpPr>
            <a:spLocks noChangeArrowheads="1"/>
          </p:cNvSpPr>
          <p:nvPr/>
        </p:nvSpPr>
        <p:spPr bwMode="auto">
          <a:xfrm>
            <a:off x="179388" y="188913"/>
            <a:ext cx="8785225" cy="6480175"/>
          </a:xfrm>
          <a:prstGeom prst="rect">
            <a:avLst/>
          </a:prstGeom>
          <a:gradFill rotWithShape="1">
            <a:gsLst>
              <a:gs pos="0">
                <a:srgbClr val="E6F8E6"/>
              </a:gs>
              <a:gs pos="100000">
                <a:srgbClr val="B8EAB8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1800"/>
          </a:p>
        </p:txBody>
      </p:sp>
      <p:pic>
        <p:nvPicPr>
          <p:cNvPr id="11267" name="Picture 9" descr="сова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187450" y="1916113"/>
            <a:ext cx="3743325" cy="260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71" name="WordArt 23"/>
          <p:cNvSpPr>
            <a:spLocks noChangeArrowheads="1" noChangeShapeType="1" noTextEdit="1"/>
          </p:cNvSpPr>
          <p:nvPr/>
        </p:nvSpPr>
        <p:spPr bwMode="auto">
          <a:xfrm>
            <a:off x="4932363" y="620713"/>
            <a:ext cx="3743325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prstShdw prst="shdw13" dist="28398" dir="12393903">
                    <a:schemeClr val="tx1">
                      <a:alpha val="50000"/>
                    </a:schemeClr>
                  </a:prstShdw>
                </a:effectLst>
                <a:latin typeface="Book Antiqua"/>
              </a:rPr>
              <a:t>Что?</a:t>
            </a:r>
          </a:p>
        </p:txBody>
      </p:sp>
      <p:sp>
        <p:nvSpPr>
          <p:cNvPr id="2072" name="WordArt 24"/>
          <p:cNvSpPr>
            <a:spLocks noChangeArrowheads="1" noChangeShapeType="1" noTextEdit="1"/>
          </p:cNvSpPr>
          <p:nvPr/>
        </p:nvSpPr>
        <p:spPr bwMode="auto">
          <a:xfrm>
            <a:off x="5364163" y="2636838"/>
            <a:ext cx="3492500" cy="12969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00"/>
                </a:solidFill>
                <a:effectLst>
                  <a:prstShdw prst="shdw13" dist="17961" dir="13500000">
                    <a:schemeClr val="tx1">
                      <a:alpha val="50000"/>
                    </a:schemeClr>
                  </a:prstShdw>
                </a:effectLst>
                <a:latin typeface="Book Antiqua"/>
              </a:rPr>
              <a:t>Где?</a:t>
            </a:r>
          </a:p>
        </p:txBody>
      </p:sp>
      <p:pic>
        <p:nvPicPr>
          <p:cNvPr id="2078" name="05_Paul Mauriat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7524750" y="54927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-969963" y="219075"/>
            <a:ext cx="7812088" cy="5903913"/>
            <a:chOff x="-611" y="138"/>
            <a:chExt cx="4921" cy="3719"/>
          </a:xfrm>
        </p:grpSpPr>
        <p:grpSp>
          <p:nvGrpSpPr>
            <p:cNvPr id="3" name="Group 32"/>
            <p:cNvGrpSpPr>
              <a:grpSpLocks/>
            </p:cNvGrpSpPr>
            <p:nvPr/>
          </p:nvGrpSpPr>
          <p:grpSpPr bwMode="auto">
            <a:xfrm>
              <a:off x="-611" y="138"/>
              <a:ext cx="4921" cy="3719"/>
              <a:chOff x="-611" y="184"/>
              <a:chExt cx="4921" cy="3719"/>
            </a:xfrm>
          </p:grpSpPr>
          <p:pic>
            <p:nvPicPr>
              <p:cNvPr id="11275" name="Picture 7"/>
              <p:cNvPicPr>
                <a:picLocks noChangeAspect="1" noChangeArrowheads="1"/>
              </p:cNvPicPr>
              <p:nvPr/>
            </p:nvPicPr>
            <p:blipFill>
              <a:blip r:embed="rId5" cstate="screen"/>
              <a:srcRect/>
              <a:stretch>
                <a:fillRect/>
              </a:stretch>
            </p:blipFill>
            <p:spPr bwMode="auto">
              <a:xfrm>
                <a:off x="-611" y="184"/>
                <a:ext cx="4921" cy="37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1276" name="WordArt 11"/>
              <p:cNvSpPr>
                <a:spLocks noChangeArrowheads="1" noChangeShapeType="1" noTextEdit="1"/>
              </p:cNvSpPr>
              <p:nvPr/>
            </p:nvSpPr>
            <p:spPr bwMode="auto">
              <a:xfrm rot="2943084">
                <a:off x="567" y="2205"/>
                <a:ext cx="487" cy="625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 dirty="0"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chemeClr val="hlink"/>
                    </a:solidFill>
                    <a:latin typeface="Arial"/>
                    <a:cs typeface="Arial"/>
                  </a:rPr>
                  <a:t>8</a:t>
                </a:r>
              </a:p>
            </p:txBody>
          </p:sp>
          <p:sp>
            <p:nvSpPr>
              <p:cNvPr id="11277" name="WordArt 12"/>
              <p:cNvSpPr>
                <a:spLocks noChangeArrowheads="1" noChangeShapeType="1" noTextEdit="1"/>
              </p:cNvSpPr>
              <p:nvPr/>
            </p:nvSpPr>
            <p:spPr bwMode="auto">
              <a:xfrm rot="-4086292">
                <a:off x="2655" y="2146"/>
                <a:ext cx="580" cy="63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 dirty="0"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chemeClr val="accent2"/>
                    </a:solidFill>
                    <a:latin typeface="Arial"/>
                    <a:cs typeface="Arial"/>
                  </a:rPr>
                  <a:t>3</a:t>
                </a:r>
              </a:p>
            </p:txBody>
          </p:sp>
          <p:sp>
            <p:nvSpPr>
              <p:cNvPr id="11278" name="WordArt 14"/>
              <p:cNvSpPr>
                <a:spLocks noChangeArrowheads="1" noChangeShapeType="1" noTextEdit="1"/>
              </p:cNvSpPr>
              <p:nvPr/>
            </p:nvSpPr>
            <p:spPr bwMode="auto">
              <a:xfrm rot="-9428534">
                <a:off x="2100" y="654"/>
                <a:ext cx="435" cy="624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 dirty="0"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FF0000"/>
                    </a:solidFill>
                    <a:latin typeface="Arial"/>
                    <a:cs typeface="Arial"/>
                  </a:rPr>
                  <a:t>5</a:t>
                </a:r>
              </a:p>
            </p:txBody>
          </p:sp>
          <p:sp>
            <p:nvSpPr>
              <p:cNvPr id="11279" name="WordArt 15"/>
              <p:cNvSpPr>
                <a:spLocks noChangeArrowheads="1" noChangeShapeType="1" noTextEdit="1"/>
              </p:cNvSpPr>
              <p:nvPr/>
            </p:nvSpPr>
            <p:spPr bwMode="auto">
              <a:xfrm rot="-7165596">
                <a:off x="2707" y="1241"/>
                <a:ext cx="479" cy="699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CC99FF"/>
                    </a:solidFill>
                    <a:latin typeface="Arial"/>
                    <a:cs typeface="Arial"/>
                  </a:rPr>
                  <a:t>4</a:t>
                </a:r>
              </a:p>
            </p:txBody>
          </p:sp>
          <p:sp>
            <p:nvSpPr>
              <p:cNvPr id="11280" name="WordArt 16"/>
              <p:cNvSpPr>
                <a:spLocks noChangeArrowheads="1" noChangeShapeType="1" noTextEdit="1"/>
              </p:cNvSpPr>
              <p:nvPr/>
            </p:nvSpPr>
            <p:spPr bwMode="auto">
              <a:xfrm rot="6686938">
                <a:off x="484" y="1285"/>
                <a:ext cx="545" cy="613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C0C0C0"/>
                    </a:solidFill>
                    <a:latin typeface="Arial"/>
                    <a:cs typeface="Arial"/>
                  </a:rPr>
                  <a:t>7</a:t>
                </a:r>
              </a:p>
            </p:txBody>
          </p:sp>
          <p:sp>
            <p:nvSpPr>
              <p:cNvPr id="11281" name="WordArt 17"/>
              <p:cNvSpPr>
                <a:spLocks noChangeArrowheads="1" noChangeShapeType="1" noTextEdit="1"/>
              </p:cNvSpPr>
              <p:nvPr/>
            </p:nvSpPr>
            <p:spPr bwMode="auto">
              <a:xfrm rot="9722543">
                <a:off x="1155" y="660"/>
                <a:ext cx="477" cy="671"/>
              </a:xfrm>
              <a:prstGeom prst="rect">
                <a:avLst/>
              </a:prstGeom>
            </p:spPr>
            <p:txBody>
              <a:bodyPr wrap="none" fromWordArt="1">
                <a:prstTxWarp prst="textPlain">
                  <a:avLst>
                    <a:gd name="adj" fmla="val 50000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2857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solidFill>
                      <a:srgbClr val="808000"/>
                    </a:solidFill>
                    <a:latin typeface="Arial"/>
                    <a:cs typeface="Arial"/>
                  </a:rPr>
                  <a:t>6</a:t>
                </a:r>
              </a:p>
            </p:txBody>
          </p:sp>
          <p:sp>
            <p:nvSpPr>
              <p:cNvPr id="11282" name="WordArt 31"/>
              <p:cNvSpPr>
                <a:spLocks noChangeArrowheads="1" noChangeShapeType="1" noTextEdit="1"/>
              </p:cNvSpPr>
              <p:nvPr/>
            </p:nvSpPr>
            <p:spPr bwMode="auto">
              <a:xfrm rot="1680737">
                <a:off x="1096" y="2840"/>
                <a:ext cx="734" cy="564"/>
              </a:xfrm>
              <a:prstGeom prst="rect">
                <a:avLst/>
              </a:prstGeom>
            </p:spPr>
            <p:txBody>
              <a:bodyPr wrap="none" fromWordArt="1">
                <a:prstTxWarp prst="textCanDown">
                  <a:avLst>
                    <a:gd name="adj" fmla="val 14287"/>
                  </a:avLst>
                </a:prstTxWarp>
              </a:bodyPr>
              <a:lstStyle/>
              <a:p>
                <a:pPr algn="ctr"/>
                <a:r>
                  <a:rPr lang="ru-RU" sz="3600" b="1" kern="10">
                    <a:ln w="9525">
                      <a:solidFill>
                        <a:srgbClr val="000000"/>
                      </a:solidFill>
                      <a:round/>
                      <a:headEnd/>
                      <a:tailEnd/>
                    </a:ln>
                    <a:effectLst>
                      <a:prstShdw prst="shdw13" dist="28398" dir="12393903">
                        <a:srgbClr val="868686">
                          <a:alpha val="50000"/>
                        </a:srgbClr>
                      </a:prstShdw>
                    </a:effectLst>
                    <a:latin typeface="Arial"/>
                    <a:cs typeface="Arial"/>
                  </a:rPr>
                  <a:t>Блиц-тур</a:t>
                </a:r>
              </a:p>
            </p:txBody>
          </p:sp>
        </p:grpSp>
        <p:sp>
          <p:nvSpPr>
            <p:cNvPr id="11274" name="WordArt 13"/>
            <p:cNvSpPr>
              <a:spLocks noChangeArrowheads="1" noChangeShapeType="1" noTextEdit="1"/>
            </p:cNvSpPr>
            <p:nvPr/>
          </p:nvSpPr>
          <p:spPr bwMode="auto">
            <a:xfrm rot="-1403208">
              <a:off x="2018" y="2704"/>
              <a:ext cx="539" cy="611"/>
            </a:xfrm>
            <a:prstGeom prst="rect">
              <a:avLst/>
            </a:prstGeom>
          </p:spPr>
          <p:txBody>
            <a:bodyPr wrap="none" fromWordArt="1">
              <a:prstTxWarp prst="textPlain">
                <a:avLst>
                  <a:gd name="adj" fmla="val 50000"/>
                </a:avLst>
              </a:prstTxWarp>
            </a:bodyPr>
            <a:lstStyle/>
            <a:p>
              <a:pPr algn="ctr"/>
              <a:r>
                <a:rPr lang="ru-RU" sz="3600" b="1" kern="10">
                  <a:ln w="28575">
                    <a:solidFill>
                      <a:srgbClr val="000000"/>
                    </a:solidFill>
                    <a:round/>
                    <a:headEnd/>
                    <a:tailEnd/>
                  </a:ln>
                  <a:solidFill>
                    <a:schemeClr val="bg1"/>
                  </a:solidFill>
                  <a:latin typeface="Arial"/>
                  <a:cs typeface="Arial"/>
                </a:rPr>
                <a:t>2</a:t>
              </a:r>
            </a:p>
          </p:txBody>
        </p:sp>
      </p:grpSp>
      <p:sp>
        <p:nvSpPr>
          <p:cNvPr id="2073" name="WordArt 25"/>
          <p:cNvSpPr>
            <a:spLocks noChangeArrowheads="1" noChangeShapeType="1" noTextEdit="1"/>
          </p:cNvSpPr>
          <p:nvPr/>
        </p:nvSpPr>
        <p:spPr bwMode="auto">
          <a:xfrm>
            <a:off x="4140200" y="4581525"/>
            <a:ext cx="4679950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3810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3366"/>
                </a:solidFill>
                <a:effectLst>
                  <a:prstShdw prst="shdw13" dist="38100" dir="10800000">
                    <a:schemeClr val="tx1">
                      <a:alpha val="50000"/>
                    </a:schemeClr>
                  </a:prstShdw>
                </a:effectLst>
                <a:latin typeface="Book Antiqua"/>
              </a:rPr>
              <a:t>Когда?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0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35" presetClass="emph" presetSubtype="0" repeatCount="indefinite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5000" fill="hold"/>
                                        <p:tgtEl>
                                          <p:spTgt spid="2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mph" presetSubtype="0" repeatCount="indefinite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5000" fill="hold"/>
                                        <p:tgtEl>
                                          <p:spTgt spid="2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indefinite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5000" fill="hold"/>
                                        <p:tgtEl>
                                          <p:spTgt spid="2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78"/>
                </p:tgtEl>
              </p:cMediaNode>
            </p:audio>
          </p:childTnLst>
        </p:cTn>
      </p:par>
    </p:tnLst>
    <p:bldLst>
      <p:bldP spid="2071" grpId="0" animBg="1"/>
      <p:bldP spid="2072" grpId="0" animBg="1"/>
      <p:bldP spid="2073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142852"/>
            <a:ext cx="8858312" cy="6500858"/>
          </a:xfrm>
        </p:spPr>
        <p:txBody>
          <a:bodyPr rtlCol="0">
            <a:prstTxWarp prst="textDeflate">
              <a:avLst/>
            </a:prstTxWarp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66FF"/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БИОЛОГИЧЕСКИЙ</a:t>
            </a: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b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</a:t>
            </a: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8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КАЛЕЙДОСКОП</a:t>
            </a:r>
            <a: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/>
            </a:r>
            <a:br>
              <a:rPr lang="ru-RU" sz="72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endParaRPr lang="ru-RU" sz="7200" dirty="0"/>
          </a:p>
        </p:txBody>
      </p:sp>
      <p:pic>
        <p:nvPicPr>
          <p:cNvPr id="6" name="Рисунок 5" descr="0_3d46_729dbf49_L[1]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6500827" y="5214950"/>
            <a:ext cx="2643173" cy="164305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5" name="Рисунок 4" descr="0_5d1c_f0a3c3c9_-1-L[1]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 rot="2314215">
            <a:off x="247599" y="4490380"/>
            <a:ext cx="2490816" cy="178595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2" name="Picture 2" descr="C:\Program Files\Microsoft Office\MEDIA\CAGCAT10\j0332364.wmf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786182" y="142852"/>
            <a:ext cx="1829714" cy="1474927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7" name="Рисунок 6" descr="0_2ec7_bb60abcc_L[1]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7500958" y="2786058"/>
            <a:ext cx="1643042" cy="2143140"/>
          </a:xfrm>
          <a:prstGeom prst="rect">
            <a:avLst/>
          </a:prstGeom>
          <a:effectLst>
            <a:softEdge rad="317500"/>
          </a:effectLst>
        </p:spPr>
      </p:pic>
      <p:pic>
        <p:nvPicPr>
          <p:cNvPr id="9" name="Рисунок 8" descr="0_2efb_acb596eb_L[1]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3071802" y="4078831"/>
            <a:ext cx="2928958" cy="2409820"/>
          </a:xfrm>
          <a:prstGeom prst="rect">
            <a:avLst/>
          </a:prstGeom>
          <a:effectLst>
            <a:softEdge rad="635000"/>
          </a:effectLst>
        </p:spPr>
      </p:pic>
      <p:pic>
        <p:nvPicPr>
          <p:cNvPr id="11" name="#3_25_Utro v lesu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8715375" y="214313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0023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3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80" name="Picture 8" descr="3d_708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screen"/>
          <a:srcRect/>
          <a:stretch>
            <a:fillRect/>
          </a:stretch>
        </p:blipFill>
        <p:spPr>
          <a:xfrm>
            <a:off x="0" y="1588"/>
            <a:ext cx="9144000" cy="6856412"/>
          </a:xfrm>
        </p:spPr>
      </p:pic>
      <p:sp>
        <p:nvSpPr>
          <p:cNvPr id="3081" name="Text Box 9"/>
          <p:cNvSpPr txBox="1">
            <a:spLocks noChangeArrowheads="1"/>
          </p:cNvSpPr>
          <p:nvPr/>
        </p:nvSpPr>
        <p:spPr bwMode="auto">
          <a:xfrm>
            <a:off x="250825" y="188913"/>
            <a:ext cx="8642350" cy="247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 sz="4800" dirty="0">
                <a:solidFill>
                  <a:srgbClr val="FF0000"/>
                </a:solidFill>
              </a:rPr>
              <a:t>Игра </a:t>
            </a:r>
          </a:p>
          <a:p>
            <a:pPr algn="ctr"/>
            <a:r>
              <a:rPr lang="ru-RU" sz="7200" b="1" dirty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«</a:t>
            </a:r>
            <a:r>
              <a:rPr lang="ru-RU" sz="7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Интеллект-2010»</a:t>
            </a:r>
            <a:endParaRPr lang="ru-RU" sz="7200" b="1" dirty="0">
              <a:solidFill>
                <a:srgbClr val="FF00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algn="ctr"/>
            <a:r>
              <a:rPr lang="ru-RU" sz="3600" dirty="0">
                <a:solidFill>
                  <a:srgbClr val="FF0000"/>
                </a:solidFill>
              </a:rPr>
              <a:t>Вопросы о животных</a:t>
            </a:r>
          </a:p>
        </p:txBody>
      </p:sp>
      <p:pic>
        <p:nvPicPr>
          <p:cNvPr id="3094" name="Picture 22">
            <a:hlinkClick r:id="" action="ppaction://media"/>
          </p:cNvPr>
          <p:cNvPicPr>
            <a:picLocks noGrp="1" noRot="1" noChangeAspect="1" noChangeArrowheads="1"/>
          </p:cNvPicPr>
          <p:nvPr>
            <p:ph sz="half" idx="2"/>
            <a:wavAudioFile r:embed="rId1" name="j0214098.wav"/>
          </p:nvPr>
        </p:nvPicPr>
        <p:blipFill>
          <a:blip r:embed="rId4" cstate="screen"/>
          <a:srcRect/>
          <a:stretch>
            <a:fillRect/>
          </a:stretch>
        </p:blipFill>
        <p:spPr>
          <a:xfrm>
            <a:off x="8316913" y="6165850"/>
            <a:ext cx="304800" cy="304800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745" fill="hold"/>
                                        <p:tgtEl>
                                          <p:spTgt spid="309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09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Documents and Settings\Userilla\Мои документы\карт для грамот\1753630-f0fd812721cd9723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8715436" cy="6357982"/>
          </a:xfrm>
          <a:prstGeom prst="rect">
            <a:avLst/>
          </a:prstGeom>
          <a:noFill/>
          <a:ln w="76200">
            <a:solidFill>
              <a:schemeClr val="tx2">
                <a:lumMod val="75000"/>
              </a:schemeClr>
            </a:solidFill>
          </a:ln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1785918" y="2285992"/>
            <a:ext cx="5715040" cy="21431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cmpd="dbl">
            <a:solidFill>
              <a:schemeClr val="tx2">
                <a:lumMod val="75000"/>
              </a:schemeClr>
            </a:solidFill>
          </a:ln>
        </p:spPr>
        <p:txBody>
          <a:bodyPr vert="horz" lIns="91440" tIns="45720" rIns="91440" bIns="45720" rtlCol="0">
            <a:normAutofit fontScale="55000" lnSpcReduction="20000"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    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Имеется широкий спектр дидактических заданий, позволяющий при работе делать их выбор, исходя из конкретной учебной ситуации и учитывая особенности ребенка,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                     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у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ровень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его знаний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500042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Задания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на развитие логического мышления: нахождение общего, частного, промежуточного понятий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1472" y="1357298"/>
            <a:ext cx="7786742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b="1" i="1" dirty="0" smtClean="0"/>
          </a:p>
          <a:p>
            <a:r>
              <a:rPr lang="ru-RU" b="1" i="1" dirty="0" smtClean="0"/>
              <a:t>Задание </a:t>
            </a:r>
            <a:r>
              <a:rPr lang="ru-RU" i="1" dirty="0" smtClean="0"/>
              <a:t>. 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Нахождение общего, частного, промежуточного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понятия.</a:t>
            </a:r>
            <a:r>
              <a:rPr lang="ru-RU" i="1" dirty="0" smtClean="0"/>
              <a:t> </a:t>
            </a:r>
          </a:p>
          <a:p>
            <a:endParaRPr lang="ru-RU" i="1" dirty="0"/>
          </a:p>
          <a:p>
            <a:r>
              <a:rPr lang="ru-RU" sz="2000" i="1" dirty="0" smtClean="0"/>
              <a:t>Расположение </a:t>
            </a:r>
            <a:r>
              <a:rPr lang="ru-RU" sz="2000" i="1" dirty="0"/>
              <a:t>понятий так, чтобы слева располагалось общее понятие, справа частое, а в середине промежуточное</a:t>
            </a:r>
            <a:r>
              <a:rPr lang="ru-RU" sz="2000" i="1" dirty="0" smtClean="0"/>
              <a:t>.</a:t>
            </a:r>
          </a:p>
          <a:p>
            <a:endParaRPr lang="ru-RU" sz="2000" dirty="0"/>
          </a:p>
          <a:p>
            <a:r>
              <a:rPr lang="ru-RU" sz="2400" dirty="0" smtClean="0"/>
              <a:t>1</a:t>
            </a:r>
            <a:r>
              <a:rPr lang="ru-RU" sz="2400" dirty="0"/>
              <a:t>. Ярутка полевая, двудольные, крестоцветные.</a:t>
            </a:r>
          </a:p>
          <a:p>
            <a:r>
              <a:rPr lang="ru-RU" sz="2400" dirty="0"/>
              <a:t>2. Лесное растение, дуб, дерево.</a:t>
            </a:r>
          </a:p>
          <a:p>
            <a:r>
              <a:rPr lang="ru-RU" sz="2400" dirty="0"/>
              <a:t>3. Куриные, птицы, глухарь</a:t>
            </a:r>
            <a:r>
              <a:rPr lang="ru-RU" sz="24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428604"/>
            <a:ext cx="89297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Задания на развитие логического мышления: расположение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понятий от более частных к более общим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2143116"/>
            <a:ext cx="8225457" cy="29546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/>
              <a:t>Задание </a:t>
            </a:r>
            <a:r>
              <a:rPr lang="ru-RU" i="1" dirty="0" smtClean="0"/>
              <a:t>.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Расположение понятий от более частных к более общим. 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i="1" dirty="0" smtClean="0"/>
              <a:t>Расположите данные понятия по порядку, то есть от более частных к </a:t>
            </a:r>
          </a:p>
          <a:p>
            <a:r>
              <a:rPr lang="ru-RU" i="1" dirty="0" smtClean="0"/>
              <a:t>более общим таким образом, чтобы в образовавшейся цепочке каждое </a:t>
            </a:r>
          </a:p>
          <a:p>
            <a:r>
              <a:rPr lang="ru-RU" i="1" dirty="0" smtClean="0"/>
              <a:t>последующее звено относилось к предыдущему, как род к виду. </a:t>
            </a:r>
          </a:p>
          <a:p>
            <a:endParaRPr lang="ru-RU" dirty="0" smtClean="0"/>
          </a:p>
          <a:p>
            <a:r>
              <a:rPr lang="ru-RU" sz="2000" dirty="0" smtClean="0"/>
              <a:t>1. Пресмыкающееся; гадюка; змея; ядовитая змея; позвоночные. </a:t>
            </a:r>
          </a:p>
          <a:p>
            <a:r>
              <a:rPr lang="ru-RU" sz="2000" dirty="0" smtClean="0"/>
              <a:t>2. Бледная поганка; ядовитый гриб; гриб; пластинчатый гриб.</a:t>
            </a:r>
          </a:p>
          <a:p>
            <a:r>
              <a:rPr lang="ru-RU" sz="2000" dirty="0" smtClean="0"/>
              <a:t>3. Позвоночные; насекомоядные; выхухоль; млекопитающие.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428604"/>
            <a:ext cx="900115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Задания на развитие логического мышления: нахождение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обобщающего (родового) понятия для видовых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1785926"/>
            <a:ext cx="7089890" cy="39395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/>
              <a:t>Задание </a:t>
            </a:r>
            <a:r>
              <a:rPr lang="ru-RU" b="1" i="1" dirty="0" smtClean="0"/>
              <a:t>.</a:t>
            </a:r>
            <a:endParaRPr lang="ru-RU" b="1" dirty="0"/>
          </a:p>
          <a:p>
            <a:r>
              <a:rPr lang="ru-RU" i="1" dirty="0"/>
              <a:t>Назовите обобщающее (родовое) понятие к данным видовым.</a:t>
            </a:r>
          </a:p>
          <a:p>
            <a:r>
              <a:rPr lang="ru-RU" i="1" dirty="0"/>
              <a:t>Например, «черешковый – сидячий» (лист</a:t>
            </a:r>
            <a:r>
              <a:rPr lang="ru-RU" i="1" dirty="0" smtClean="0"/>
              <a:t>)</a:t>
            </a:r>
          </a:p>
          <a:p>
            <a:endParaRPr lang="ru-RU" dirty="0"/>
          </a:p>
          <a:p>
            <a:r>
              <a:rPr lang="ru-RU" sz="2000" dirty="0" smtClean="0"/>
              <a:t>		1</a:t>
            </a:r>
            <a:r>
              <a:rPr lang="ru-RU" sz="2000" dirty="0"/>
              <a:t>. Хлорофилл – антоциан</a:t>
            </a:r>
          </a:p>
          <a:p>
            <a:r>
              <a:rPr lang="ru-RU" sz="2000" dirty="0" smtClean="0"/>
              <a:t>		2</a:t>
            </a:r>
            <a:r>
              <a:rPr lang="ru-RU" sz="2000" dirty="0"/>
              <a:t>. Дерево – кустарник</a:t>
            </a:r>
          </a:p>
          <a:p>
            <a:r>
              <a:rPr lang="ru-RU" sz="2000" dirty="0" smtClean="0"/>
              <a:t>		3</a:t>
            </a:r>
            <a:r>
              <a:rPr lang="ru-RU" sz="2000" dirty="0"/>
              <a:t>. Вены – артерии</a:t>
            </a:r>
          </a:p>
          <a:p>
            <a:r>
              <a:rPr lang="ru-RU" sz="2000" dirty="0" smtClean="0"/>
              <a:t>		4</a:t>
            </a:r>
            <a:r>
              <a:rPr lang="ru-RU" sz="2000" dirty="0"/>
              <a:t>. Корзинка – колос</a:t>
            </a:r>
          </a:p>
          <a:p>
            <a:r>
              <a:rPr lang="ru-RU" sz="2000" dirty="0" smtClean="0"/>
              <a:t>		5</a:t>
            </a:r>
            <a:r>
              <a:rPr lang="ru-RU" sz="2000" dirty="0"/>
              <a:t>. Белок – крахмал</a:t>
            </a:r>
          </a:p>
          <a:p>
            <a:r>
              <a:rPr lang="ru-RU" sz="2000" dirty="0" smtClean="0"/>
              <a:t>		6</a:t>
            </a:r>
            <a:r>
              <a:rPr lang="ru-RU" sz="2000" dirty="0"/>
              <a:t>. Луг – старый пень</a:t>
            </a:r>
          </a:p>
          <a:p>
            <a:r>
              <a:rPr lang="ru-RU" sz="2000" dirty="0" smtClean="0"/>
              <a:t>		7</a:t>
            </a:r>
            <a:r>
              <a:rPr lang="ru-RU" sz="2000" dirty="0"/>
              <a:t>. Кокки – бациллы</a:t>
            </a:r>
          </a:p>
          <a:p>
            <a:r>
              <a:rPr lang="ru-RU" sz="2000" dirty="0" smtClean="0"/>
              <a:t>		8</a:t>
            </a:r>
            <a:r>
              <a:rPr lang="ru-RU" sz="2000" dirty="0"/>
              <a:t>. Ядро – вакуоль.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500042"/>
            <a:ext cx="85725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Задания на развитие логического мышления: установление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причинно-следственных отношений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34" y="1500174"/>
            <a:ext cx="8341835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/>
              <a:t>Упражнение «перевод с русского на русский». </a:t>
            </a:r>
            <a:r>
              <a:rPr lang="ru-RU" dirty="0"/>
              <a:t>(Такие упражнения </a:t>
            </a:r>
            <a:r>
              <a:rPr lang="ru-RU" dirty="0" smtClean="0"/>
              <a:t>очень</a:t>
            </a:r>
          </a:p>
          <a:p>
            <a:r>
              <a:rPr lang="ru-RU" dirty="0" smtClean="0"/>
              <a:t> </a:t>
            </a:r>
            <a:r>
              <a:rPr lang="ru-RU" dirty="0"/>
              <a:t>хорошо </a:t>
            </a:r>
            <a:r>
              <a:rPr lang="ru-RU" dirty="0" smtClean="0"/>
              <a:t>использовать </a:t>
            </a:r>
            <a:r>
              <a:rPr lang="ru-RU" dirty="0"/>
              <a:t>в качестве паузы между </a:t>
            </a:r>
            <a:r>
              <a:rPr lang="ru-RU" dirty="0" smtClean="0"/>
              <a:t>двумя </a:t>
            </a:r>
            <a:r>
              <a:rPr lang="ru-RU" dirty="0"/>
              <a:t>письменными видами учебной работы. Две-три пословицы, </a:t>
            </a:r>
            <a:r>
              <a:rPr lang="ru-RU" dirty="0" smtClean="0"/>
              <a:t>«</a:t>
            </a:r>
            <a:r>
              <a:rPr lang="ru-RU" dirty="0"/>
              <a:t>переведенные на язык биологических терминов, </a:t>
            </a:r>
            <a:r>
              <a:rPr lang="ru-RU" dirty="0" smtClean="0"/>
              <a:t>потребуют </a:t>
            </a:r>
            <a:r>
              <a:rPr lang="ru-RU" dirty="0"/>
              <a:t>для обратного перевода и образного мышления и </a:t>
            </a:r>
            <a:r>
              <a:rPr lang="ru-RU" dirty="0" smtClean="0"/>
              <a:t>анализа </a:t>
            </a:r>
            <a:r>
              <a:rPr lang="ru-RU" dirty="0"/>
              <a:t>смысла отдельных слов, одновременно, развивая чувство юмора).</a:t>
            </a:r>
          </a:p>
          <a:p>
            <a:endParaRPr lang="ru-RU" b="1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Пример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Сбился с азимута среди т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голосеменных.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(Заблудился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в т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ё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соснах). 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На один из органов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кровоснабжения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не распространяется законы дисциплинарного устава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.(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Сердцу не прикажешь). 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 Сколько это млекопитающее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снабжай питательными веществами, оно все равно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смотрит в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растительное сообщество.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(Сколько волка не корми, он все равно в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лес </a:t>
            </a:r>
            <a:r>
              <a:rPr lang="ru-RU" sz="2000" i="1" dirty="0">
                <a:latin typeface="Times New Roman" pitchFamily="18" charset="0"/>
                <a:cs typeface="Times New Roman" pitchFamily="18" charset="0"/>
              </a:rPr>
              <a:t>смотрит).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571612"/>
            <a:ext cx="8770478" cy="37548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	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Факт первый.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прошлом веке на одном из островов Атлантического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океана вспыхнула эпидемия кори, которую завез человек, заразившийся в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Европе. Из 7 тысяч населения остались здоровыми только 98 самых старых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людей, которые переболели корью 65 лет назад.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Факт второй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В 1967 году молодой хирург из Кейптауна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Кристиан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Барнард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впервые сделал пересадку сердца от одного человека другому.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Операция была выполнена стерильно, с высоким мастерством. Однако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надёжного приживления не произошло, спасти жизнь больного не удалось.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    Как ни парадоксально, но эти два факта связаны между собой. Как?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428604"/>
            <a:ext cx="7643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Решение задач с биологическим содержанием </a:t>
            </a:r>
            <a:endParaRPr lang="ru-RU" sz="2400" dirty="0">
              <a:solidFill>
                <a:srgbClr val="00206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500042"/>
            <a:ext cx="721523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  <a:latin typeface="Comic Sans MS" pitchFamily="66" charset="0"/>
              </a:rPr>
              <a:t>Решение задач </a:t>
            </a:r>
            <a:r>
              <a:rPr lang="ru-RU" sz="2400" dirty="0">
                <a:solidFill>
                  <a:srgbClr val="002060"/>
                </a:solidFill>
                <a:latin typeface="Comic Sans MS" pitchFamily="66" charset="0"/>
              </a:rPr>
              <a:t>с биологическим содержанием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00034" y="1500174"/>
            <a:ext cx="773301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Мёд бывает липовый, гречишный, а почему нет картофельного мёда?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1928802"/>
            <a:ext cx="742955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Паук-крестовик каждую ночь заново плетёт ловчую сеть. Зачем он это делает?</a:t>
            </a:r>
            <a:r>
              <a:rPr lang="ru-RU" dirty="0"/>
              <a:t> </a:t>
            </a:r>
            <a:endParaRPr lang="ru-RU" dirty="0" smtClean="0"/>
          </a:p>
          <a:p>
            <a:pPr lvl="0">
              <a:buFont typeface="Arial" pitchFamily="34" charset="0"/>
              <a:buChar char="•"/>
            </a:pPr>
            <a:endParaRPr lang="ru-RU" dirty="0"/>
          </a:p>
          <a:p>
            <a:pPr lvl="0">
              <a:buFont typeface="Arial" pitchFamily="34" charset="0"/>
              <a:buChar char="•"/>
            </a:pPr>
            <a:r>
              <a:rPr lang="ru-RU" dirty="0" smtClean="0"/>
              <a:t>Оказывается</a:t>
            </a:r>
            <a:r>
              <a:rPr lang="ru-RU" dirty="0"/>
              <a:t>, растения могут предлагать опылителям «товар» с помощью яркой «рекламы». Какие товары выставляют растения на «аукцион» опылителям?</a:t>
            </a:r>
          </a:p>
          <a:p>
            <a:pPr>
              <a:buFont typeface="Arial" pitchFamily="34" charset="0"/>
              <a:buChar char="•"/>
            </a:pPr>
            <a:r>
              <a:rPr lang="ru-RU" dirty="0"/>
              <a:t>В настоящее время известно достаточно много антисептических препаратов. Какой вы знаете самый безвредный для организма человека антисептик? Объясните ответ.</a:t>
            </a:r>
          </a:p>
          <a:p>
            <a:pPr>
              <a:buFont typeface="Arial" pitchFamily="34" charset="0"/>
              <a:buChar char="•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чальная">
  <a:themeElements>
    <a:clrScheme name="Начальная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Начальная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орнаменнт2">
  <a:themeElements>
    <a:clrScheme name="орнаменнт2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орнаменнт2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рнаменнт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наменнт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наменнт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наменнт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наменнт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рнаменнт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наменнт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наменнт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наменнт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наменнт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наменнт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рнаменнт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Склон">
  <a:themeElements>
    <a:clrScheme name="Склон 5">
      <a:dk1>
        <a:srgbClr val="009999"/>
      </a:dk1>
      <a:lt1>
        <a:srgbClr val="EAEAEA"/>
      </a:lt1>
      <a:dk2>
        <a:srgbClr val="006666"/>
      </a:dk2>
      <a:lt2>
        <a:srgbClr val="FFFFCC"/>
      </a:lt2>
      <a:accent1>
        <a:srgbClr val="339966"/>
      </a:accent1>
      <a:accent2>
        <a:srgbClr val="5E855B"/>
      </a:accent2>
      <a:accent3>
        <a:srgbClr val="AAB8B8"/>
      </a:accent3>
      <a:accent4>
        <a:srgbClr val="C8C8C8"/>
      </a:accent4>
      <a:accent5>
        <a:srgbClr val="ADCAB8"/>
      </a:accent5>
      <a:accent6>
        <a:srgbClr val="547852"/>
      </a:accent6>
      <a:hlink>
        <a:srgbClr val="EEC85E"/>
      </a:hlink>
      <a:folHlink>
        <a:srgbClr val="AA8456"/>
      </a:folHlink>
    </a:clrScheme>
    <a:fontScheme name="Склон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лон 1">
        <a:dk1>
          <a:srgbClr val="5B5B49"/>
        </a:dk1>
        <a:lt1>
          <a:srgbClr val="DDDDDD"/>
        </a:lt1>
        <a:dk2>
          <a:srgbClr val="2B2A00"/>
        </a:dk2>
        <a:lt2>
          <a:srgbClr val="E0DFBE"/>
        </a:lt2>
        <a:accent1>
          <a:srgbClr val="878543"/>
        </a:accent1>
        <a:accent2>
          <a:srgbClr val="716E00"/>
        </a:accent2>
        <a:accent3>
          <a:srgbClr val="ACACAA"/>
        </a:accent3>
        <a:accent4>
          <a:srgbClr val="BDBDBD"/>
        </a:accent4>
        <a:accent5>
          <a:srgbClr val="C3C2B0"/>
        </a:accent5>
        <a:accent6>
          <a:srgbClr val="666300"/>
        </a:accent6>
        <a:hlink>
          <a:srgbClr val="CC9900"/>
        </a:hlink>
        <a:folHlink>
          <a:srgbClr val="9966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2">
        <a:dk1>
          <a:srgbClr val="746354"/>
        </a:dk1>
        <a:lt1>
          <a:srgbClr val="FFFFFF"/>
        </a:lt1>
        <a:dk2>
          <a:srgbClr val="523E26"/>
        </a:dk2>
        <a:lt2>
          <a:srgbClr val="E1DFAF"/>
        </a:lt2>
        <a:accent1>
          <a:srgbClr val="CC9900"/>
        </a:accent1>
        <a:accent2>
          <a:srgbClr val="669900"/>
        </a:accent2>
        <a:accent3>
          <a:srgbClr val="B3AFAC"/>
        </a:accent3>
        <a:accent4>
          <a:srgbClr val="DADADA"/>
        </a:accent4>
        <a:accent5>
          <a:srgbClr val="E2CAAA"/>
        </a:accent5>
        <a:accent6>
          <a:srgbClr val="5C8A00"/>
        </a:accent6>
        <a:hlink>
          <a:srgbClr val="CCCC00"/>
        </a:hlink>
        <a:folHlink>
          <a:srgbClr val="AC793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3">
        <a:dk1>
          <a:srgbClr val="667B5B"/>
        </a:dk1>
        <a:lt1>
          <a:srgbClr val="E6E6DA"/>
        </a:lt1>
        <a:dk2>
          <a:srgbClr val="295200"/>
        </a:dk2>
        <a:lt2>
          <a:srgbClr val="F3F2D9"/>
        </a:lt2>
        <a:accent1>
          <a:srgbClr val="808000"/>
        </a:accent1>
        <a:accent2>
          <a:srgbClr val="838D75"/>
        </a:accent2>
        <a:accent3>
          <a:srgbClr val="ACB3AA"/>
        </a:accent3>
        <a:accent4>
          <a:srgbClr val="C4C4BA"/>
        </a:accent4>
        <a:accent5>
          <a:srgbClr val="C0C0AA"/>
        </a:accent5>
        <a:accent6>
          <a:srgbClr val="767F69"/>
        </a:accent6>
        <a:hlink>
          <a:srgbClr val="33CC33"/>
        </a:hlink>
        <a:folHlink>
          <a:srgbClr val="33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4">
        <a:dk1>
          <a:srgbClr val="86615A"/>
        </a:dk1>
        <a:lt1>
          <a:srgbClr val="FFFFFF"/>
        </a:lt1>
        <a:dk2>
          <a:srgbClr val="633427"/>
        </a:dk2>
        <a:lt2>
          <a:srgbClr val="E9DDCD"/>
        </a:lt2>
        <a:accent1>
          <a:srgbClr val="A34545"/>
        </a:accent1>
        <a:accent2>
          <a:srgbClr val="C86400"/>
        </a:accent2>
        <a:accent3>
          <a:srgbClr val="B7AEAC"/>
        </a:accent3>
        <a:accent4>
          <a:srgbClr val="DADADA"/>
        </a:accent4>
        <a:accent5>
          <a:srgbClr val="CEB0B0"/>
        </a:accent5>
        <a:accent6>
          <a:srgbClr val="B55A00"/>
        </a:accent6>
        <a:hlink>
          <a:srgbClr val="ECAE00"/>
        </a:hlink>
        <a:folHlink>
          <a:srgbClr val="BAA8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5">
        <a:dk1>
          <a:srgbClr val="009999"/>
        </a:dk1>
        <a:lt1>
          <a:srgbClr val="EAEAEA"/>
        </a:lt1>
        <a:dk2>
          <a:srgbClr val="006666"/>
        </a:dk2>
        <a:lt2>
          <a:srgbClr val="FFFFCC"/>
        </a:lt2>
        <a:accent1>
          <a:srgbClr val="339966"/>
        </a:accent1>
        <a:accent2>
          <a:srgbClr val="5E855B"/>
        </a:accent2>
        <a:accent3>
          <a:srgbClr val="AAB8B8"/>
        </a:accent3>
        <a:accent4>
          <a:srgbClr val="C8C8C8"/>
        </a:accent4>
        <a:accent5>
          <a:srgbClr val="ADCAB8"/>
        </a:accent5>
        <a:accent6>
          <a:srgbClr val="547852"/>
        </a:accent6>
        <a:hlink>
          <a:srgbClr val="EEC85E"/>
        </a:hlink>
        <a:folHlink>
          <a:srgbClr val="AA845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6">
        <a:dk1>
          <a:srgbClr val="B8A47C"/>
        </a:dk1>
        <a:lt1>
          <a:srgbClr val="FFFFFF"/>
        </a:lt1>
        <a:dk2>
          <a:srgbClr val="A68A58"/>
        </a:dk2>
        <a:lt2>
          <a:srgbClr val="DAD79C"/>
        </a:lt2>
        <a:accent1>
          <a:srgbClr val="816B35"/>
        </a:accent1>
        <a:accent2>
          <a:srgbClr val="FFCC00"/>
        </a:accent2>
        <a:accent3>
          <a:srgbClr val="D0C4B4"/>
        </a:accent3>
        <a:accent4>
          <a:srgbClr val="DADADA"/>
        </a:accent4>
        <a:accent5>
          <a:srgbClr val="C1BAAE"/>
        </a:accent5>
        <a:accent6>
          <a:srgbClr val="E7B900"/>
        </a:accent6>
        <a:hlink>
          <a:srgbClr val="0066CC"/>
        </a:hlink>
        <a:folHlink>
          <a:srgbClr val="00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лон 7">
        <a:dk1>
          <a:srgbClr val="336699"/>
        </a:dk1>
        <a:lt1>
          <a:srgbClr val="F8F8F8"/>
        </a:lt1>
        <a:dk2>
          <a:srgbClr val="003366"/>
        </a:dk2>
        <a:lt2>
          <a:srgbClr val="D1DDD4"/>
        </a:lt2>
        <a:accent1>
          <a:srgbClr val="3399FF"/>
        </a:accent1>
        <a:accent2>
          <a:srgbClr val="006699"/>
        </a:accent2>
        <a:accent3>
          <a:srgbClr val="AAADB8"/>
        </a:accent3>
        <a:accent4>
          <a:srgbClr val="D4D4D4"/>
        </a:accent4>
        <a:accent5>
          <a:srgbClr val="ADCAFF"/>
        </a:accent5>
        <a:accent6>
          <a:srgbClr val="005C8A"/>
        </a:accent6>
        <a:hlink>
          <a:srgbClr val="86C0CE"/>
        </a:hlink>
        <a:folHlink>
          <a:srgbClr val="00808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</TotalTime>
  <Words>947</Words>
  <Application>Microsoft Office PowerPoint</Application>
  <PresentationFormat>Экран (4:3)</PresentationFormat>
  <Paragraphs>191</Paragraphs>
  <Slides>26</Slides>
  <Notes>1</Notes>
  <HiddenSlides>0</HiddenSlides>
  <MMClips>4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26</vt:i4>
      </vt:variant>
    </vt:vector>
  </HeadingPairs>
  <TitlesOfParts>
    <vt:vector size="31" baseType="lpstr">
      <vt:lpstr>Начальная</vt:lpstr>
      <vt:lpstr>орнаменнт2</vt:lpstr>
      <vt:lpstr>Склон</vt:lpstr>
      <vt:lpstr>Оформление по умолчанию</vt:lpstr>
      <vt:lpstr>1_Оформление по умолчанию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Что изображено на рисунке?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 БИОЛОГИЧЕСКИЙ     КАЛЕЙДОСКОП </vt:lpstr>
      <vt:lpstr>Слайд 26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</dc:creator>
  <cp:lastModifiedBy>Елена</cp:lastModifiedBy>
  <cp:revision>23</cp:revision>
  <dcterms:created xsi:type="dcterms:W3CDTF">2012-08-23T05:19:00Z</dcterms:created>
  <dcterms:modified xsi:type="dcterms:W3CDTF">2018-03-29T16:45:36Z</dcterms:modified>
</cp:coreProperties>
</file>