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55E16C-5729-4DE4-A2A8-A7780C3A156C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AD68C9-D501-47CA-B888-03484060DB9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AD68C9-D501-47CA-B888-03484060DB97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F2E5E-7D49-4231-B8E1-28A758927F48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F191C-7775-434B-9F29-ED7DEB6B92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F2E5E-7D49-4231-B8E1-28A758927F48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F191C-7775-434B-9F29-ED7DEB6B92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F2E5E-7D49-4231-B8E1-28A758927F48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F191C-7775-434B-9F29-ED7DEB6B92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F2E5E-7D49-4231-B8E1-28A758927F48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F191C-7775-434B-9F29-ED7DEB6B92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F2E5E-7D49-4231-B8E1-28A758927F48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F191C-7775-434B-9F29-ED7DEB6B92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F2E5E-7D49-4231-B8E1-28A758927F48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F191C-7775-434B-9F29-ED7DEB6B92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F2E5E-7D49-4231-B8E1-28A758927F48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F191C-7775-434B-9F29-ED7DEB6B92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F2E5E-7D49-4231-B8E1-28A758927F48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F191C-7775-434B-9F29-ED7DEB6B92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F2E5E-7D49-4231-B8E1-28A758927F48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F191C-7775-434B-9F29-ED7DEB6B92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F2E5E-7D49-4231-B8E1-28A758927F48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F191C-7775-434B-9F29-ED7DEB6B92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F2E5E-7D49-4231-B8E1-28A758927F48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F191C-7775-434B-9F29-ED7DEB6B92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0F2E5E-7D49-4231-B8E1-28A758927F48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FF191C-7775-434B-9F29-ED7DEB6B926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20120319-175441-71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333500"/>
            <a:ext cx="6715140" cy="55245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291"/>
            <a:ext cx="7772400" cy="2143139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Финансы</a:t>
            </a:r>
            <a:r>
              <a:rPr lang="en-US" b="1" dirty="0" smtClean="0">
                <a:solidFill>
                  <a:srgbClr val="00B050"/>
                </a:solidFill>
              </a:rPr>
              <a:t>,</a:t>
            </a:r>
            <a:r>
              <a:rPr lang="ru-RU" b="1" dirty="0" smtClean="0">
                <a:solidFill>
                  <a:srgbClr val="00B050"/>
                </a:solidFill>
              </a:rPr>
              <a:t> предпринимательство</a:t>
            </a:r>
            <a:r>
              <a:rPr lang="en-US" b="1" dirty="0" smtClean="0">
                <a:solidFill>
                  <a:srgbClr val="00B050"/>
                </a:solidFill>
              </a:rPr>
              <a:t>,</a:t>
            </a:r>
            <a:r>
              <a:rPr lang="ru-RU" b="1" dirty="0" smtClean="0">
                <a:solidFill>
                  <a:srgbClr val="00B050"/>
                </a:solidFill>
              </a:rPr>
              <a:t> доходы и потребление.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786578" y="3886200"/>
            <a:ext cx="2357422" cy="2686072"/>
          </a:xfrm>
        </p:spPr>
        <p:txBody>
          <a:bodyPr>
            <a:normAutofit fontScale="70000" lnSpcReduction="20000"/>
          </a:bodyPr>
          <a:lstStyle/>
          <a:p>
            <a:pPr algn="l"/>
            <a:r>
              <a:rPr lang="ru-RU" dirty="0" smtClean="0">
                <a:solidFill>
                  <a:srgbClr val="0070C0"/>
                </a:solidFill>
              </a:rPr>
              <a:t>Презентацию разработала</a:t>
            </a:r>
          </a:p>
          <a:p>
            <a:pPr algn="l"/>
            <a:r>
              <a:rPr lang="ru-RU" dirty="0" smtClean="0">
                <a:solidFill>
                  <a:srgbClr val="0070C0"/>
                </a:solidFill>
              </a:rPr>
              <a:t>учитель </a:t>
            </a:r>
            <a:r>
              <a:rPr lang="ru-RU" dirty="0" err="1" smtClean="0">
                <a:solidFill>
                  <a:srgbClr val="0070C0"/>
                </a:solidFill>
              </a:rPr>
              <a:t>кубановедения</a:t>
            </a:r>
            <a:r>
              <a:rPr lang="ru-RU" dirty="0" smtClean="0">
                <a:solidFill>
                  <a:srgbClr val="0070C0"/>
                </a:solidFill>
              </a:rPr>
              <a:t> МБОУ СОШ №</a:t>
            </a:r>
            <a:r>
              <a:rPr lang="ru-RU" dirty="0" smtClean="0">
                <a:solidFill>
                  <a:srgbClr val="0070C0"/>
                </a:solidFill>
              </a:rPr>
              <a:t>78</a:t>
            </a:r>
          </a:p>
          <a:p>
            <a:pPr algn="l"/>
            <a:r>
              <a:rPr lang="ru-RU" dirty="0" smtClean="0">
                <a:solidFill>
                  <a:srgbClr val="0070C0"/>
                </a:solidFill>
              </a:rPr>
              <a:t>Г.Краснодар</a:t>
            </a:r>
            <a:endParaRPr lang="ru-RU" dirty="0" smtClean="0">
              <a:solidFill>
                <a:srgbClr val="0070C0"/>
              </a:solidFill>
            </a:endParaRPr>
          </a:p>
          <a:p>
            <a:pPr algn="l"/>
            <a:r>
              <a:rPr lang="ru-RU" dirty="0" err="1" smtClean="0">
                <a:solidFill>
                  <a:srgbClr val="0070C0"/>
                </a:solidFill>
              </a:rPr>
              <a:t>Гондарь</a:t>
            </a:r>
            <a:r>
              <a:rPr lang="ru-RU" dirty="0" smtClean="0">
                <a:solidFill>
                  <a:srgbClr val="0070C0"/>
                </a:solidFill>
              </a:rPr>
              <a:t> Наталья Сергеевна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929454" y="2357431"/>
            <a:ext cx="164307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B050"/>
                </a:solidFill>
              </a:rPr>
              <a:t>11 класс</a:t>
            </a:r>
            <a:endParaRPr lang="ru-RU" sz="3200" dirty="0" smtClean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dirty="0" smtClean="0"/>
              <a:t>Региональный рынок труда и его особенности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571612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К числу важных факторов</a:t>
            </a:r>
            <a:r>
              <a:rPr lang="en-US" dirty="0" smtClean="0"/>
              <a:t>,</a:t>
            </a:r>
            <a:r>
              <a:rPr lang="ru-RU" dirty="0" smtClean="0"/>
              <a:t> влияющие на развитие экономики</a:t>
            </a:r>
            <a:r>
              <a:rPr lang="en-US" dirty="0" smtClean="0"/>
              <a:t>,</a:t>
            </a:r>
            <a:r>
              <a:rPr lang="ru-RU" dirty="0" smtClean="0"/>
              <a:t> относится </a:t>
            </a:r>
            <a:r>
              <a:rPr lang="ru-RU" i="1" dirty="0" smtClean="0">
                <a:solidFill>
                  <a:srgbClr val="002060"/>
                </a:solidFill>
              </a:rPr>
              <a:t>состояние регионального рынка труда.</a:t>
            </a:r>
            <a:endParaRPr lang="ru-RU" b="1" dirty="0" smtClean="0"/>
          </a:p>
          <a:p>
            <a:pPr algn="ctr">
              <a:buNone/>
            </a:pPr>
            <a:r>
              <a:rPr lang="ru-RU" b="1" dirty="0" smtClean="0"/>
              <a:t>Уровень безработицы в крае:</a:t>
            </a:r>
          </a:p>
          <a:p>
            <a:pPr algn="ctr">
              <a:buNone/>
            </a:pPr>
            <a:r>
              <a:rPr lang="ru-RU" dirty="0" smtClean="0"/>
              <a:t>2013 г- 6</a:t>
            </a:r>
            <a:r>
              <a:rPr lang="en-US" dirty="0" smtClean="0"/>
              <a:t>,1%</a:t>
            </a:r>
          </a:p>
          <a:p>
            <a:pPr algn="ctr">
              <a:buNone/>
            </a:pPr>
            <a:r>
              <a:rPr lang="en-US" dirty="0" smtClean="0"/>
              <a:t>2014 </a:t>
            </a:r>
            <a:r>
              <a:rPr lang="ru-RU" dirty="0" smtClean="0"/>
              <a:t>г</a:t>
            </a:r>
            <a:r>
              <a:rPr lang="en-US" dirty="0" smtClean="0"/>
              <a:t>- 0</a:t>
            </a:r>
            <a:r>
              <a:rPr lang="en-US" dirty="0"/>
              <a:t>,</a:t>
            </a:r>
            <a:r>
              <a:rPr lang="ru-RU" dirty="0" smtClean="0"/>
              <a:t>7</a:t>
            </a:r>
            <a:r>
              <a:rPr lang="en-US" dirty="0" smtClean="0"/>
              <a:t>%</a:t>
            </a:r>
            <a:endParaRPr lang="ru-RU" dirty="0" smtClean="0"/>
          </a:p>
          <a:p>
            <a:pPr algn="ctr">
              <a:buNone/>
            </a:pPr>
            <a:r>
              <a:rPr lang="ru-RU" dirty="0" smtClean="0"/>
              <a:t>2015 г- 0</a:t>
            </a:r>
            <a:r>
              <a:rPr lang="en-US" dirty="0" smtClean="0"/>
              <a:t>,7%</a:t>
            </a:r>
          </a:p>
          <a:p>
            <a:pPr algn="ctr">
              <a:buNone/>
            </a:pPr>
            <a:r>
              <a:rPr lang="en-US" dirty="0" smtClean="0"/>
              <a:t>2016 </a:t>
            </a:r>
            <a:r>
              <a:rPr lang="ru-RU" dirty="0" smtClean="0"/>
              <a:t>г-0</a:t>
            </a:r>
            <a:r>
              <a:rPr lang="en-US" dirty="0" smtClean="0"/>
              <a:t>,6%</a:t>
            </a:r>
            <a:endParaRPr lang="ru-RU" dirty="0"/>
          </a:p>
          <a:p>
            <a:pPr algn="ctr">
              <a:buNone/>
            </a:pPr>
            <a:endParaRPr lang="ru-RU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74638"/>
            <a:ext cx="8258204" cy="1154098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Уровень прожиточного минимума в </a:t>
            </a:r>
            <a:r>
              <a:rPr lang="en-US" dirty="0" smtClean="0"/>
              <a:t>III</a:t>
            </a:r>
            <a:r>
              <a:rPr lang="ru-RU" dirty="0" smtClean="0"/>
              <a:t> квартале 2017 г: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 на душу населения- 10</a:t>
            </a:r>
            <a:r>
              <a:rPr lang="en-US" dirty="0" smtClean="0"/>
              <a:t>,</a:t>
            </a:r>
            <a:r>
              <a:rPr lang="ru-RU" dirty="0" smtClean="0"/>
              <a:t>143 </a:t>
            </a:r>
            <a:r>
              <a:rPr lang="ru-RU" dirty="0" err="1" smtClean="0"/>
              <a:t>р</a:t>
            </a:r>
            <a:r>
              <a:rPr lang="ru-RU" dirty="0" smtClean="0"/>
              <a:t>/мес.</a:t>
            </a:r>
          </a:p>
          <a:p>
            <a:endParaRPr lang="ru-RU" dirty="0" smtClean="0"/>
          </a:p>
          <a:p>
            <a:r>
              <a:rPr lang="ru-RU" dirty="0" smtClean="0"/>
              <a:t>для пенсионеров- 8</a:t>
            </a:r>
            <a:r>
              <a:rPr lang="en-US" dirty="0" smtClean="0"/>
              <a:t>,</a:t>
            </a:r>
            <a:r>
              <a:rPr lang="ru-RU" dirty="0" smtClean="0"/>
              <a:t>377 </a:t>
            </a:r>
            <a:r>
              <a:rPr lang="ru-RU" dirty="0" err="1" smtClean="0"/>
              <a:t>р</a:t>
            </a:r>
            <a:r>
              <a:rPr lang="ru-RU" dirty="0" smtClean="0"/>
              <a:t>/мес.</a:t>
            </a:r>
          </a:p>
          <a:p>
            <a:endParaRPr lang="ru-RU" dirty="0" smtClean="0"/>
          </a:p>
          <a:p>
            <a:r>
              <a:rPr lang="ru-RU" dirty="0" smtClean="0"/>
              <a:t>для трудоспособного населения- 10</a:t>
            </a:r>
            <a:r>
              <a:rPr lang="en-US" dirty="0" smtClean="0"/>
              <a:t>,</a:t>
            </a:r>
            <a:r>
              <a:rPr lang="ru-RU" dirty="0" smtClean="0"/>
              <a:t> 964 </a:t>
            </a:r>
            <a:r>
              <a:rPr lang="ru-RU" dirty="0" err="1" smtClean="0"/>
              <a:t>р</a:t>
            </a:r>
            <a:r>
              <a:rPr lang="ru-RU" dirty="0" smtClean="0"/>
              <a:t>/мес.</a:t>
            </a:r>
          </a:p>
          <a:p>
            <a:endParaRPr lang="ru-RU" dirty="0" smtClean="0"/>
          </a:p>
          <a:p>
            <a:r>
              <a:rPr lang="ru-RU" dirty="0" smtClean="0"/>
              <a:t>для детей- 9</a:t>
            </a:r>
            <a:r>
              <a:rPr lang="en-US" dirty="0" smtClean="0"/>
              <a:t>,</a:t>
            </a:r>
            <a:r>
              <a:rPr lang="ru-RU" dirty="0" smtClean="0"/>
              <a:t>773 </a:t>
            </a:r>
            <a:r>
              <a:rPr lang="ru-RU" dirty="0" err="1" smtClean="0"/>
              <a:t>р</a:t>
            </a:r>
            <a:r>
              <a:rPr lang="ru-RU" dirty="0" smtClean="0"/>
              <a:t>/мес.</a:t>
            </a:r>
          </a:p>
          <a:p>
            <a:pPr lvl="1" algn="ctr">
              <a:buNone/>
            </a:pPr>
            <a:r>
              <a:rPr lang="ru-RU" dirty="0" smtClean="0"/>
              <a:t>    </a:t>
            </a:r>
            <a:r>
              <a:rPr lang="ru-RU" dirty="0" smtClean="0">
                <a:solidFill>
                  <a:srgbClr val="FF0000"/>
                </a:solidFill>
              </a:rPr>
              <a:t>Департамент труда и занятости Краснодарского края ежегодно проводит ярмарку вакансий                              «Планета ресурсов».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Доходы и потребление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340369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Основной источник дохода для трудового населения –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заработная плата.</a:t>
            </a:r>
          </a:p>
          <a:p>
            <a:pPr>
              <a:buNone/>
            </a:pPr>
            <a:r>
              <a:rPr lang="ru-RU" b="1" dirty="0" smtClean="0"/>
              <a:t>Средняя заработная плата на Кубани:</a:t>
            </a: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2013 г- 25.000</a:t>
            </a: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2014 г- 25.139</a:t>
            </a: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2016 г- 30.000</a:t>
            </a:r>
          </a:p>
          <a:p>
            <a:pPr>
              <a:buNone/>
            </a:pPr>
            <a:r>
              <a:rPr lang="ru-RU" sz="2800" dirty="0" smtClean="0"/>
              <a:t>    В целом край считается регионом с высокой платежеспособным спросом</a:t>
            </a:r>
            <a:r>
              <a:rPr lang="en-US" sz="2800" dirty="0" smtClean="0"/>
              <a:t>,</a:t>
            </a:r>
            <a:r>
              <a:rPr lang="ru-RU" sz="2800" dirty="0" smtClean="0"/>
              <a:t>что делает привлекательным региональные рынки товаров и услуг.</a:t>
            </a:r>
            <a:endParaRPr lang="ru-RU" sz="28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7170" name="Picture 2" descr="C:\Users\1\Desktop\denezhnoe-chislo-6-balans-truda-i-dohodov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1600200"/>
            <a:ext cx="7286675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Банковская система региона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u="sng" dirty="0" smtClean="0"/>
              <a:t>Финансовые институты</a:t>
            </a:r>
            <a:r>
              <a:rPr lang="ru-RU" dirty="0" smtClean="0"/>
              <a:t>- учреждения</a:t>
            </a:r>
            <a:r>
              <a:rPr lang="en-US" dirty="0" smtClean="0"/>
              <a:t>,</a:t>
            </a:r>
            <a:r>
              <a:rPr lang="ru-RU" dirty="0" smtClean="0"/>
              <a:t> которые осуществляют финансовые операции и организуют эффективное перемещение денежных средств от </a:t>
            </a:r>
            <a:r>
              <a:rPr lang="ru-RU" dirty="0" err="1" smtClean="0"/>
              <a:t>сберегателей</a:t>
            </a:r>
            <a:r>
              <a:rPr lang="ru-RU" dirty="0" smtClean="0"/>
              <a:t> к заёмщикам. Это </a:t>
            </a:r>
            <a:r>
              <a:rPr lang="ru-RU" i="1" dirty="0" smtClean="0"/>
              <a:t>банки</a:t>
            </a:r>
            <a:r>
              <a:rPr lang="en-US" i="1" dirty="0" smtClean="0"/>
              <a:t>,</a:t>
            </a:r>
            <a:r>
              <a:rPr lang="ru-RU" i="1" dirty="0" smtClean="0"/>
              <a:t> страховые институты</a:t>
            </a:r>
            <a:r>
              <a:rPr lang="en-US" i="1" dirty="0" smtClean="0"/>
              <a:t>,</a:t>
            </a:r>
            <a:r>
              <a:rPr lang="ru-RU" i="1" dirty="0" smtClean="0"/>
              <a:t> пенсионные фонды.</a:t>
            </a:r>
            <a:endParaRPr lang="ru-RU" i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3200" dirty="0" smtClean="0"/>
              <a:t>Главным финансовым </a:t>
            </a:r>
            <a:r>
              <a:rPr lang="ru-RU" sz="3200" dirty="0" err="1" smtClean="0"/>
              <a:t>учрежденинием</a:t>
            </a:r>
            <a:r>
              <a:rPr lang="ru-RU" sz="3200" dirty="0" smtClean="0"/>
              <a:t> России является </a:t>
            </a:r>
            <a:r>
              <a:rPr lang="ru-RU" sz="3200" dirty="0" smtClean="0">
                <a:solidFill>
                  <a:srgbClr val="FF0000"/>
                </a:solidFill>
              </a:rPr>
              <a:t>Центральный банк</a:t>
            </a:r>
            <a:r>
              <a:rPr lang="ru-RU" sz="3200" dirty="0" smtClean="0"/>
              <a:t>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85860"/>
            <a:ext cx="8229600" cy="4911741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</a:t>
            </a:r>
            <a:r>
              <a:rPr lang="ru-RU" dirty="0" smtClean="0">
                <a:solidFill>
                  <a:srgbClr val="92D050"/>
                </a:solidFill>
              </a:rPr>
              <a:t>Уставной капитал </a:t>
            </a:r>
            <a:r>
              <a:rPr lang="ru-RU" dirty="0" smtClean="0"/>
              <a:t>и </a:t>
            </a:r>
            <a:r>
              <a:rPr lang="ru-RU" dirty="0" smtClean="0">
                <a:solidFill>
                  <a:srgbClr val="92D050"/>
                </a:solidFill>
              </a:rPr>
              <a:t>иное имущество </a:t>
            </a:r>
            <a:r>
              <a:rPr lang="ru-RU" dirty="0" smtClean="0"/>
              <a:t>являются федеральной собственностью. </a:t>
            </a:r>
            <a:endParaRPr lang="ru-RU" dirty="0"/>
          </a:p>
          <a:p>
            <a:pPr>
              <a:buNone/>
            </a:pPr>
            <a:r>
              <a:rPr lang="ru-RU" dirty="0" smtClean="0"/>
              <a:t>    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В Краснодаре работает главное управление Центр. Банка (ГУ ЦБ) РФ по краю</a:t>
            </a:r>
            <a:r>
              <a:rPr lang="en-US" dirty="0" smtClean="0"/>
              <a:t>,</a:t>
            </a:r>
            <a:r>
              <a:rPr lang="ru-RU" dirty="0" smtClean="0"/>
              <a:t> которое вырабатывает и реализует приоритетные направления денежно- кредитной политики</a:t>
            </a:r>
            <a:r>
              <a:rPr lang="en-US" dirty="0" smtClean="0"/>
              <a:t>,</a:t>
            </a:r>
            <a:r>
              <a:rPr lang="ru-RU" dirty="0" smtClean="0"/>
              <a:t> а так же осуществляет функции контроля и надзоры. 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ГУ ЦБ по Краснодарскому краю на ул. Короткая </a:t>
            </a:r>
            <a:r>
              <a:rPr lang="en-US" dirty="0" smtClean="0"/>
              <a:t>,</a:t>
            </a:r>
            <a:r>
              <a:rPr lang="ru-RU" dirty="0" smtClean="0"/>
              <a:t>12.</a:t>
            </a:r>
            <a:endParaRPr lang="ru-RU" dirty="0"/>
          </a:p>
        </p:txBody>
      </p:sp>
      <p:pic>
        <p:nvPicPr>
          <p:cNvPr id="3074" name="Picture 2" descr="C:\Users\1\Desktop\b502958b4c5d6e3005d658b05828defb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68544"/>
          </a:xfrm>
        </p:spPr>
        <p:txBody>
          <a:bodyPr>
            <a:normAutofit/>
          </a:bodyPr>
          <a:lstStyle/>
          <a:p>
            <a:pPr algn="l"/>
            <a:r>
              <a:rPr lang="ru-RU" sz="3200" dirty="0" smtClean="0"/>
              <a:t>С мая 2014г. ГУ ЦБ по краю начало работать в новом статусе- как </a:t>
            </a:r>
            <a:r>
              <a:rPr lang="ru-RU" sz="3200" dirty="0" smtClean="0">
                <a:solidFill>
                  <a:srgbClr val="FF0000"/>
                </a:solidFill>
              </a:rPr>
              <a:t>Южное главное управление Центрального банка РФ.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14620"/>
            <a:ext cx="8229600" cy="341154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В его состав вошли </a:t>
            </a:r>
            <a:r>
              <a:rPr lang="ru-RU" u="sng" dirty="0" smtClean="0">
                <a:solidFill>
                  <a:srgbClr val="92D050"/>
                </a:solidFill>
              </a:rPr>
              <a:t>7 национальных банков </a:t>
            </a:r>
            <a:r>
              <a:rPr lang="ru-RU" dirty="0" smtClean="0"/>
              <a:t>и </a:t>
            </a:r>
            <a:r>
              <a:rPr lang="ru-RU" u="sng" dirty="0" smtClean="0">
                <a:solidFill>
                  <a:srgbClr val="92D050"/>
                </a:solidFill>
              </a:rPr>
              <a:t>5 главных управлений ЦБ РФ</a:t>
            </a:r>
            <a:r>
              <a:rPr lang="en-US" dirty="0" smtClean="0"/>
              <a:t>,</a:t>
            </a:r>
            <a:r>
              <a:rPr lang="ru-RU" dirty="0" smtClean="0"/>
              <a:t> расположенных на территории Южного и </a:t>
            </a:r>
            <a:r>
              <a:rPr lang="ru-RU" dirty="0" err="1" smtClean="0"/>
              <a:t>Северо</a:t>
            </a:r>
            <a:r>
              <a:rPr lang="ru-RU" dirty="0" smtClean="0"/>
              <a:t>- Кавказского ФО.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428868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Банковский сектор включает в себя 1800 банковских подразделений</a:t>
            </a:r>
            <a:r>
              <a:rPr lang="en-US" sz="3600" dirty="0" smtClean="0"/>
              <a:t>,</a:t>
            </a:r>
            <a:r>
              <a:rPr lang="ru-RU" sz="3600" dirty="0" smtClean="0"/>
              <a:t> в которых:</a:t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4125923"/>
          </a:xfrm>
        </p:spPr>
        <p:txBody>
          <a:bodyPr/>
          <a:lstStyle/>
          <a:p>
            <a:r>
              <a:rPr lang="ru-RU" dirty="0" smtClean="0"/>
              <a:t>Принимают и хранят деньги вкладчиков;</a:t>
            </a:r>
          </a:p>
          <a:p>
            <a:r>
              <a:rPr lang="ru-RU" dirty="0" smtClean="0"/>
              <a:t>Выдают средства со счетов и выполняют расчеты между клиентами;</a:t>
            </a:r>
          </a:p>
          <a:p>
            <a:r>
              <a:rPr lang="ru-RU" dirty="0" smtClean="0"/>
              <a:t>Предоставляют кредиты организациям и населению;</a:t>
            </a:r>
          </a:p>
          <a:p>
            <a:r>
              <a:rPr lang="ru-RU" dirty="0" smtClean="0"/>
              <a:t>Продают валюту и ценные бумаги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10" name="Picture 14" descr="C:\Users\1\Desktop\imgpreview (4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70" y="3929066"/>
            <a:ext cx="2724150" cy="13335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3143272"/>
          </a:xfrm>
        </p:spPr>
        <p:txBody>
          <a:bodyPr>
            <a:normAutofit fontScale="90000"/>
          </a:bodyPr>
          <a:lstStyle/>
          <a:p>
            <a:pPr algn="l"/>
            <a:r>
              <a:rPr lang="ru-RU" sz="2800" u="sng" dirty="0" smtClean="0"/>
              <a:t>Свои филиалы имеют более 70 банков из </a:t>
            </a:r>
            <a:r>
              <a:rPr lang="ru-RU" sz="2800" b="1" u="sng" dirty="0" smtClean="0"/>
              <a:t>других регионов</a:t>
            </a:r>
            <a:r>
              <a:rPr lang="ru-RU" sz="2800" b="1" dirty="0" smtClean="0"/>
              <a:t>:</a:t>
            </a:r>
            <a:br>
              <a:rPr lang="ru-RU" sz="2800" b="1" dirty="0" smtClean="0"/>
            </a:br>
            <a:r>
              <a:rPr lang="ru-RU" sz="2800" dirty="0" smtClean="0">
                <a:solidFill>
                  <a:srgbClr val="002060"/>
                </a:solidFill>
              </a:rPr>
              <a:t>« Внешторгбанк»</a:t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>«</a:t>
            </a:r>
            <a:r>
              <a:rPr lang="ru-RU" sz="2800" dirty="0" err="1" smtClean="0">
                <a:solidFill>
                  <a:srgbClr val="002060"/>
                </a:solidFill>
              </a:rPr>
              <a:t>Альфабанк</a:t>
            </a:r>
            <a:r>
              <a:rPr lang="ru-RU" sz="2800" dirty="0" smtClean="0">
                <a:solidFill>
                  <a:srgbClr val="002060"/>
                </a:solidFill>
              </a:rPr>
              <a:t>»</a:t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>«</a:t>
            </a:r>
            <a:r>
              <a:rPr lang="ru-RU" sz="2800" dirty="0" err="1" smtClean="0">
                <a:solidFill>
                  <a:srgbClr val="002060"/>
                </a:solidFill>
              </a:rPr>
              <a:t>Уралсиб</a:t>
            </a:r>
            <a:r>
              <a:rPr lang="ru-RU" sz="2800" dirty="0" smtClean="0">
                <a:solidFill>
                  <a:srgbClr val="002060"/>
                </a:solidFill>
              </a:rPr>
              <a:t>»</a:t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>«Банк Москвы»</a:t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>«</a:t>
            </a:r>
            <a:r>
              <a:rPr lang="ru-RU" sz="2800" dirty="0" err="1" smtClean="0">
                <a:solidFill>
                  <a:srgbClr val="002060"/>
                </a:solidFill>
              </a:rPr>
              <a:t>Россельхозбанк</a:t>
            </a:r>
            <a:r>
              <a:rPr lang="ru-RU" sz="2800" dirty="0" smtClean="0">
                <a:solidFill>
                  <a:srgbClr val="002060"/>
                </a:solidFill>
              </a:rPr>
              <a:t>»</a:t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>«</a:t>
            </a:r>
            <a:r>
              <a:rPr lang="ru-RU" sz="2800" dirty="0" err="1" smtClean="0">
                <a:solidFill>
                  <a:srgbClr val="002060"/>
                </a:solidFill>
              </a:rPr>
              <a:t>Промсвязьбанк</a:t>
            </a:r>
            <a:r>
              <a:rPr lang="ru-RU" sz="2800" dirty="0" smtClean="0">
                <a:solidFill>
                  <a:srgbClr val="002060"/>
                </a:solidFill>
              </a:rPr>
              <a:t>»</a:t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>«</a:t>
            </a:r>
            <a:r>
              <a:rPr lang="ru-RU" sz="2800" dirty="0" err="1" smtClean="0">
                <a:solidFill>
                  <a:srgbClr val="002060"/>
                </a:solidFill>
              </a:rPr>
              <a:t>Петрокоммерц</a:t>
            </a:r>
            <a:r>
              <a:rPr lang="ru-RU" sz="2800" dirty="0" smtClean="0">
                <a:solidFill>
                  <a:srgbClr val="002060"/>
                </a:solidFill>
              </a:rPr>
              <a:t>»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876"/>
            <a:ext cx="8229600" cy="3000396"/>
          </a:xfrm>
        </p:spPr>
        <p:txBody>
          <a:bodyPr/>
          <a:lstStyle/>
          <a:p>
            <a:pPr>
              <a:buNone/>
            </a:pPr>
            <a:r>
              <a:rPr lang="ru-RU" b="1" u="sng" dirty="0" smtClean="0"/>
              <a:t>Крупнейшие региональные банки:</a:t>
            </a:r>
          </a:p>
          <a:p>
            <a:pPr>
              <a:buNone/>
            </a:pPr>
            <a:r>
              <a:rPr lang="ru-RU" dirty="0" smtClean="0"/>
              <a:t>«</a:t>
            </a:r>
            <a:r>
              <a:rPr lang="ru-RU" dirty="0" err="1" smtClean="0"/>
              <a:t>Крайинвестбанк</a:t>
            </a:r>
            <a:r>
              <a:rPr lang="ru-RU" dirty="0" smtClean="0"/>
              <a:t>»</a:t>
            </a:r>
          </a:p>
          <a:p>
            <a:pPr>
              <a:buNone/>
            </a:pPr>
            <a:r>
              <a:rPr lang="ru-RU" dirty="0" smtClean="0"/>
              <a:t>«Кубань Кредит»</a:t>
            </a:r>
          </a:p>
          <a:p>
            <a:pPr>
              <a:buNone/>
            </a:pPr>
            <a:r>
              <a:rPr lang="ru-RU" dirty="0" smtClean="0"/>
              <a:t>«Первомайский»</a:t>
            </a:r>
            <a:endParaRPr lang="ru-RU" i="1" dirty="0"/>
          </a:p>
        </p:txBody>
      </p:sp>
      <p:pic>
        <p:nvPicPr>
          <p:cNvPr id="4098" name="Picture 2" descr="C:\Users\1\Desktop\pic_135867314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2" y="714356"/>
            <a:ext cx="2108193" cy="1071571"/>
          </a:xfrm>
          <a:prstGeom prst="rect">
            <a:avLst/>
          </a:prstGeom>
          <a:noFill/>
        </p:spPr>
      </p:pic>
      <p:pic>
        <p:nvPicPr>
          <p:cNvPr id="4099" name="Picture 3" descr="C:\Users\1\Desktop\imgpreview (2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29454" y="1071546"/>
            <a:ext cx="1905000" cy="1905000"/>
          </a:xfrm>
          <a:prstGeom prst="rect">
            <a:avLst/>
          </a:prstGeom>
          <a:noFill/>
        </p:spPr>
      </p:pic>
      <p:pic>
        <p:nvPicPr>
          <p:cNvPr id="4100" name="Picture 4" descr="C:\Users\1\Desktop\press_r_4AC04EA0-80D5-46EE-A242-764B3A3CBC2F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14678" y="1357298"/>
            <a:ext cx="2857500" cy="1571636"/>
          </a:xfrm>
          <a:prstGeom prst="rect">
            <a:avLst/>
          </a:prstGeom>
          <a:noFill/>
        </p:spPr>
      </p:pic>
      <p:pic>
        <p:nvPicPr>
          <p:cNvPr id="4101" name="Picture 5" descr="C:\Users\1\Desktop\bank_moskvy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929058" y="2428867"/>
            <a:ext cx="2447930" cy="1000133"/>
          </a:xfrm>
          <a:prstGeom prst="rect">
            <a:avLst/>
          </a:prstGeom>
          <a:noFill/>
        </p:spPr>
      </p:pic>
      <p:pic>
        <p:nvPicPr>
          <p:cNvPr id="4103" name="Picture 7" descr="C:\Users\1\Desktop\imgpreview (3)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857620" y="5214950"/>
            <a:ext cx="2762250" cy="1238250"/>
          </a:xfrm>
          <a:prstGeom prst="rect">
            <a:avLst/>
          </a:prstGeom>
          <a:noFill/>
        </p:spPr>
      </p:pic>
      <p:pic>
        <p:nvPicPr>
          <p:cNvPr id="4108" name="Picture 12" descr="C:\Users\1\Desktop\bank-pervomaysky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643702" y="4714884"/>
            <a:ext cx="2500298" cy="19668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1\Desktop\imgprevie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4429132"/>
            <a:ext cx="8429684" cy="20717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dirty="0" smtClean="0"/>
              <a:t>Меры государственной поддержки предпринимательства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b="1" i="1" dirty="0" smtClean="0">
                <a:solidFill>
                  <a:srgbClr val="7030A0"/>
                </a:solidFill>
              </a:rPr>
              <a:t>Предпринимательство</a:t>
            </a:r>
            <a:r>
              <a:rPr lang="ru-RU" dirty="0" smtClean="0"/>
              <a:t>- это активная самостоятельная деятельность людей</a:t>
            </a:r>
            <a:r>
              <a:rPr lang="en-US" dirty="0" smtClean="0"/>
              <a:t>,</a:t>
            </a:r>
            <a:r>
              <a:rPr lang="ru-RU" dirty="0" smtClean="0"/>
              <a:t> осуществляемая от своего имени</a:t>
            </a:r>
            <a:r>
              <a:rPr lang="en-US" dirty="0" smtClean="0"/>
              <a:t>,</a:t>
            </a:r>
            <a:r>
              <a:rPr lang="ru-RU" dirty="0" smtClean="0"/>
              <a:t> на свой страх и риск и направленная на получение прибыли от пользования имуществом</a:t>
            </a:r>
            <a:r>
              <a:rPr lang="en-US" dirty="0" smtClean="0"/>
              <a:t>,</a:t>
            </a:r>
            <a:r>
              <a:rPr lang="ru-RU" dirty="0" smtClean="0"/>
              <a:t> продажи товаров</a:t>
            </a:r>
            <a:r>
              <a:rPr lang="en-US" dirty="0" smtClean="0"/>
              <a:t>,</a:t>
            </a:r>
            <a:r>
              <a:rPr lang="ru-RU" dirty="0" smtClean="0"/>
              <a:t> оказания услуг.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186766" cy="1643074"/>
          </a:xfrm>
        </p:spPr>
        <p:txBody>
          <a:bodyPr>
            <a:normAutofit/>
          </a:bodyPr>
          <a:lstStyle/>
          <a:p>
            <a:pPr algn="l"/>
            <a:r>
              <a:rPr lang="ru-RU" sz="3200" dirty="0" smtClean="0"/>
              <a:t>На Кубани действует </a:t>
            </a:r>
            <a:r>
              <a:rPr lang="ru-RU" sz="3200" dirty="0" smtClean="0">
                <a:solidFill>
                  <a:srgbClr val="FF0000"/>
                </a:solidFill>
              </a:rPr>
              <a:t>губернаторская программа</a:t>
            </a:r>
            <a:r>
              <a:rPr lang="ru-RU" sz="3200" dirty="0" smtClean="0"/>
              <a:t> поддержки малого и среднего бизнеса. 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3116"/>
            <a:ext cx="8229600" cy="3983047"/>
          </a:xfrm>
        </p:spPr>
        <p:txBody>
          <a:bodyPr/>
          <a:lstStyle/>
          <a:p>
            <a:r>
              <a:rPr lang="ru-RU" i="1" dirty="0" smtClean="0"/>
              <a:t>Им оказывается финансовая поддержка из федерального и краевого бюджета.</a:t>
            </a:r>
          </a:p>
          <a:p>
            <a:r>
              <a:rPr lang="ru-RU" i="1" dirty="0" smtClean="0"/>
              <a:t>ЗС края принят пакет законов</a:t>
            </a:r>
            <a:r>
              <a:rPr lang="en-US" i="1" dirty="0" smtClean="0"/>
              <a:t>,</a:t>
            </a:r>
            <a:r>
              <a:rPr lang="ru-RU" i="1" dirty="0" smtClean="0"/>
              <a:t> направленных на поддержку малого и среднего бизнеса</a:t>
            </a:r>
            <a:endParaRPr lang="ru-RU" i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457</Words>
  <Application>Microsoft Office PowerPoint</Application>
  <PresentationFormat>Экран (4:3)</PresentationFormat>
  <Paragraphs>57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Финансы, предпринимательство, доходы и потребление.</vt:lpstr>
      <vt:lpstr>Банковская система региона</vt:lpstr>
      <vt:lpstr>Главным финансовым учрежденинием России является Центральный банк.</vt:lpstr>
      <vt:lpstr>ГУ ЦБ по Краснодарскому краю на ул. Короткая ,12.</vt:lpstr>
      <vt:lpstr>С мая 2014г. ГУ ЦБ по краю начало работать в новом статусе- как Южное главное управление Центрального банка РФ.</vt:lpstr>
      <vt:lpstr>Банковский сектор включает в себя 1800 банковских подразделений, в которых: </vt:lpstr>
      <vt:lpstr>Свои филиалы имеют более 70 банков из других регионов: « Внешторгбанк» «Альфабанк» «Уралсиб» «Банк Москвы» «Россельхозбанк» «Промсвязьбанк» «Петрокоммерц»</vt:lpstr>
      <vt:lpstr>Меры государственной поддержки предпринимательства</vt:lpstr>
      <vt:lpstr>На Кубани действует губернаторская программа поддержки малого и среднего бизнеса. </vt:lpstr>
      <vt:lpstr>Региональный рынок труда и его особенности</vt:lpstr>
      <vt:lpstr>Уровень прожиточного минимума в III квартале 2017 г:</vt:lpstr>
      <vt:lpstr>Доходы и потребление </vt:lpstr>
      <vt:lpstr>Спасибо за внимание!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Финансы, предпринимательство, доходы и потребление.</dc:title>
  <dc:creator>1</dc:creator>
  <cp:lastModifiedBy>1</cp:lastModifiedBy>
  <cp:revision>11</cp:revision>
  <dcterms:created xsi:type="dcterms:W3CDTF">2017-11-19T11:30:11Z</dcterms:created>
  <dcterms:modified xsi:type="dcterms:W3CDTF">2018-03-28T15:26:03Z</dcterms:modified>
</cp:coreProperties>
</file>