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57" r:id="rId4"/>
    <p:sldId id="258" r:id="rId5"/>
    <p:sldId id="265" r:id="rId6"/>
    <p:sldId id="259" r:id="rId7"/>
    <p:sldId id="266" r:id="rId8"/>
    <p:sldId id="260" r:id="rId9"/>
    <p:sldId id="264" r:id="rId10"/>
    <p:sldId id="261" r:id="rId11"/>
    <p:sldId id="262" r:id="rId12"/>
    <p:sldId id="268" r:id="rId13"/>
    <p:sldId id="269" r:id="rId14"/>
    <p:sldId id="270" r:id="rId15"/>
    <p:sldId id="275" r:id="rId16"/>
    <p:sldId id="271" r:id="rId17"/>
    <p:sldId id="272" r:id="rId18"/>
    <p:sldId id="273" r:id="rId19"/>
    <p:sldId id="274" r:id="rId20"/>
    <p:sldId id="263" r:id="rId21"/>
  </p:sldIdLst>
  <p:sldSz cx="9144000" cy="5143500" type="screen16x9"/>
  <p:notesSz cx="6888163" cy="100203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00FF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1" d="100"/>
          <a:sy n="91" d="100"/>
        </p:scale>
        <p:origin x="-228" y="-96"/>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pic>
        <p:nvPicPr>
          <p:cNvPr id="16" name="Рисунок 15" descr="3.png"/>
          <p:cNvPicPr>
            <a:picLocks noChangeAspect="1"/>
          </p:cNvPicPr>
          <p:nvPr userDrawn="1"/>
        </p:nvPicPr>
        <p:blipFill>
          <a:blip r:embed="rId2" cstate="print"/>
          <a:stretch>
            <a:fillRect/>
          </a:stretch>
        </p:blipFill>
        <p:spPr>
          <a:xfrm>
            <a:off x="7286644" y="2000246"/>
            <a:ext cx="1667089" cy="2278798"/>
          </a:xfrm>
          <a:prstGeom prst="rect">
            <a:avLst/>
          </a:prstGeom>
        </p:spPr>
      </p:pic>
      <p:pic>
        <p:nvPicPr>
          <p:cNvPr id="13" name="Рисунок 12" descr="6.png"/>
          <p:cNvPicPr>
            <a:picLocks noChangeAspect="1"/>
          </p:cNvPicPr>
          <p:nvPr userDrawn="1"/>
        </p:nvPicPr>
        <p:blipFill>
          <a:blip r:embed="rId3" cstate="print"/>
          <a:stretch>
            <a:fillRect/>
          </a:stretch>
        </p:blipFill>
        <p:spPr>
          <a:xfrm>
            <a:off x="3357555" y="2809963"/>
            <a:ext cx="1214446" cy="1807148"/>
          </a:xfrm>
          <a:prstGeom prst="rect">
            <a:avLst/>
          </a:prstGeom>
        </p:spPr>
      </p:pic>
      <p:pic>
        <p:nvPicPr>
          <p:cNvPr id="14" name="Рисунок 13" descr="1.png"/>
          <p:cNvPicPr>
            <a:picLocks noChangeAspect="1"/>
          </p:cNvPicPr>
          <p:nvPr userDrawn="1"/>
        </p:nvPicPr>
        <p:blipFill>
          <a:blip r:embed="rId4" cstate="print"/>
          <a:stretch>
            <a:fillRect/>
          </a:stretch>
        </p:blipFill>
        <p:spPr>
          <a:xfrm rot="387762">
            <a:off x="447663" y="2565130"/>
            <a:ext cx="1894927" cy="1715169"/>
          </a:xfrm>
          <a:prstGeom prst="rect">
            <a:avLst/>
          </a:prstGeom>
        </p:spPr>
      </p:pic>
      <p:pic>
        <p:nvPicPr>
          <p:cNvPr id="17" name="Рисунок 16" descr="9.png"/>
          <p:cNvPicPr>
            <a:picLocks noChangeAspect="1"/>
          </p:cNvPicPr>
          <p:nvPr userDrawn="1"/>
        </p:nvPicPr>
        <p:blipFill>
          <a:blip r:embed="rId5" cstate="print"/>
          <a:stretch>
            <a:fillRect/>
          </a:stretch>
        </p:blipFill>
        <p:spPr>
          <a:xfrm flipH="1">
            <a:off x="5286380" y="2428874"/>
            <a:ext cx="1670754" cy="2089593"/>
          </a:xfrm>
          <a:prstGeom prst="rect">
            <a:avLst/>
          </a:prstGeom>
        </p:spPr>
      </p:pic>
    </p:spTree>
  </p:cSld>
  <p:clrMapOvr>
    <a:masterClrMapping/>
  </p:clrMapOvr>
  <p:transition advTm="10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a:prstGeom prst="rect">
            <a:avLst/>
          </a:prstGeom>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200151"/>
            <a:ext cx="8229600" cy="3394472"/>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4767263"/>
            <a:ext cx="2133600" cy="273844"/>
          </a:xfrm>
          <a:prstGeom prst="rect">
            <a:avLst/>
          </a:prstGeom>
        </p:spPr>
        <p:txBody>
          <a:bodyPr/>
          <a:lstStyle/>
          <a:p>
            <a:fld id="{9429AAAB-2417-49D1-9D88-6A08A0AF9033}" type="datetimeFigureOut">
              <a:rPr lang="ru-RU" smtClean="0"/>
              <a:pPr/>
              <a:t>29.03.2018</a:t>
            </a:fld>
            <a:endParaRPr lang="ru-RU"/>
          </a:p>
        </p:txBody>
      </p:sp>
      <p:sp>
        <p:nvSpPr>
          <p:cNvPr id="5" name="Нижний колонтитул 4"/>
          <p:cNvSpPr>
            <a:spLocks noGrp="1"/>
          </p:cNvSpPr>
          <p:nvPr>
            <p:ph type="ftr" sz="quarter" idx="11"/>
          </p:nvPr>
        </p:nvSpPr>
        <p:spPr>
          <a:xfrm>
            <a:off x="3124200" y="4767263"/>
            <a:ext cx="2895600" cy="273844"/>
          </a:xfrm>
          <a:prstGeom prst="rect">
            <a:avLst/>
          </a:prstGeom>
        </p:spPr>
        <p:txBody>
          <a:bodyPr/>
          <a:lstStyle/>
          <a:p>
            <a:endParaRPr lang="ru-RU"/>
          </a:p>
        </p:txBody>
      </p:sp>
      <p:sp>
        <p:nvSpPr>
          <p:cNvPr id="6" name="Номер слайда 5"/>
          <p:cNvSpPr>
            <a:spLocks noGrp="1"/>
          </p:cNvSpPr>
          <p:nvPr>
            <p:ph type="sldNum" sz="quarter" idx="12"/>
          </p:nvPr>
        </p:nvSpPr>
        <p:spPr>
          <a:xfrm>
            <a:off x="6553200" y="4767263"/>
            <a:ext cx="2133600" cy="273844"/>
          </a:xfrm>
          <a:prstGeom prst="rect">
            <a:avLst/>
          </a:prstGeom>
        </p:spPr>
        <p:txBody>
          <a:bodyPr/>
          <a:lstStyle/>
          <a:p>
            <a:fld id="{6B8AB752-8280-4272-9336-41B5AFFBC784}" type="slidenum">
              <a:rPr lang="ru-RU" smtClean="0"/>
              <a:pPr/>
              <a:t>‹#›</a:t>
            </a:fld>
            <a:endParaRPr lang="ru-RU"/>
          </a:p>
        </p:txBody>
      </p:sp>
    </p:spTree>
  </p:cSld>
  <p:clrMapOvr>
    <a:masterClrMapping/>
  </p:clrMapOvr>
  <p:transition advTm="1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4781"/>
            <a:ext cx="2057400" cy="3290888"/>
          </a:xfrm>
          <a:prstGeom prst="rect">
            <a:avLst/>
          </a:prstGeo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4781"/>
            <a:ext cx="6019800" cy="3290888"/>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4767263"/>
            <a:ext cx="2133600" cy="273844"/>
          </a:xfrm>
          <a:prstGeom prst="rect">
            <a:avLst/>
          </a:prstGeom>
        </p:spPr>
        <p:txBody>
          <a:bodyPr/>
          <a:lstStyle/>
          <a:p>
            <a:fld id="{9429AAAB-2417-49D1-9D88-6A08A0AF9033}" type="datetimeFigureOut">
              <a:rPr lang="ru-RU" smtClean="0"/>
              <a:pPr/>
              <a:t>29.03.2018</a:t>
            </a:fld>
            <a:endParaRPr lang="ru-RU"/>
          </a:p>
        </p:txBody>
      </p:sp>
      <p:sp>
        <p:nvSpPr>
          <p:cNvPr id="5" name="Нижний колонтитул 4"/>
          <p:cNvSpPr>
            <a:spLocks noGrp="1"/>
          </p:cNvSpPr>
          <p:nvPr>
            <p:ph type="ftr" sz="quarter" idx="11"/>
          </p:nvPr>
        </p:nvSpPr>
        <p:spPr>
          <a:xfrm>
            <a:off x="3124200" y="4767263"/>
            <a:ext cx="2895600" cy="273844"/>
          </a:xfrm>
          <a:prstGeom prst="rect">
            <a:avLst/>
          </a:prstGeom>
        </p:spPr>
        <p:txBody>
          <a:bodyPr/>
          <a:lstStyle/>
          <a:p>
            <a:endParaRPr lang="ru-RU"/>
          </a:p>
        </p:txBody>
      </p:sp>
      <p:sp>
        <p:nvSpPr>
          <p:cNvPr id="6" name="Номер слайда 5"/>
          <p:cNvSpPr>
            <a:spLocks noGrp="1"/>
          </p:cNvSpPr>
          <p:nvPr>
            <p:ph type="sldNum" sz="quarter" idx="12"/>
          </p:nvPr>
        </p:nvSpPr>
        <p:spPr>
          <a:xfrm>
            <a:off x="6553200" y="4767263"/>
            <a:ext cx="2133600" cy="273844"/>
          </a:xfrm>
          <a:prstGeom prst="rect">
            <a:avLst/>
          </a:prstGeom>
        </p:spPr>
        <p:txBody>
          <a:bodyPr/>
          <a:lstStyle/>
          <a:p>
            <a:fld id="{6B8AB752-8280-4272-9336-41B5AFFBC784}" type="slidenum">
              <a:rPr lang="ru-RU" smtClean="0"/>
              <a:pPr/>
              <a:t>‹#›</a:t>
            </a:fld>
            <a:endParaRPr lang="ru-RU"/>
          </a:p>
        </p:txBody>
      </p:sp>
    </p:spTree>
  </p:cSld>
  <p:clrMapOvr>
    <a:masterClrMapping/>
  </p:clrMapOvr>
  <p:transition advTm="1000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pic>
        <p:nvPicPr>
          <p:cNvPr id="7" name="Рисунок 6" descr="2901.jpg"/>
          <p:cNvPicPr>
            <a:picLocks noChangeAspect="1"/>
          </p:cNvPicPr>
          <p:nvPr userDrawn="1"/>
        </p:nvPicPr>
        <p:blipFill>
          <a:blip r:embed="rId2" cstate="print">
            <a:lum bright="10000" contrast="20000"/>
          </a:blip>
          <a:srcRect t="8048" b="9882"/>
          <a:stretch>
            <a:fillRect/>
          </a:stretch>
        </p:blipFill>
        <p:spPr>
          <a:xfrm>
            <a:off x="0" y="0"/>
            <a:ext cx="9144000" cy="5143500"/>
          </a:xfrm>
          <a:prstGeom prst="frame">
            <a:avLst>
              <a:gd name="adj1" fmla="val 2691"/>
            </a:avLst>
          </a:prstGeom>
          <a:scene3d>
            <a:camera prst="orthographicFront"/>
            <a:lightRig rig="threePt" dir="t"/>
          </a:scene3d>
          <a:sp3d>
            <a:bevelT w="165100" prst="coolSlant"/>
          </a:sp3d>
        </p:spPr>
      </p:pic>
      <p:pic>
        <p:nvPicPr>
          <p:cNvPr id="8" name="Рисунок 7" descr="1.png"/>
          <p:cNvPicPr>
            <a:picLocks noChangeAspect="1"/>
          </p:cNvPicPr>
          <p:nvPr userDrawn="1"/>
        </p:nvPicPr>
        <p:blipFill>
          <a:blip r:embed="rId3" cstate="print"/>
          <a:stretch>
            <a:fillRect/>
          </a:stretch>
        </p:blipFill>
        <p:spPr>
          <a:xfrm rot="387762" flipH="1">
            <a:off x="6020653" y="3173932"/>
            <a:ext cx="1912205" cy="1730808"/>
          </a:xfrm>
          <a:prstGeom prst="rect">
            <a:avLst/>
          </a:prstGeom>
        </p:spPr>
      </p:pic>
    </p:spTree>
  </p:cSld>
  <p:clrMapOvr>
    <a:masterClrMapping/>
  </p:clrMapOvr>
  <p:transition advTm="1000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Заголовок раздела">
    <p:spTree>
      <p:nvGrpSpPr>
        <p:cNvPr id="1" name=""/>
        <p:cNvGrpSpPr/>
        <p:nvPr/>
      </p:nvGrpSpPr>
      <p:grpSpPr>
        <a:xfrm>
          <a:off x="0" y="0"/>
          <a:ext cx="0" cy="0"/>
          <a:chOff x="0" y="0"/>
          <a:chExt cx="0" cy="0"/>
        </a:xfrm>
      </p:grpSpPr>
      <p:pic>
        <p:nvPicPr>
          <p:cNvPr id="8" name="Рисунок 7" descr="3.png"/>
          <p:cNvPicPr>
            <a:picLocks noChangeAspect="1"/>
          </p:cNvPicPr>
          <p:nvPr userDrawn="1"/>
        </p:nvPicPr>
        <p:blipFill>
          <a:blip r:embed="rId2" cstate="print"/>
          <a:stretch>
            <a:fillRect/>
          </a:stretch>
        </p:blipFill>
        <p:spPr>
          <a:xfrm flipH="1">
            <a:off x="99653" y="2285998"/>
            <a:ext cx="1614827" cy="2207360"/>
          </a:xfrm>
          <a:prstGeom prst="rect">
            <a:avLst/>
          </a:prstGeom>
        </p:spPr>
      </p:pic>
      <p:pic>
        <p:nvPicPr>
          <p:cNvPr id="7" name="Рисунок 6" descr="2901.jpg"/>
          <p:cNvPicPr>
            <a:picLocks noChangeAspect="1"/>
          </p:cNvPicPr>
          <p:nvPr userDrawn="1"/>
        </p:nvPicPr>
        <p:blipFill>
          <a:blip r:embed="rId3" cstate="print">
            <a:lum bright="10000" contrast="20000"/>
          </a:blip>
          <a:srcRect t="8048" b="9882"/>
          <a:stretch>
            <a:fillRect/>
          </a:stretch>
        </p:blipFill>
        <p:spPr>
          <a:xfrm>
            <a:off x="0" y="0"/>
            <a:ext cx="9144000" cy="5143500"/>
          </a:xfrm>
          <a:prstGeom prst="frame">
            <a:avLst>
              <a:gd name="adj1" fmla="val 2691"/>
            </a:avLst>
          </a:prstGeom>
          <a:scene3d>
            <a:camera prst="orthographicFront"/>
            <a:lightRig rig="threePt" dir="t"/>
          </a:scene3d>
          <a:sp3d>
            <a:bevelT w="165100" prst="coolSlant"/>
          </a:sp3d>
        </p:spPr>
      </p:pic>
    </p:spTree>
  </p:cSld>
  <p:clrMapOvr>
    <a:masterClrMapping/>
  </p:clrMapOvr>
  <p:transition advTm="1000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Два объекта">
    <p:spTree>
      <p:nvGrpSpPr>
        <p:cNvPr id="1" name=""/>
        <p:cNvGrpSpPr/>
        <p:nvPr/>
      </p:nvGrpSpPr>
      <p:grpSpPr>
        <a:xfrm>
          <a:off x="0" y="0"/>
          <a:ext cx="0" cy="0"/>
          <a:chOff x="0" y="0"/>
          <a:chExt cx="0" cy="0"/>
        </a:xfrm>
      </p:grpSpPr>
      <p:pic>
        <p:nvPicPr>
          <p:cNvPr id="8" name="Рисунок 7" descr="2901.jpg"/>
          <p:cNvPicPr>
            <a:picLocks noChangeAspect="1"/>
          </p:cNvPicPr>
          <p:nvPr userDrawn="1"/>
        </p:nvPicPr>
        <p:blipFill>
          <a:blip r:embed="rId2" cstate="print">
            <a:lum bright="10000" contrast="20000"/>
          </a:blip>
          <a:srcRect t="8048" b="9882"/>
          <a:stretch>
            <a:fillRect/>
          </a:stretch>
        </p:blipFill>
        <p:spPr>
          <a:xfrm>
            <a:off x="0" y="0"/>
            <a:ext cx="9144000" cy="5143500"/>
          </a:xfrm>
          <a:prstGeom prst="frame">
            <a:avLst>
              <a:gd name="adj1" fmla="val 2691"/>
            </a:avLst>
          </a:prstGeom>
          <a:scene3d>
            <a:camera prst="orthographicFront"/>
            <a:lightRig rig="threePt" dir="t"/>
          </a:scene3d>
          <a:sp3d>
            <a:bevelT w="165100" prst="coolSlant"/>
          </a:sp3d>
        </p:spPr>
      </p:pic>
      <p:pic>
        <p:nvPicPr>
          <p:cNvPr id="9" name="Рисунок 8" descr="6.png"/>
          <p:cNvPicPr>
            <a:picLocks noChangeAspect="1"/>
          </p:cNvPicPr>
          <p:nvPr userDrawn="1"/>
        </p:nvPicPr>
        <p:blipFill>
          <a:blip r:embed="rId3" cstate="print"/>
          <a:stretch>
            <a:fillRect/>
          </a:stretch>
        </p:blipFill>
        <p:spPr>
          <a:xfrm flipH="1">
            <a:off x="6072198" y="3214692"/>
            <a:ext cx="1166438" cy="1735710"/>
          </a:xfrm>
          <a:prstGeom prst="rect">
            <a:avLst/>
          </a:prstGeom>
        </p:spPr>
      </p:pic>
    </p:spTree>
  </p:cSld>
  <p:clrMapOvr>
    <a:masterClrMapping/>
  </p:clrMapOvr>
  <p:transition advTm="1000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Сравнение">
    <p:spTree>
      <p:nvGrpSpPr>
        <p:cNvPr id="1" name=""/>
        <p:cNvGrpSpPr/>
        <p:nvPr/>
      </p:nvGrpSpPr>
      <p:grpSpPr>
        <a:xfrm>
          <a:off x="0" y="0"/>
          <a:ext cx="0" cy="0"/>
          <a:chOff x="0" y="0"/>
          <a:chExt cx="0" cy="0"/>
        </a:xfrm>
      </p:grpSpPr>
      <p:pic>
        <p:nvPicPr>
          <p:cNvPr id="10" name="Рисунок 9" descr="2901.jpg"/>
          <p:cNvPicPr>
            <a:picLocks noChangeAspect="1"/>
          </p:cNvPicPr>
          <p:nvPr userDrawn="1"/>
        </p:nvPicPr>
        <p:blipFill>
          <a:blip r:embed="rId2" cstate="print">
            <a:lum bright="10000" contrast="20000"/>
          </a:blip>
          <a:srcRect t="8048" b="9882"/>
          <a:stretch>
            <a:fillRect/>
          </a:stretch>
        </p:blipFill>
        <p:spPr>
          <a:xfrm>
            <a:off x="0" y="0"/>
            <a:ext cx="9144000" cy="5143500"/>
          </a:xfrm>
          <a:prstGeom prst="frame">
            <a:avLst>
              <a:gd name="adj1" fmla="val 2691"/>
            </a:avLst>
          </a:prstGeom>
          <a:scene3d>
            <a:camera prst="orthographicFront"/>
            <a:lightRig rig="threePt" dir="t"/>
          </a:scene3d>
          <a:sp3d>
            <a:bevelT w="165100" prst="coolSlant"/>
          </a:sp3d>
        </p:spPr>
      </p:pic>
      <p:pic>
        <p:nvPicPr>
          <p:cNvPr id="11" name="Рисунок 10" descr="9.png"/>
          <p:cNvPicPr>
            <a:picLocks noChangeAspect="1"/>
          </p:cNvPicPr>
          <p:nvPr userDrawn="1"/>
        </p:nvPicPr>
        <p:blipFill>
          <a:blip r:embed="rId3" cstate="print"/>
          <a:stretch>
            <a:fillRect/>
          </a:stretch>
        </p:blipFill>
        <p:spPr>
          <a:xfrm flipH="1">
            <a:off x="5929322" y="2857502"/>
            <a:ext cx="1670754" cy="2089593"/>
          </a:xfrm>
          <a:prstGeom prst="rect">
            <a:avLst/>
          </a:prstGeom>
        </p:spPr>
      </p:pic>
    </p:spTree>
  </p:cSld>
  <p:clrMapOvr>
    <a:masterClrMapping/>
  </p:clrMapOvr>
  <p:transition advTm="1000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Только заголовок">
    <p:spTree>
      <p:nvGrpSpPr>
        <p:cNvPr id="1" name=""/>
        <p:cNvGrpSpPr/>
        <p:nvPr/>
      </p:nvGrpSpPr>
      <p:grpSpPr>
        <a:xfrm>
          <a:off x="0" y="0"/>
          <a:ext cx="0" cy="0"/>
          <a:chOff x="0" y="0"/>
          <a:chExt cx="0" cy="0"/>
        </a:xfrm>
      </p:grpSpPr>
      <p:pic>
        <p:nvPicPr>
          <p:cNvPr id="6" name="Рисунок 5" descr="2901.jpg"/>
          <p:cNvPicPr>
            <a:picLocks noChangeAspect="1"/>
          </p:cNvPicPr>
          <p:nvPr userDrawn="1"/>
        </p:nvPicPr>
        <p:blipFill>
          <a:blip r:embed="rId2" cstate="print">
            <a:lum bright="10000" contrast="20000"/>
          </a:blip>
          <a:srcRect t="8048" b="9882"/>
          <a:stretch>
            <a:fillRect/>
          </a:stretch>
        </p:blipFill>
        <p:spPr>
          <a:xfrm>
            <a:off x="0" y="0"/>
            <a:ext cx="9144000" cy="5143500"/>
          </a:xfrm>
          <a:prstGeom prst="frame">
            <a:avLst>
              <a:gd name="adj1" fmla="val 2691"/>
            </a:avLst>
          </a:prstGeom>
          <a:scene3d>
            <a:camera prst="orthographicFront"/>
            <a:lightRig rig="threePt" dir="t"/>
          </a:scene3d>
          <a:sp3d>
            <a:bevelT w="165100" prst="coolSlant"/>
          </a:sp3d>
        </p:spPr>
      </p:pic>
      <p:pic>
        <p:nvPicPr>
          <p:cNvPr id="7" name="Рисунок 6" descr="1.png"/>
          <p:cNvPicPr>
            <a:picLocks noChangeAspect="1"/>
          </p:cNvPicPr>
          <p:nvPr userDrawn="1"/>
        </p:nvPicPr>
        <p:blipFill>
          <a:blip r:embed="rId3" cstate="print"/>
          <a:stretch>
            <a:fillRect/>
          </a:stretch>
        </p:blipFill>
        <p:spPr>
          <a:xfrm rot="387762" flipH="1">
            <a:off x="6505055" y="3370733"/>
            <a:ext cx="1584237" cy="1433952"/>
          </a:xfrm>
          <a:prstGeom prst="rect">
            <a:avLst/>
          </a:prstGeom>
        </p:spPr>
      </p:pic>
      <p:pic>
        <p:nvPicPr>
          <p:cNvPr id="8" name="Рисунок 7" descr="6.png"/>
          <p:cNvPicPr>
            <a:picLocks noChangeAspect="1"/>
          </p:cNvPicPr>
          <p:nvPr userDrawn="1"/>
        </p:nvPicPr>
        <p:blipFill>
          <a:blip r:embed="rId4" cstate="print"/>
          <a:stretch>
            <a:fillRect/>
          </a:stretch>
        </p:blipFill>
        <p:spPr>
          <a:xfrm flipH="1">
            <a:off x="4929190" y="3571882"/>
            <a:ext cx="942459" cy="1402419"/>
          </a:xfrm>
          <a:prstGeom prst="rect">
            <a:avLst/>
          </a:prstGeom>
        </p:spPr>
      </p:pic>
      <p:pic>
        <p:nvPicPr>
          <p:cNvPr id="9" name="Рисунок 8" descr="9.png"/>
          <p:cNvPicPr>
            <a:picLocks noChangeAspect="1"/>
          </p:cNvPicPr>
          <p:nvPr userDrawn="1"/>
        </p:nvPicPr>
        <p:blipFill>
          <a:blip r:embed="rId5" cstate="print"/>
          <a:stretch>
            <a:fillRect/>
          </a:stretch>
        </p:blipFill>
        <p:spPr>
          <a:xfrm>
            <a:off x="2357422" y="3286130"/>
            <a:ext cx="1385159" cy="1732403"/>
          </a:xfrm>
          <a:prstGeom prst="rect">
            <a:avLst/>
          </a:prstGeom>
        </p:spPr>
      </p:pic>
      <p:pic>
        <p:nvPicPr>
          <p:cNvPr id="10" name="Рисунок 9" descr="3.png"/>
          <p:cNvPicPr>
            <a:picLocks noChangeAspect="1"/>
          </p:cNvPicPr>
          <p:nvPr userDrawn="1"/>
        </p:nvPicPr>
        <p:blipFill>
          <a:blip r:embed="rId6" cstate="print"/>
          <a:stretch>
            <a:fillRect/>
          </a:stretch>
        </p:blipFill>
        <p:spPr>
          <a:xfrm flipH="1">
            <a:off x="142844" y="3143254"/>
            <a:ext cx="1411049" cy="1928808"/>
          </a:xfrm>
          <a:prstGeom prst="rect">
            <a:avLst/>
          </a:prstGeom>
        </p:spPr>
      </p:pic>
    </p:spTree>
  </p:cSld>
  <p:clrMapOvr>
    <a:masterClrMapping/>
  </p:clrMapOvr>
  <p:transition advTm="1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Рисунок 4" descr="2901.jpg"/>
          <p:cNvPicPr>
            <a:picLocks noChangeAspect="1"/>
          </p:cNvPicPr>
          <p:nvPr userDrawn="1"/>
        </p:nvPicPr>
        <p:blipFill>
          <a:blip r:embed="rId2" cstate="print">
            <a:lum bright="10000" contrast="20000"/>
          </a:blip>
          <a:srcRect t="8048" b="9882"/>
          <a:stretch>
            <a:fillRect/>
          </a:stretch>
        </p:blipFill>
        <p:spPr>
          <a:xfrm>
            <a:off x="0" y="0"/>
            <a:ext cx="9144000" cy="5143500"/>
          </a:xfrm>
          <a:prstGeom prst="frame">
            <a:avLst>
              <a:gd name="adj1" fmla="val 2691"/>
            </a:avLst>
          </a:prstGeom>
          <a:scene3d>
            <a:camera prst="orthographicFront"/>
            <a:lightRig rig="threePt" dir="t"/>
          </a:scene3d>
          <a:sp3d>
            <a:bevelT w="165100" prst="coolSlant"/>
          </a:sp3d>
        </p:spPr>
      </p:pic>
    </p:spTree>
  </p:cSld>
  <p:clrMapOvr>
    <a:masterClrMapping/>
  </p:clrMapOvr>
  <p:transition advTm="1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a:prstGeom prst="rect">
            <a:avLst/>
          </a:prstGeo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a:xfrm>
            <a:off x="457200" y="4767263"/>
            <a:ext cx="2133600" cy="273844"/>
          </a:xfrm>
          <a:prstGeom prst="rect">
            <a:avLst/>
          </a:prstGeom>
        </p:spPr>
        <p:txBody>
          <a:bodyPr/>
          <a:lstStyle/>
          <a:p>
            <a:fld id="{9429AAAB-2417-49D1-9D88-6A08A0AF9033}" type="datetimeFigureOut">
              <a:rPr lang="ru-RU" smtClean="0"/>
              <a:pPr/>
              <a:t>29.03.2018</a:t>
            </a:fld>
            <a:endParaRPr lang="ru-RU"/>
          </a:p>
        </p:txBody>
      </p:sp>
      <p:sp>
        <p:nvSpPr>
          <p:cNvPr id="6" name="Нижний колонтитул 5"/>
          <p:cNvSpPr>
            <a:spLocks noGrp="1"/>
          </p:cNvSpPr>
          <p:nvPr>
            <p:ph type="ftr" sz="quarter" idx="11"/>
          </p:nvPr>
        </p:nvSpPr>
        <p:spPr>
          <a:xfrm>
            <a:off x="3124200" y="4767263"/>
            <a:ext cx="2895600" cy="273844"/>
          </a:xfrm>
          <a:prstGeom prst="rect">
            <a:avLst/>
          </a:prstGeom>
        </p:spPr>
        <p:txBody>
          <a:bodyPr/>
          <a:lstStyle/>
          <a:p>
            <a:endParaRPr lang="ru-RU"/>
          </a:p>
        </p:txBody>
      </p:sp>
      <p:sp>
        <p:nvSpPr>
          <p:cNvPr id="7" name="Номер слайда 6"/>
          <p:cNvSpPr>
            <a:spLocks noGrp="1"/>
          </p:cNvSpPr>
          <p:nvPr>
            <p:ph type="sldNum" sz="quarter" idx="12"/>
          </p:nvPr>
        </p:nvSpPr>
        <p:spPr>
          <a:xfrm>
            <a:off x="6553200" y="4767263"/>
            <a:ext cx="2133600" cy="273844"/>
          </a:xfrm>
          <a:prstGeom prst="rect">
            <a:avLst/>
          </a:prstGeom>
        </p:spPr>
        <p:txBody>
          <a:bodyPr/>
          <a:lstStyle/>
          <a:p>
            <a:fld id="{6B8AB752-8280-4272-9336-41B5AFFBC784}" type="slidenum">
              <a:rPr lang="ru-RU" smtClean="0"/>
              <a:pPr/>
              <a:t>‹#›</a:t>
            </a:fld>
            <a:endParaRPr lang="ru-RU"/>
          </a:p>
        </p:txBody>
      </p:sp>
    </p:spTree>
  </p:cSld>
  <p:clrMapOvr>
    <a:masterClrMapping/>
  </p:clrMapOvr>
  <p:transition advTm="1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a:prstGeom prst="rect">
            <a:avLst/>
          </a:prstGeo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a:xfrm>
            <a:off x="457200" y="4767263"/>
            <a:ext cx="2133600" cy="273844"/>
          </a:xfrm>
          <a:prstGeom prst="rect">
            <a:avLst/>
          </a:prstGeom>
        </p:spPr>
        <p:txBody>
          <a:bodyPr/>
          <a:lstStyle/>
          <a:p>
            <a:fld id="{9429AAAB-2417-49D1-9D88-6A08A0AF9033}" type="datetimeFigureOut">
              <a:rPr lang="ru-RU" smtClean="0"/>
              <a:pPr/>
              <a:t>29.03.2018</a:t>
            </a:fld>
            <a:endParaRPr lang="ru-RU"/>
          </a:p>
        </p:txBody>
      </p:sp>
      <p:sp>
        <p:nvSpPr>
          <p:cNvPr id="6" name="Нижний колонтитул 5"/>
          <p:cNvSpPr>
            <a:spLocks noGrp="1"/>
          </p:cNvSpPr>
          <p:nvPr>
            <p:ph type="ftr" sz="quarter" idx="11"/>
          </p:nvPr>
        </p:nvSpPr>
        <p:spPr>
          <a:xfrm>
            <a:off x="3124200" y="4767263"/>
            <a:ext cx="2895600" cy="273844"/>
          </a:xfrm>
          <a:prstGeom prst="rect">
            <a:avLst/>
          </a:prstGeom>
        </p:spPr>
        <p:txBody>
          <a:bodyPr/>
          <a:lstStyle/>
          <a:p>
            <a:endParaRPr lang="ru-RU"/>
          </a:p>
        </p:txBody>
      </p:sp>
      <p:sp>
        <p:nvSpPr>
          <p:cNvPr id="7" name="Номер слайда 6"/>
          <p:cNvSpPr>
            <a:spLocks noGrp="1"/>
          </p:cNvSpPr>
          <p:nvPr>
            <p:ph type="sldNum" sz="quarter" idx="12"/>
          </p:nvPr>
        </p:nvSpPr>
        <p:spPr>
          <a:xfrm>
            <a:off x="6553200" y="4767263"/>
            <a:ext cx="2133600" cy="273844"/>
          </a:xfrm>
          <a:prstGeom prst="rect">
            <a:avLst/>
          </a:prstGeom>
        </p:spPr>
        <p:txBody>
          <a:bodyPr/>
          <a:lstStyle/>
          <a:p>
            <a:fld id="{6B8AB752-8280-4272-9336-41B5AFFBC784}" type="slidenum">
              <a:rPr lang="ru-RU" smtClean="0"/>
              <a:pPr/>
              <a:t>‹#›</a:t>
            </a:fld>
            <a:endParaRPr lang="ru-RU"/>
          </a:p>
        </p:txBody>
      </p:sp>
    </p:spTree>
  </p:cSld>
  <p:clrMapOvr>
    <a:masterClrMapping/>
  </p:clrMapOvr>
  <p:transition advTm="1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14" name="AutoShape 2" descr="http://%D0%BA%D0%B0%D1%80%D1%82%D0%B8%D0%BD%D0%BA%D0%B8.cc/img/2/9/0/2901.jpg"/>
          <p:cNvSpPr>
            <a:spLocks noChangeAspect="1" noChangeArrowheads="1"/>
          </p:cNvSpPr>
          <p:nvPr userDrawn="1"/>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3316" name="AutoShape 4" descr="http://%D0%BA%D0%B0%D1%80%D1%82%D0%B8%D0%BD%D0%BA%D0%B8.cc/img/2/9/0/2901.jpg"/>
          <p:cNvSpPr>
            <a:spLocks noChangeAspect="1" noChangeArrowheads="1"/>
          </p:cNvSpPr>
          <p:nvPr userDrawn="1"/>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9" name="Рисунок 8" descr="2901.jpg"/>
          <p:cNvPicPr>
            <a:picLocks noChangeAspect="1"/>
          </p:cNvPicPr>
          <p:nvPr userDrawn="1"/>
        </p:nvPicPr>
        <p:blipFill>
          <a:blip r:embed="rId13" cstate="print">
            <a:lum bright="10000" contrast="20000"/>
          </a:blip>
          <a:srcRect t="8048" b="9882"/>
          <a:stretch>
            <a:fillRect/>
          </a:stretch>
        </p:blipFill>
        <p:spPr>
          <a:xfrm>
            <a:off x="0" y="0"/>
            <a:ext cx="9144000" cy="5143500"/>
          </a:xfrm>
          <a:prstGeom prst="rect">
            <a:avLst/>
          </a:prstGeom>
        </p:spPr>
      </p:pic>
      <p:pic>
        <p:nvPicPr>
          <p:cNvPr id="10" name="Рисунок 9" descr="2901.jpg"/>
          <p:cNvPicPr>
            <a:picLocks noChangeAspect="1"/>
          </p:cNvPicPr>
          <p:nvPr userDrawn="1"/>
        </p:nvPicPr>
        <p:blipFill>
          <a:blip r:embed="rId13" cstate="print">
            <a:lum bright="10000" contrast="20000"/>
          </a:blip>
          <a:srcRect t="8048" b="9882"/>
          <a:stretch>
            <a:fillRect/>
          </a:stretch>
        </p:blipFill>
        <p:spPr>
          <a:xfrm>
            <a:off x="0" y="0"/>
            <a:ext cx="9144000" cy="5143500"/>
          </a:xfrm>
          <a:prstGeom prst="frame">
            <a:avLst>
              <a:gd name="adj1" fmla="val 3304"/>
            </a:avLst>
          </a:prstGeom>
          <a:scene3d>
            <a:camera prst="orthographicFront"/>
            <a:lightRig rig="threePt" dir="t"/>
          </a:scene3d>
          <a:sp3d>
            <a:bevelT w="165100" prst="coolSlant"/>
          </a:sp3d>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1000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detsad-kitty.ru/uploads/posts/2015-09/1441370480_sports-school-boy-set.jpg" TargetMode="External"/><Relationship Id="rId2" Type="http://schemas.openxmlformats.org/officeDocument/2006/relationships/hyperlink" Target="http://&#1082;&#1072;&#1088;&#1090;&#1080;&#1085;&#1082;&#1080;.cc/img/2/9/0/2901.jpg"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59632" y="195486"/>
            <a:ext cx="6408712" cy="4739759"/>
          </a:xfrm>
          <a:prstGeom prst="rect">
            <a:avLst/>
          </a:prstGeom>
          <a:noFill/>
        </p:spPr>
        <p:txBody>
          <a:bodyPr wrap="square" rtlCol="0">
            <a:spAutoFit/>
          </a:bodyPr>
          <a:lstStyle/>
          <a:p>
            <a:pPr algn="ctr"/>
            <a:r>
              <a:rPr lang="ru-RU" sz="1400" b="1" dirty="0" smtClean="0">
                <a:solidFill>
                  <a:schemeClr val="accent6">
                    <a:lumMod val="50000"/>
                  </a:schemeClr>
                </a:solidFill>
                <a:latin typeface="Times New Roman" pitchFamily="18" charset="0"/>
                <a:cs typeface="Times New Roman" pitchFamily="18" charset="0"/>
              </a:rPr>
              <a:t>МУНИЦИПАЛЬНОЕ БЮДЖЕТНОЕ</a:t>
            </a:r>
            <a:endParaRPr lang="ru-RU" sz="1400" dirty="0" smtClean="0">
              <a:solidFill>
                <a:schemeClr val="accent6">
                  <a:lumMod val="50000"/>
                </a:schemeClr>
              </a:solidFill>
              <a:latin typeface="Times New Roman" pitchFamily="18" charset="0"/>
              <a:cs typeface="Times New Roman" pitchFamily="18" charset="0"/>
            </a:endParaRPr>
          </a:p>
          <a:p>
            <a:pPr algn="ctr"/>
            <a:r>
              <a:rPr lang="ru-RU" sz="1400" b="1" dirty="0" smtClean="0">
                <a:solidFill>
                  <a:schemeClr val="accent6">
                    <a:lumMod val="50000"/>
                  </a:schemeClr>
                </a:solidFill>
                <a:latin typeface="Times New Roman" pitchFamily="18" charset="0"/>
                <a:cs typeface="Times New Roman" pitchFamily="18" charset="0"/>
              </a:rPr>
              <a:t>ДОШКОЛЬНОЕ ОБРАЗОВАТЕЛЬНОЕ УЧРЕЖДЕНИЕ</a:t>
            </a:r>
            <a:endParaRPr lang="ru-RU" sz="1400" dirty="0" smtClean="0">
              <a:solidFill>
                <a:schemeClr val="accent6">
                  <a:lumMod val="50000"/>
                </a:schemeClr>
              </a:solidFill>
              <a:latin typeface="Times New Roman" pitchFamily="18" charset="0"/>
              <a:cs typeface="Times New Roman" pitchFamily="18" charset="0"/>
            </a:endParaRPr>
          </a:p>
          <a:p>
            <a:pPr algn="ctr"/>
            <a:r>
              <a:rPr lang="ru-RU" sz="1400" i="1" dirty="0" smtClean="0">
                <a:solidFill>
                  <a:schemeClr val="accent6">
                    <a:lumMod val="50000"/>
                  </a:schemeClr>
                </a:solidFill>
                <a:latin typeface="Times New Roman" pitchFamily="18" charset="0"/>
                <a:cs typeface="Times New Roman" pitchFamily="18" charset="0"/>
              </a:rPr>
              <a:t>«Детский сад </a:t>
            </a:r>
            <a:r>
              <a:rPr lang="ru-RU" sz="1400" i="1" dirty="0" err="1" smtClean="0">
                <a:solidFill>
                  <a:schemeClr val="accent6">
                    <a:lumMod val="50000"/>
                  </a:schemeClr>
                </a:solidFill>
                <a:latin typeface="Times New Roman" pitchFamily="18" charset="0"/>
                <a:cs typeface="Times New Roman" pitchFamily="18" charset="0"/>
              </a:rPr>
              <a:t>общеразвивающего</a:t>
            </a:r>
            <a:r>
              <a:rPr lang="ru-RU" sz="1400" i="1" dirty="0" smtClean="0">
                <a:solidFill>
                  <a:schemeClr val="accent6">
                    <a:lumMod val="50000"/>
                  </a:schemeClr>
                </a:solidFill>
                <a:latin typeface="Times New Roman" pitchFamily="18" charset="0"/>
                <a:cs typeface="Times New Roman" pitchFamily="18" charset="0"/>
              </a:rPr>
              <a:t> вида № 115»</a:t>
            </a:r>
          </a:p>
          <a:p>
            <a:pPr algn="ctr"/>
            <a:endParaRPr lang="ru-RU" sz="1600" i="1" dirty="0" smtClean="0">
              <a:solidFill>
                <a:schemeClr val="accent6">
                  <a:lumMod val="50000"/>
                </a:schemeClr>
              </a:solidFill>
              <a:latin typeface="Times New Roman" pitchFamily="18" charset="0"/>
              <a:cs typeface="Times New Roman" pitchFamily="18" charset="0"/>
            </a:endParaRPr>
          </a:p>
          <a:p>
            <a:pPr algn="ctr"/>
            <a:r>
              <a:rPr lang="ru-RU" b="1" dirty="0" smtClean="0">
                <a:solidFill>
                  <a:srgbClr val="002060"/>
                </a:solidFill>
                <a:latin typeface="Times New Roman" pitchFamily="18" charset="0"/>
                <a:cs typeface="Times New Roman" pitchFamily="18" charset="0"/>
              </a:rPr>
              <a:t>КАРТОТЕКА</a:t>
            </a:r>
          </a:p>
          <a:p>
            <a:pPr algn="ctr"/>
            <a:r>
              <a:rPr lang="ru-RU" dirty="0" smtClean="0">
                <a:solidFill>
                  <a:srgbClr val="002060"/>
                </a:solidFill>
                <a:latin typeface="Times New Roman" pitchFamily="18" charset="0"/>
                <a:cs typeface="Times New Roman" pitchFamily="18" charset="0"/>
              </a:rPr>
              <a:t>подвижных игр  с правилами</a:t>
            </a:r>
          </a:p>
          <a:p>
            <a:pPr algn="ctr"/>
            <a:r>
              <a:rPr lang="ru-RU" sz="1600" dirty="0" smtClean="0">
                <a:solidFill>
                  <a:srgbClr val="002060"/>
                </a:solidFill>
                <a:latin typeface="Times New Roman" pitchFamily="18" charset="0"/>
                <a:cs typeface="Times New Roman" pitchFamily="18" charset="0"/>
              </a:rPr>
              <a:t>в средней группе</a:t>
            </a:r>
          </a:p>
          <a:p>
            <a:pPr algn="ctr"/>
            <a:endParaRPr lang="ru-RU" sz="1600" dirty="0" smtClean="0">
              <a:solidFill>
                <a:srgbClr val="002060"/>
              </a:solidFill>
              <a:latin typeface="Times New Roman" pitchFamily="18" charset="0"/>
              <a:cs typeface="Times New Roman" pitchFamily="18" charset="0"/>
            </a:endParaRPr>
          </a:p>
          <a:p>
            <a:pPr algn="r"/>
            <a:r>
              <a:rPr lang="ru-RU" sz="1600" b="1" dirty="0" smtClean="0">
                <a:solidFill>
                  <a:srgbClr val="002060"/>
                </a:solidFill>
                <a:latin typeface="Times New Roman" pitchFamily="18" charset="0"/>
                <a:cs typeface="Times New Roman" pitchFamily="18" charset="0"/>
              </a:rPr>
              <a:t>Подготовили:</a:t>
            </a:r>
            <a:r>
              <a:rPr lang="ru-RU" sz="1600" dirty="0" smtClean="0">
                <a:solidFill>
                  <a:srgbClr val="002060"/>
                </a:solidFill>
                <a:latin typeface="Times New Roman" pitchFamily="18" charset="0"/>
                <a:cs typeface="Times New Roman" pitchFamily="18" charset="0"/>
              </a:rPr>
              <a:t> </a:t>
            </a:r>
            <a:r>
              <a:rPr lang="ru-RU" sz="1600" b="1" dirty="0" smtClean="0">
                <a:solidFill>
                  <a:srgbClr val="002060"/>
                </a:solidFill>
                <a:latin typeface="Times New Roman" pitchFamily="18" charset="0"/>
                <a:cs typeface="Times New Roman" pitchFamily="18" charset="0"/>
              </a:rPr>
              <a:t>воспитатель группы</a:t>
            </a:r>
            <a:endParaRPr lang="ru-RU" sz="1600" b="1" dirty="0" smtClean="0">
              <a:solidFill>
                <a:srgbClr val="002060"/>
              </a:solidFill>
              <a:latin typeface="Times New Roman" pitchFamily="18" charset="0"/>
              <a:cs typeface="Times New Roman" pitchFamily="18" charset="0"/>
            </a:endParaRPr>
          </a:p>
          <a:p>
            <a:pPr algn="r"/>
            <a:r>
              <a:rPr lang="ru-RU" sz="1600" b="1" dirty="0" smtClean="0">
                <a:solidFill>
                  <a:srgbClr val="002060"/>
                </a:solidFill>
                <a:latin typeface="Times New Roman" pitchFamily="18" charset="0"/>
                <a:cs typeface="Times New Roman" pitchFamily="18" charset="0"/>
              </a:rPr>
              <a:t>  Павлова Т.В., </a:t>
            </a:r>
            <a:r>
              <a:rPr lang="en-US" sz="1600" b="1" dirty="0" smtClean="0">
                <a:solidFill>
                  <a:srgbClr val="002060"/>
                </a:solidFill>
                <a:latin typeface="Times New Roman" pitchFamily="18" charset="0"/>
                <a:cs typeface="Times New Roman" pitchFamily="18" charset="0"/>
              </a:rPr>
              <a:t>I</a:t>
            </a:r>
            <a:r>
              <a:rPr lang="ru-RU" sz="1600" b="1" dirty="0" smtClean="0">
                <a:solidFill>
                  <a:srgbClr val="002060"/>
                </a:solidFill>
                <a:latin typeface="Times New Roman" pitchFamily="18" charset="0"/>
                <a:cs typeface="Times New Roman" pitchFamily="18" charset="0"/>
              </a:rPr>
              <a:t>КК</a:t>
            </a:r>
          </a:p>
          <a:p>
            <a:pPr algn="r"/>
            <a:endParaRPr lang="ru-RU" sz="1600" b="1" dirty="0" smtClean="0">
              <a:solidFill>
                <a:srgbClr val="002060"/>
              </a:solidFill>
              <a:latin typeface="Times New Roman" pitchFamily="18" charset="0"/>
              <a:cs typeface="Times New Roman" pitchFamily="18" charset="0"/>
            </a:endParaRPr>
          </a:p>
          <a:p>
            <a:endParaRPr lang="ru-RU" sz="1600" b="1" dirty="0" smtClean="0">
              <a:solidFill>
                <a:srgbClr val="002060"/>
              </a:solidFill>
              <a:latin typeface="Times New Roman" pitchFamily="18" charset="0"/>
              <a:cs typeface="Times New Roman" pitchFamily="18" charset="0"/>
            </a:endParaRPr>
          </a:p>
          <a:p>
            <a:endParaRPr lang="ru-RU" sz="1600" b="1" dirty="0" smtClean="0">
              <a:solidFill>
                <a:srgbClr val="002060"/>
              </a:solidFill>
              <a:latin typeface="Times New Roman" pitchFamily="18" charset="0"/>
              <a:cs typeface="Times New Roman" pitchFamily="18" charset="0"/>
            </a:endParaRPr>
          </a:p>
          <a:p>
            <a:endParaRPr lang="ru-RU" sz="1600" b="1" dirty="0" smtClean="0">
              <a:solidFill>
                <a:srgbClr val="002060"/>
              </a:solidFill>
              <a:latin typeface="Times New Roman" pitchFamily="18" charset="0"/>
              <a:cs typeface="Times New Roman" pitchFamily="18" charset="0"/>
            </a:endParaRPr>
          </a:p>
          <a:p>
            <a:endParaRPr lang="ru-RU" sz="1600" b="1" dirty="0" smtClean="0">
              <a:solidFill>
                <a:srgbClr val="002060"/>
              </a:solidFill>
              <a:latin typeface="Times New Roman" pitchFamily="18" charset="0"/>
              <a:cs typeface="Times New Roman" pitchFamily="18" charset="0"/>
            </a:endParaRPr>
          </a:p>
          <a:p>
            <a:endParaRPr lang="ru-RU" sz="1600" b="1" dirty="0" smtClean="0">
              <a:solidFill>
                <a:srgbClr val="002060"/>
              </a:solidFill>
              <a:latin typeface="Times New Roman" pitchFamily="18" charset="0"/>
              <a:cs typeface="Times New Roman" pitchFamily="18" charset="0"/>
            </a:endParaRPr>
          </a:p>
          <a:p>
            <a:endParaRPr lang="ru-RU" sz="1600" b="1" dirty="0" smtClean="0">
              <a:solidFill>
                <a:srgbClr val="002060"/>
              </a:solidFill>
              <a:latin typeface="Times New Roman" pitchFamily="18" charset="0"/>
              <a:cs typeface="Times New Roman" pitchFamily="18" charset="0"/>
            </a:endParaRPr>
          </a:p>
          <a:p>
            <a:endParaRPr lang="ru-RU" sz="1600" b="1" dirty="0" smtClean="0">
              <a:solidFill>
                <a:srgbClr val="002060"/>
              </a:solidFill>
              <a:latin typeface="Times New Roman" pitchFamily="18" charset="0"/>
              <a:cs typeface="Times New Roman" pitchFamily="18" charset="0"/>
            </a:endParaRPr>
          </a:p>
          <a:p>
            <a:pPr algn="ctr"/>
            <a:r>
              <a:rPr lang="ru-RU" sz="1600" b="1" dirty="0" smtClean="0">
                <a:solidFill>
                  <a:srgbClr val="002060"/>
                </a:solidFill>
                <a:latin typeface="Times New Roman" pitchFamily="18" charset="0"/>
                <a:cs typeface="Times New Roman" pitchFamily="18" charset="0"/>
              </a:rPr>
              <a:t>Воронеж – 2017 </a:t>
            </a:r>
            <a:endParaRPr lang="ru-RU" dirty="0">
              <a:solidFill>
                <a:schemeClr val="accent6">
                  <a:lumMod val="50000"/>
                </a:schemeClr>
              </a:solidFill>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10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1000"/>
                                        <p:tgtEl>
                                          <p:spTgt spid="5">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fade">
                                      <p:cBhvr>
                                        <p:cTn id="16" dur="1000"/>
                                        <p:tgtEl>
                                          <p:spTgt spid="5">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Effect transition="in" filter="fade">
                                      <p:cBhvr>
                                        <p:cTn id="19" dur="1000"/>
                                        <p:tgtEl>
                                          <p:spTgt spid="5">
                                            <p:txEl>
                                              <p:pRg st="5" end="5"/>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1000"/>
                                        <p:tgtEl>
                                          <p:spTgt spid="5">
                                            <p:txEl>
                                              <p:pRg st="6" end="6"/>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animEffect transition="in" filter="fade">
                                      <p:cBhvr>
                                        <p:cTn id="25" dur="1000"/>
                                        <p:tgtEl>
                                          <p:spTgt spid="5">
                                            <p:txEl>
                                              <p:pRg st="8" end="8"/>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xEl>
                                              <p:pRg st="9" end="9"/>
                                            </p:txEl>
                                          </p:spTgt>
                                        </p:tgtEl>
                                        <p:attrNameLst>
                                          <p:attrName>style.visibility</p:attrName>
                                        </p:attrNameLst>
                                      </p:cBhvr>
                                      <p:to>
                                        <p:strVal val="visible"/>
                                      </p:to>
                                    </p:set>
                                    <p:animEffect transition="in" filter="fade">
                                      <p:cBhvr>
                                        <p:cTn id="28" dur="1000"/>
                                        <p:tgtEl>
                                          <p:spTgt spid="5">
                                            <p:txEl>
                                              <p:pRg st="9" end="9"/>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xEl>
                                              <p:pRg st="18" end="18"/>
                                            </p:txEl>
                                          </p:spTgt>
                                        </p:tgtEl>
                                        <p:attrNameLst>
                                          <p:attrName>style.visibility</p:attrName>
                                        </p:attrNameLst>
                                      </p:cBhvr>
                                      <p:to>
                                        <p:strVal val="visible"/>
                                      </p:to>
                                    </p:set>
                                    <p:animEffect transition="in" filter="fade">
                                      <p:cBhvr>
                                        <p:cTn id="31" dur="1000"/>
                                        <p:tgtEl>
                                          <p:spTgt spid="5">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23478"/>
            <a:ext cx="8784976" cy="3539430"/>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«НАЙДИ СЕБЕ ПАРУ» (с бегом)</a:t>
            </a:r>
          </a:p>
          <a:p>
            <a:pPr algn="ct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Развивать у детей умение выполнять движения по сигналу, по слову, быстро строится в пары. Упражнять в беге, распознавании цветов. Развивать инициативу, сообразительность. </a:t>
            </a:r>
          </a:p>
          <a:p>
            <a:pPr algn="just"/>
            <a:r>
              <a:rPr lang="ru-RU" sz="1400" b="1" dirty="0" smtClean="0">
                <a:latin typeface="Times New Roman" pitchFamily="18" charset="0"/>
                <a:cs typeface="Times New Roman" pitchFamily="18" charset="0"/>
              </a:rPr>
              <a:t>	Описание игры:</a:t>
            </a:r>
            <a:r>
              <a:rPr lang="ru-RU" sz="1400" dirty="0" smtClean="0">
                <a:latin typeface="Times New Roman" pitchFamily="18" charset="0"/>
                <a:cs typeface="Times New Roman" pitchFamily="18" charset="0"/>
              </a:rPr>
              <a:t> Играющие стоят вдоль стены. Воспитатель дает каждому по одному флажку. По сигналу воспитателя – дети разбегаются по площадке. По другому сигналу, или по слову «Найди себе пару! », дети, имеющие флажки одинакового цвета, находят себе пару, каждая пара, используя флажки, делает ту или иную фигуру. В игре участвуют нечетное число детей, 1 должен остаться без пары. Играющие говорят: «Ваня, Ваня – не зевай, быстро пару выбирай! ». Играющие становятся в пары и разбегаются по сигналу (слову) воспитателя. Каждый раз играющие должны иметь пару. Вместо флажков использовать платочки. Чтобы дети не бегали парами, ввести ограничитель – узкую дорожку, перепрыгнуть через ручеек.</a:t>
            </a:r>
          </a:p>
          <a:p>
            <a:pPr algn="just"/>
            <a:r>
              <a:rPr lang="ru-RU" sz="1400" b="1" dirty="0" smtClean="0">
                <a:latin typeface="Times New Roman" pitchFamily="18" charset="0"/>
                <a:cs typeface="Times New Roman" pitchFamily="18" charset="0"/>
              </a:rPr>
              <a:t>	Правила: </a:t>
            </a:r>
            <a:r>
              <a:rPr lang="ru-RU" sz="1400" dirty="0" smtClean="0">
                <a:latin typeface="Times New Roman" pitchFamily="18" charset="0"/>
                <a:cs typeface="Times New Roman" pitchFamily="18" charset="0"/>
              </a:rPr>
              <a:t>Играющие становятся в пары и разбегаются по сигналу (слову) воспитателя. Каждый раз играющие должны иметь пару. </a:t>
            </a:r>
          </a:p>
          <a:p>
            <a:pPr algn="just"/>
            <a:r>
              <a:rPr lang="ru-RU" sz="1400" b="1" dirty="0" smtClean="0">
                <a:latin typeface="Times New Roman" pitchFamily="18" charset="0"/>
                <a:cs typeface="Times New Roman" pitchFamily="18" charset="0"/>
              </a:rPr>
              <a:t>	Варианты</a:t>
            </a:r>
            <a:r>
              <a:rPr lang="ru-RU" sz="1400" dirty="0" smtClean="0">
                <a:latin typeface="Times New Roman" pitchFamily="18" charset="0"/>
                <a:cs typeface="Times New Roman" pitchFamily="18" charset="0"/>
              </a:rPr>
              <a:t>: Вместо флажков использовать платочки. Чтобы дети не бегали парами, ввести ограничитель – узкую дорожку, перепрыгнуть через ручеек.</a:t>
            </a:r>
          </a:p>
          <a:p>
            <a:pPr algn="just"/>
            <a:endParaRPr lang="ru-RU" sz="1400" dirty="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67494"/>
            <a:ext cx="8784976" cy="3600986"/>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«ЛОШАДКИ» (с бегом)</a:t>
            </a:r>
          </a:p>
          <a:p>
            <a:pPr algn="ct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приучать детей двигаться вдвоём один за другим, согласовывать движения, не подталкивать бегущего впереди, даже если он двигается не очень быстро. </a:t>
            </a:r>
          </a:p>
          <a:p>
            <a:pPr algn="just"/>
            <a:r>
              <a:rPr lang="ru-RU" sz="1400" b="1" dirty="0" smtClean="0">
                <a:latin typeface="Times New Roman" pitchFamily="18" charset="0"/>
                <a:cs typeface="Times New Roman" pitchFamily="18" charset="0"/>
              </a:rPr>
              <a:t>	Описание</a:t>
            </a:r>
            <a:r>
              <a:rPr lang="ru-RU" sz="1400" dirty="0" smtClean="0">
                <a:latin typeface="Times New Roman" pitchFamily="18" charset="0"/>
                <a:cs typeface="Times New Roman" pitchFamily="18" charset="0"/>
              </a:rPr>
              <a:t>. Дети делятся на две группы: одни изображают «лошадок», другие – «конюхов». Каждый «конюх» имеет «вожжи» - скакалки. По сигналу воспитателя «конюхи» ловят «лошадок», «запрягают» их (надевают «вожжи»). По указанию воспитателя дети могут ехать (бежать в паре) тихо, рысью или вскачь. Через некоторое время «лошадей» распрягают и выпускают на луг, «конюхи» садятся отдыхать. Через 2-3 повторения игры дети меняются ролями. В игре дети чередуют движения: бегают, подпрыгивают, ходят шагом и т. п. Можно предложить разные сюжеты поездок: на скачки, за сеном, в лес за дровами. Если «конюх» долго не может «поймать» какую-либо из «лошадей», другие «конюхи» помогают ему.</a:t>
            </a:r>
            <a:r>
              <a:rPr lang="ru-RU" sz="1400" b="1" dirty="0" smtClean="0">
                <a:latin typeface="Times New Roman" pitchFamily="18" charset="0"/>
                <a:cs typeface="Times New Roman" pitchFamily="18" charset="0"/>
              </a:rPr>
              <a:t> </a:t>
            </a:r>
          </a:p>
          <a:p>
            <a:pPr algn="just"/>
            <a:r>
              <a:rPr lang="ru-RU" sz="1400" b="1" dirty="0" smtClean="0">
                <a:latin typeface="Times New Roman" pitchFamily="18" charset="0"/>
                <a:cs typeface="Times New Roman" pitchFamily="18" charset="0"/>
              </a:rPr>
              <a:t>	Правила: </a:t>
            </a:r>
            <a:r>
              <a:rPr lang="ru-RU" sz="1400" dirty="0" smtClean="0">
                <a:latin typeface="Times New Roman" pitchFamily="18" charset="0"/>
                <a:cs typeface="Times New Roman" pitchFamily="18" charset="0"/>
              </a:rPr>
              <a:t>Играющие меняют движения по сигналу воспитателя. По сигналу «Идите отдыхать» - конюхи возвращаются на места.</a:t>
            </a:r>
          </a:p>
          <a:p>
            <a:pPr algn="just"/>
            <a:r>
              <a:rPr lang="ru-RU" sz="1400" b="1" dirty="0" smtClean="0">
                <a:latin typeface="Times New Roman" pitchFamily="18" charset="0"/>
                <a:cs typeface="Times New Roman" pitchFamily="18" charset="0"/>
              </a:rPr>
              <a:t>	Варианты</a:t>
            </a:r>
            <a:r>
              <a:rPr lang="ru-RU" sz="1400" dirty="0" smtClean="0">
                <a:latin typeface="Times New Roman" pitchFamily="18" charset="0"/>
                <a:cs typeface="Times New Roman" pitchFamily="18" charset="0"/>
              </a:rPr>
              <a:t>: Включить ходьбу по мостику – доске, положенной горизонтально или наклонно, предложить разные цели поездки.</a:t>
            </a:r>
          </a:p>
          <a:p>
            <a:endParaRPr lang="ru-RU" dirty="0"/>
          </a:p>
        </p:txBody>
      </p:sp>
    </p:spTree>
  </p:cSld>
  <p:clrMapOvr>
    <a:masterClrMapping/>
  </p:clrMapOvr>
  <p:transition advTm="10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0"/>
            <a:ext cx="504056" cy="369332"/>
          </a:xfrm>
          <a:prstGeom prst="rect">
            <a:avLst/>
          </a:prstGeom>
          <a:noFill/>
        </p:spPr>
        <p:txBody>
          <a:bodyPr wrap="square" rtlCol="0">
            <a:spAutoFit/>
          </a:bodyPr>
          <a:lstStyle/>
          <a:p>
            <a:endParaRPr lang="ru-RU" dirty="0"/>
          </a:p>
        </p:txBody>
      </p:sp>
      <p:sp>
        <p:nvSpPr>
          <p:cNvPr id="3" name="TextBox 2"/>
          <p:cNvSpPr txBox="1"/>
          <p:nvPr/>
        </p:nvSpPr>
        <p:spPr>
          <a:xfrm>
            <a:off x="179512" y="267494"/>
            <a:ext cx="8712968" cy="3539430"/>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«ЗАЙКА СЕРЫЙ УМЫВАЕТСЯ» (с прыжками)</a:t>
            </a:r>
          </a:p>
          <a:p>
            <a:pPr algn="ct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 </a:t>
            </a:r>
            <a:r>
              <a:rPr lang="ru-RU" sz="1400" dirty="0" smtClean="0">
                <a:latin typeface="Times New Roman" pitchFamily="18" charset="0"/>
                <a:cs typeface="Times New Roman" pitchFamily="18" charset="0"/>
              </a:rPr>
              <a:t>учить детей выполнять движения в соответствии с текстом, прыгать на двух ногах с продвижением вперёд, приземляясь на носки полусогнутые ноги. Укреплять мышцы ног. Развивать внимание, координацию движений. Воспитывать дружеские взаимоотношения.</a:t>
            </a:r>
          </a:p>
          <a:p>
            <a:pPr algn="just"/>
            <a:r>
              <a:rPr lang="ru-RU" sz="1400" b="1" dirty="0" smtClean="0">
                <a:latin typeface="Times New Roman" pitchFamily="18" charset="0"/>
                <a:cs typeface="Times New Roman" pitchFamily="18" charset="0"/>
              </a:rPr>
              <a:t>	Описание:</a:t>
            </a:r>
            <a:r>
              <a:rPr lang="ru-RU" sz="1400" dirty="0" smtClean="0">
                <a:latin typeface="Times New Roman" pitchFamily="18" charset="0"/>
                <a:cs typeface="Times New Roman" pitchFamily="18" charset="0"/>
              </a:rPr>
              <a:t> зайка серый умывается. Все играющие образуют круг. Выбранный зайкой становится в середину. Дети произносят:</a:t>
            </a:r>
          </a:p>
          <a:p>
            <a:pPr algn="just"/>
            <a:r>
              <a:rPr lang="ru-RU" sz="1400" i="1" dirty="0" smtClean="0">
                <a:latin typeface="Times New Roman" pitchFamily="18" charset="0"/>
                <a:cs typeface="Times New Roman" pitchFamily="18" charset="0"/>
              </a:rPr>
              <a:t>Зайка серый умывается,</a:t>
            </a:r>
            <a:endParaRPr lang="ru-RU" sz="1400" dirty="0" smtClean="0">
              <a:latin typeface="Times New Roman" pitchFamily="18" charset="0"/>
              <a:cs typeface="Times New Roman" pitchFamily="18" charset="0"/>
            </a:endParaRPr>
          </a:p>
          <a:p>
            <a:pPr algn="just"/>
            <a:r>
              <a:rPr lang="ru-RU" sz="1400" i="1" dirty="0" smtClean="0">
                <a:latin typeface="Times New Roman" pitchFamily="18" charset="0"/>
                <a:cs typeface="Times New Roman" pitchFamily="18" charset="0"/>
              </a:rPr>
              <a:t>Видно, в гости собирается.</a:t>
            </a:r>
            <a:endParaRPr lang="ru-RU" sz="1400" dirty="0" smtClean="0">
              <a:latin typeface="Times New Roman" pitchFamily="18" charset="0"/>
              <a:cs typeface="Times New Roman" pitchFamily="18" charset="0"/>
            </a:endParaRPr>
          </a:p>
          <a:p>
            <a:pPr algn="just"/>
            <a:r>
              <a:rPr lang="ru-RU" sz="1400" i="1" dirty="0" smtClean="0">
                <a:latin typeface="Times New Roman" pitchFamily="18" charset="0"/>
                <a:cs typeface="Times New Roman" pitchFamily="18" charset="0"/>
              </a:rPr>
              <a:t>Вымыл носик, вымыл ротик,</a:t>
            </a:r>
            <a:endParaRPr lang="ru-RU" sz="1400" dirty="0" smtClean="0">
              <a:latin typeface="Times New Roman" pitchFamily="18" charset="0"/>
              <a:cs typeface="Times New Roman" pitchFamily="18" charset="0"/>
            </a:endParaRPr>
          </a:p>
          <a:p>
            <a:pPr algn="just"/>
            <a:r>
              <a:rPr lang="ru-RU" sz="1400" i="1" dirty="0" smtClean="0">
                <a:latin typeface="Times New Roman" pitchFamily="18" charset="0"/>
                <a:cs typeface="Times New Roman" pitchFamily="18" charset="0"/>
              </a:rPr>
              <a:t>Вымыл ухо, вытер сухо!</a:t>
            </a:r>
            <a:endParaRPr lang="ru-RU" sz="1400" dirty="0" smtClean="0">
              <a:latin typeface="Times New Roman" pitchFamily="18" charset="0"/>
              <a:cs typeface="Times New Roman" pitchFamily="18" charset="0"/>
            </a:endParaRPr>
          </a:p>
          <a:p>
            <a:pPr algn="just"/>
            <a:r>
              <a:rPr lang="ru-RU" sz="1400" dirty="0" smtClean="0">
                <a:latin typeface="Times New Roman" pitchFamily="18" charset="0"/>
                <a:cs typeface="Times New Roman" pitchFamily="18" charset="0"/>
              </a:rPr>
              <a:t>Зайка проделывает движения в соответствии с текстом. Затем он скачет на двух ногах к кому-нибудь из детей. Тот, к кому подойдет зайка прыжками отправляется на середину круга. Игра повторяется 5-6 раз.</a:t>
            </a:r>
          </a:p>
          <a:p>
            <a:pPr algn="just"/>
            <a:r>
              <a:rPr lang="ru-RU" sz="1400" dirty="0" smtClean="0">
                <a:latin typeface="Times New Roman" pitchFamily="18" charset="0"/>
                <a:cs typeface="Times New Roman" pitchFamily="18" charset="0"/>
              </a:rPr>
              <a:t>Указания. В кругу могут находиться и несколько заек – 4-5. Они выполняют игровое задание.</a:t>
            </a:r>
          </a:p>
          <a:p>
            <a:pPr algn="just"/>
            <a:r>
              <a:rPr lang="ru-RU" sz="1400" b="1" dirty="0" smtClean="0">
                <a:latin typeface="Times New Roman" pitchFamily="18" charset="0"/>
                <a:cs typeface="Times New Roman" pitchFamily="18" charset="0"/>
              </a:rPr>
              <a:t>	Правила</a:t>
            </a:r>
            <a:r>
              <a:rPr lang="ru-RU" sz="1400" dirty="0" smtClean="0">
                <a:latin typeface="Times New Roman" pitchFamily="18" charset="0"/>
                <a:cs typeface="Times New Roman" pitchFamily="18" charset="0"/>
              </a:rPr>
              <a:t>: внимательно слушать стихотворение и выполнять движения соответственно тексту.</a:t>
            </a:r>
          </a:p>
          <a:p>
            <a:pPr algn="just"/>
            <a:endParaRPr lang="ru-RU" sz="1400" dirty="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amond(in)">
                                      <p:cBhvr>
                                        <p:cTn id="12" dur="2000"/>
                                        <p:tgtEl>
                                          <p:spTgt spid="3">
                                            <p:txEl>
                                              <p:pRg st="2" end="2"/>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amond(in)">
                                      <p:cBhvr>
                                        <p:cTn id="15" dur="2000"/>
                                        <p:tgtEl>
                                          <p:spTgt spid="3">
                                            <p:txEl>
                                              <p:pRg st="3" end="3"/>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diamond(in)">
                                      <p:cBhvr>
                                        <p:cTn id="18" dur="2000"/>
                                        <p:tgtEl>
                                          <p:spTgt spid="3">
                                            <p:txEl>
                                              <p:pRg st="4" end="4"/>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diamond(in)">
                                      <p:cBhvr>
                                        <p:cTn id="21" dur="2000"/>
                                        <p:tgtEl>
                                          <p:spTgt spid="3">
                                            <p:txEl>
                                              <p:pRg st="5" end="5"/>
                                            </p:txEl>
                                          </p:spTgt>
                                        </p:tgtEl>
                                      </p:cBhvr>
                                    </p:animEffect>
                                  </p:childTnLst>
                                </p:cTn>
                              </p:par>
                              <p:par>
                                <p:cTn id="22" presetID="8" presetClass="entr" presetSubtype="16"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diamond(in)">
                                      <p:cBhvr>
                                        <p:cTn id="24" dur="2000"/>
                                        <p:tgtEl>
                                          <p:spTgt spid="3">
                                            <p:txEl>
                                              <p:pRg st="6" end="6"/>
                                            </p:txEl>
                                          </p:spTgt>
                                        </p:tgtEl>
                                      </p:cBhvr>
                                    </p:animEffect>
                                  </p:childTnLst>
                                </p:cTn>
                              </p:par>
                              <p:par>
                                <p:cTn id="25" presetID="8" presetClass="entr" presetSubtype="16"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diamond(in)">
                                      <p:cBhvr>
                                        <p:cTn id="27" dur="2000"/>
                                        <p:tgtEl>
                                          <p:spTgt spid="3">
                                            <p:txEl>
                                              <p:pRg st="7" end="7"/>
                                            </p:txEl>
                                          </p:spTgt>
                                        </p:tgtEl>
                                      </p:cBhvr>
                                    </p:animEffect>
                                  </p:childTnLst>
                                </p:cTn>
                              </p:par>
                              <p:par>
                                <p:cTn id="28" presetID="8" presetClass="entr" presetSubtype="16"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diamond(in)">
                                      <p:cBhvr>
                                        <p:cTn id="30" dur="2000"/>
                                        <p:tgtEl>
                                          <p:spTgt spid="3">
                                            <p:txEl>
                                              <p:pRg st="8" end="8"/>
                                            </p:txEl>
                                          </p:spTgt>
                                        </p:tgtEl>
                                      </p:cBhvr>
                                    </p:animEffect>
                                  </p:childTnLst>
                                </p:cTn>
                              </p:par>
                              <p:par>
                                <p:cTn id="31" presetID="8" presetClass="entr" presetSubtype="16"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diamond(in)">
                                      <p:cBhvr>
                                        <p:cTn id="33" dur="2000"/>
                                        <p:tgtEl>
                                          <p:spTgt spid="3">
                                            <p:txEl>
                                              <p:pRg st="9" end="9"/>
                                            </p:txEl>
                                          </p:spTgt>
                                        </p:tgtEl>
                                      </p:cBhvr>
                                    </p:animEffect>
                                  </p:childTnLst>
                                </p:cTn>
                              </p:par>
                              <p:par>
                                <p:cTn id="34" presetID="8" presetClass="entr" presetSubtype="16" fill="hold"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diamond(in)">
                                      <p:cBhvr>
                                        <p:cTn id="36"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95486"/>
            <a:ext cx="8640960" cy="3970318"/>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«ПАСТУХ И СТАДО» (с ползанием и лазаньем)</a:t>
            </a:r>
          </a:p>
          <a:p>
            <a:pPr algn="ct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 </a:t>
            </a:r>
            <a:r>
              <a:rPr lang="ru-RU" sz="1400" dirty="0" smtClean="0">
                <a:latin typeface="Times New Roman" pitchFamily="18" charset="0"/>
                <a:cs typeface="Times New Roman" pitchFamily="18" charset="0"/>
              </a:rPr>
              <a:t>закрепление умения играть по правилам игры. Упражнять в ползание на четвереньках по залу.</a:t>
            </a:r>
          </a:p>
          <a:p>
            <a:pPr algn="just"/>
            <a:r>
              <a:rPr lang="ru-RU" sz="1400" b="1" dirty="0" smtClean="0">
                <a:latin typeface="Times New Roman" pitchFamily="18" charset="0"/>
                <a:cs typeface="Times New Roman" pitchFamily="18" charset="0"/>
              </a:rPr>
              <a:t>	Описание:</a:t>
            </a:r>
            <a:r>
              <a:rPr lang="ru-RU" sz="1400" dirty="0" smtClean="0">
                <a:latin typeface="Times New Roman" pitchFamily="18" charset="0"/>
                <a:cs typeface="Times New Roman" pitchFamily="18" charset="0"/>
              </a:rPr>
              <a:t> Дети изображают стадо (коров, телят, овец). Выбирают пастуха, вручают ему рожок и кнут. Взрослый произносит слова:</a:t>
            </a:r>
          </a:p>
          <a:p>
            <a:pPr algn="just"/>
            <a:r>
              <a:rPr lang="ru-RU" sz="1400" i="1" dirty="0" smtClean="0">
                <a:latin typeface="Times New Roman" pitchFamily="18" charset="0"/>
                <a:cs typeface="Times New Roman" pitchFamily="18" charset="0"/>
              </a:rPr>
              <a:t>Рано-рано поутру</a:t>
            </a:r>
            <a:endParaRPr lang="ru-RU" sz="1400" dirty="0" smtClean="0">
              <a:latin typeface="Times New Roman" pitchFamily="18" charset="0"/>
              <a:cs typeface="Times New Roman" pitchFamily="18" charset="0"/>
            </a:endParaRPr>
          </a:p>
          <a:p>
            <a:pPr algn="just"/>
            <a:r>
              <a:rPr lang="ru-RU" sz="1400" i="1" dirty="0" smtClean="0">
                <a:latin typeface="Times New Roman" pitchFamily="18" charset="0"/>
                <a:cs typeface="Times New Roman" pitchFamily="18" charset="0"/>
              </a:rPr>
              <a:t>Пастушок: «</a:t>
            </a:r>
            <a:r>
              <a:rPr lang="ru-RU" sz="1400" i="1" dirty="0" err="1" smtClean="0">
                <a:latin typeface="Times New Roman" pitchFamily="18" charset="0"/>
                <a:cs typeface="Times New Roman" pitchFamily="18" charset="0"/>
              </a:rPr>
              <a:t>Ту-ру-ру-ру</a:t>
            </a:r>
            <a:r>
              <a:rPr lang="ru-RU" sz="1400" i="1" dirty="0" smtClean="0">
                <a:latin typeface="Times New Roman" pitchFamily="18" charset="0"/>
                <a:cs typeface="Times New Roman" pitchFamily="18" charset="0"/>
              </a:rPr>
              <a:t>».</a:t>
            </a:r>
            <a:endParaRPr lang="ru-RU" sz="1400" dirty="0" smtClean="0">
              <a:latin typeface="Times New Roman" pitchFamily="18" charset="0"/>
              <a:cs typeface="Times New Roman" pitchFamily="18" charset="0"/>
            </a:endParaRPr>
          </a:p>
          <a:p>
            <a:pPr algn="just"/>
            <a:r>
              <a:rPr lang="ru-RU" sz="1400" i="1" dirty="0" smtClean="0">
                <a:latin typeface="Times New Roman" pitchFamily="18" charset="0"/>
                <a:cs typeface="Times New Roman" pitchFamily="18" charset="0"/>
              </a:rPr>
              <a:t>А коровки в лад ему</a:t>
            </a:r>
            <a:endParaRPr lang="ru-RU" sz="1400" dirty="0" smtClean="0">
              <a:latin typeface="Times New Roman" pitchFamily="18" charset="0"/>
              <a:cs typeface="Times New Roman" pitchFamily="18" charset="0"/>
            </a:endParaRPr>
          </a:p>
          <a:p>
            <a:pPr algn="just"/>
            <a:r>
              <a:rPr lang="ru-RU" sz="1400" i="1" dirty="0" smtClean="0">
                <a:latin typeface="Times New Roman" pitchFamily="18" charset="0"/>
                <a:cs typeface="Times New Roman" pitchFamily="18" charset="0"/>
              </a:rPr>
              <a:t>Затянули: «</a:t>
            </a:r>
            <a:r>
              <a:rPr lang="ru-RU" sz="1400" i="1" dirty="0" err="1" smtClean="0">
                <a:latin typeface="Times New Roman" pitchFamily="18" charset="0"/>
                <a:cs typeface="Times New Roman" pitchFamily="18" charset="0"/>
              </a:rPr>
              <a:t>Му-му-му</a:t>
            </a:r>
            <a:r>
              <a:rPr lang="ru-RU" sz="1400" i="1" dirty="0" smtClean="0">
                <a:latin typeface="Times New Roman" pitchFamily="18" charset="0"/>
                <a:cs typeface="Times New Roman" pitchFamily="18" charset="0"/>
              </a:rPr>
              <a:t>».</a:t>
            </a:r>
            <a:endParaRPr lang="ru-RU" sz="1400" dirty="0" smtClean="0">
              <a:latin typeface="Times New Roman" pitchFamily="18" charset="0"/>
              <a:cs typeface="Times New Roman" pitchFamily="18" charset="0"/>
            </a:endParaRPr>
          </a:p>
          <a:p>
            <a:pPr algn="just"/>
            <a:r>
              <a:rPr lang="ru-RU" sz="1400" dirty="0" smtClean="0">
                <a:latin typeface="Times New Roman" pitchFamily="18" charset="0"/>
                <a:cs typeface="Times New Roman" pitchFamily="18" charset="0"/>
              </a:rPr>
              <a:t>На слова «</a:t>
            </a:r>
            <a:r>
              <a:rPr lang="ru-RU" sz="1400" dirty="0" err="1" smtClean="0">
                <a:latin typeface="Times New Roman" pitchFamily="18" charset="0"/>
                <a:cs typeface="Times New Roman" pitchFamily="18" charset="0"/>
              </a:rPr>
              <a:t>Ту-ру-ру-ру</a:t>
            </a:r>
            <a:r>
              <a:rPr lang="ru-RU" sz="1400" dirty="0" smtClean="0">
                <a:latin typeface="Times New Roman" pitchFamily="18" charset="0"/>
                <a:cs typeface="Times New Roman" pitchFamily="18" charset="0"/>
              </a:rPr>
              <a:t>» пастушок играет в рожок, после слов «</a:t>
            </a:r>
            <a:r>
              <a:rPr lang="ru-RU" sz="1400" dirty="0" err="1" smtClean="0">
                <a:latin typeface="Times New Roman" pitchFamily="18" charset="0"/>
                <a:cs typeface="Times New Roman" pitchFamily="18" charset="0"/>
              </a:rPr>
              <a:t>Му-му-му</a:t>
            </a:r>
            <a:r>
              <a:rPr lang="ru-RU" sz="1400" dirty="0" smtClean="0">
                <a:latin typeface="Times New Roman" pitchFamily="18" charset="0"/>
                <a:cs typeface="Times New Roman" pitchFamily="18" charset="0"/>
              </a:rPr>
              <a:t>» коровки мычат. Затем пастух гонит стадо в поле (на условленную лужайку), все бродят по ней. Через некоторое время пастух щелкает кнутом, гонит стадо домой.</a:t>
            </a:r>
          </a:p>
          <a:p>
            <a:pPr algn="just"/>
            <a:r>
              <a:rPr lang="ru-RU" sz="1400" dirty="0" smtClean="0">
                <a:latin typeface="Times New Roman" pitchFamily="18" charset="0"/>
                <a:cs typeface="Times New Roman" pitchFamily="18" charset="0"/>
              </a:rPr>
              <a:t>Игра может повторяться. Можно несколько изменить сюжет игры, введя в нее волка. В этом случае пастух выгоняет стадо на луг и внимательно следит, не появится ли волк, который охотится за овцами, телятами. Увидев волка, щелкает кнутом, как бы отпугивает его и гонит стадо домой.</a:t>
            </a:r>
          </a:p>
          <a:p>
            <a:pPr algn="just"/>
            <a:r>
              <a:rPr lang="ru-RU" sz="1400" b="1" dirty="0" smtClean="0">
                <a:latin typeface="Times New Roman" pitchFamily="18" charset="0"/>
                <a:cs typeface="Times New Roman" pitchFamily="18" charset="0"/>
              </a:rPr>
              <a:t>Указания</a:t>
            </a:r>
            <a:r>
              <a:rPr lang="ru-RU" sz="1400" dirty="0" smtClean="0">
                <a:latin typeface="Times New Roman" pitchFamily="18" charset="0"/>
                <a:cs typeface="Times New Roman" pitchFamily="18" charset="0"/>
              </a:rPr>
              <a:t>: для игры нужен простор. Дети не должны сбиваться в одно место.</a:t>
            </a:r>
          </a:p>
          <a:p>
            <a:pPr algn="just"/>
            <a:endParaRPr lang="ru-RU" sz="1400" dirty="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95486"/>
            <a:ext cx="8640960" cy="4678204"/>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«ПЕРЕЛЁТ ПТИЦ» (с ползанием и лазаньем)</a:t>
            </a:r>
          </a:p>
          <a:p>
            <a:pPr algn="ct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развивать реакцию на словесные сигналы. Упражняться в лазание по гимнастической лестнице.</a:t>
            </a:r>
          </a:p>
          <a:p>
            <a:pPr algn="just"/>
            <a:r>
              <a:rPr lang="ru-RU" sz="1400" b="1" dirty="0" smtClean="0">
                <a:latin typeface="Times New Roman" pitchFamily="18" charset="0"/>
                <a:cs typeface="Times New Roman" pitchFamily="18" charset="0"/>
              </a:rPr>
              <a:t>	Описание игры:</a:t>
            </a:r>
            <a:r>
              <a:rPr lang="ru-RU" sz="1400" dirty="0" smtClean="0">
                <a:latin typeface="Times New Roman" pitchFamily="18" charset="0"/>
                <a:cs typeface="Times New Roman" pitchFamily="18" charset="0"/>
              </a:rPr>
              <a:t> дети стоят на одном конце зала, они птицы. На другом конце зала вышка (гимнастическая стенка). По сигналу воспитателя: «Птицы улетают! » - птицы летят, расправив крылья. По сигналу «Буря! » - птицы летят на вышку – скрываются от бури на деревьях. После слов: «Буря прекратилась», - птицы снова летят.</a:t>
            </a:r>
          </a:p>
          <a:p>
            <a:pPr algn="just"/>
            <a:r>
              <a:rPr lang="ru-RU" sz="1400" b="1" dirty="0" smtClean="0">
                <a:latin typeface="Times New Roman" pitchFamily="18" charset="0"/>
                <a:cs typeface="Times New Roman" pitchFamily="18" charset="0"/>
              </a:rPr>
              <a:t>	Правила:</a:t>
            </a:r>
            <a:r>
              <a:rPr lang="ru-RU" sz="1400" dirty="0" smtClean="0">
                <a:latin typeface="Times New Roman" pitchFamily="18" charset="0"/>
                <a:cs typeface="Times New Roman" pitchFamily="18" charset="0"/>
              </a:rPr>
              <a:t> внимательно слушать сигналы воспитателя и выполнять действия.</a:t>
            </a:r>
          </a:p>
          <a:p>
            <a:pPr algn="just"/>
            <a:r>
              <a:rPr lang="ru-RU" sz="1400" dirty="0" smtClean="0">
                <a:latin typeface="Times New Roman" pitchFamily="18" charset="0"/>
                <a:cs typeface="Times New Roman" pitchFamily="18" charset="0"/>
              </a:rPr>
              <a:t> </a:t>
            </a:r>
          </a:p>
          <a:p>
            <a:pPr algn="ctr"/>
            <a:r>
              <a:rPr lang="ru-RU" sz="1400" b="1" dirty="0" smtClean="0">
                <a:latin typeface="Times New Roman" pitchFamily="18" charset="0"/>
                <a:cs typeface="Times New Roman" pitchFamily="18" charset="0"/>
              </a:rPr>
              <a:t>«КОТЯТА И ЩЕНЯТА» (с ползанием и лазаньем)</a:t>
            </a:r>
            <a:endParaRPr lang="ru-RU" sz="1400" dirty="0" smtClean="0">
              <a:latin typeface="Times New Roman" pitchFamily="18" charset="0"/>
              <a:cs typeface="Times New Roman" pitchFamily="18" charset="0"/>
            </a:endParaRPr>
          </a:p>
          <a:p>
            <a:pPr algn="just"/>
            <a:r>
              <a:rPr lang="ru-RU" sz="1400" dirty="0" smtClean="0">
                <a:latin typeface="Times New Roman" pitchFamily="18" charset="0"/>
                <a:cs typeface="Times New Roman" pitchFamily="18" charset="0"/>
              </a:rPr>
              <a:t> </a:t>
            </a:r>
          </a:p>
          <a:p>
            <a:pPr algn="just"/>
            <a:r>
              <a:rPr lang="ru-RU" sz="1400" b="1" dirty="0" smtClean="0">
                <a:latin typeface="Times New Roman" pitchFamily="18" charset="0"/>
                <a:cs typeface="Times New Roman" pitchFamily="18" charset="0"/>
              </a:rPr>
              <a:t>	Цель: </a:t>
            </a:r>
            <a:r>
              <a:rPr lang="ru-RU" sz="1400" dirty="0" smtClean="0">
                <a:latin typeface="Times New Roman" pitchFamily="18" charset="0"/>
                <a:cs typeface="Times New Roman" pitchFamily="18" charset="0"/>
              </a:rPr>
              <a:t>развивать ловкость ориентировку в пространстве. Упражнять в лазанье, беге.</a:t>
            </a:r>
          </a:p>
          <a:p>
            <a:pPr algn="just"/>
            <a:r>
              <a:rPr lang="ru-RU" sz="1400" b="1" dirty="0" smtClean="0">
                <a:latin typeface="Times New Roman" pitchFamily="18" charset="0"/>
                <a:cs typeface="Times New Roman" pitchFamily="18" charset="0"/>
              </a:rPr>
              <a:t>	Описание игры:</a:t>
            </a:r>
            <a:r>
              <a:rPr lang="ru-RU" sz="1400" dirty="0" smtClean="0">
                <a:latin typeface="Times New Roman" pitchFamily="18" charset="0"/>
                <a:cs typeface="Times New Roman" pitchFamily="18" charset="0"/>
              </a:rPr>
              <a:t> играющие делятся на две группы: одни "котята", другие "щенята", они находятся в разных концах площадки. По сигналу котята начинают бегать, легко, как бы играя. На слова "котята!" они произносят "мяу!". В ответ на это щенята лают "гав-гав-гав!", на четвереньках бегут за котятами, которые быстро влезают на гимнастическую стенку. Щенята возвращаются на свои места.</a:t>
            </a:r>
          </a:p>
          <a:p>
            <a:pPr algn="just"/>
            <a:r>
              <a:rPr lang="ru-RU" sz="1400" dirty="0" smtClean="0">
                <a:latin typeface="Times New Roman" pitchFamily="18" charset="0"/>
                <a:cs typeface="Times New Roman" pitchFamily="18" charset="0"/>
              </a:rPr>
              <a:t>После 2-3 повторений дети меняются ролями. Закончить игру можно следующим образом: предложить всем тихо и медленно "по - кошачьи" пройти.</a:t>
            </a:r>
          </a:p>
          <a:p>
            <a:pPr algn="just"/>
            <a:r>
              <a:rPr lang="ru-RU" sz="1400" b="1" dirty="0" smtClean="0">
                <a:latin typeface="Times New Roman" pitchFamily="18" charset="0"/>
                <a:cs typeface="Times New Roman" pitchFamily="18" charset="0"/>
              </a:rPr>
              <a:t>	Правила: </a:t>
            </a:r>
            <a:r>
              <a:rPr lang="ru-RU" sz="1400" dirty="0" smtClean="0">
                <a:latin typeface="Times New Roman" pitchFamily="18" charset="0"/>
                <a:cs typeface="Times New Roman" pitchFamily="18" charset="0"/>
              </a:rPr>
              <a:t>действовать по сигналу «Котята».</a:t>
            </a:r>
          </a:p>
          <a:p>
            <a:endParaRPr lang="ru-RU" dirty="0"/>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amond(in)">
                                      <p:cBhvr>
                                        <p:cTn id="12" dur="2000"/>
                                        <p:tgtEl>
                                          <p:spTgt spid="2">
                                            <p:txEl>
                                              <p:pRg st="2" end="2"/>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diamond(in)">
                                      <p:cBhvr>
                                        <p:cTn id="15" dur="2000"/>
                                        <p:tgtEl>
                                          <p:spTgt spid="2">
                                            <p:txEl>
                                              <p:pRg st="3" end="3"/>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diamond(in)">
                                      <p:cBhvr>
                                        <p:cTn id="18" dur="2000"/>
                                        <p:tgtEl>
                                          <p:spTgt spid="2">
                                            <p:txEl>
                                              <p:pRg st="4" end="4"/>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diamond(in)">
                                      <p:cBhvr>
                                        <p:cTn id="21" dur="2000"/>
                                        <p:tgtEl>
                                          <p:spTgt spid="2">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2">
                                            <p:txEl>
                                              <p:pRg st="6" end="6"/>
                                            </p:txEl>
                                          </p:spTgt>
                                        </p:tgtEl>
                                        <p:attrNameLst>
                                          <p:attrName>style.visibility</p:attrName>
                                        </p:attrNameLst>
                                      </p:cBhvr>
                                      <p:to>
                                        <p:strVal val="visible"/>
                                      </p:to>
                                    </p:set>
                                    <p:animEffect transition="in" filter="blinds(horizontal)">
                                      <p:cBhvr>
                                        <p:cTn id="26" dur="500"/>
                                        <p:tgtEl>
                                          <p:spTgt spid="2">
                                            <p:txEl>
                                              <p:pRg st="6" end="6"/>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animEffect transition="in" filter="blinds(horizontal)">
                                      <p:cBhvr>
                                        <p:cTn id="29" dur="500"/>
                                        <p:tgtEl>
                                          <p:spTgt spid="2">
                                            <p:txEl>
                                              <p:pRg st="7" end="7"/>
                                            </p:txEl>
                                          </p:spTgt>
                                        </p:tgtEl>
                                      </p:cBhvr>
                                    </p:animEffect>
                                  </p:childTnLst>
                                </p:cTn>
                              </p:par>
                              <p:par>
                                <p:cTn id="30" presetID="8" presetClass="entr" presetSubtype="16" fill="hold" nodeType="withEffect">
                                  <p:stCondLst>
                                    <p:cond delay="0"/>
                                  </p:stCondLst>
                                  <p:childTnLst>
                                    <p:set>
                                      <p:cBhvr>
                                        <p:cTn id="31" dur="1" fill="hold">
                                          <p:stCondLst>
                                            <p:cond delay="0"/>
                                          </p:stCondLst>
                                        </p:cTn>
                                        <p:tgtEl>
                                          <p:spTgt spid="2">
                                            <p:txEl>
                                              <p:pRg st="8" end="8"/>
                                            </p:txEl>
                                          </p:spTgt>
                                        </p:tgtEl>
                                        <p:attrNameLst>
                                          <p:attrName>style.visibility</p:attrName>
                                        </p:attrNameLst>
                                      </p:cBhvr>
                                      <p:to>
                                        <p:strVal val="visible"/>
                                      </p:to>
                                    </p:set>
                                    <p:animEffect transition="in" filter="diamond(in)">
                                      <p:cBhvr>
                                        <p:cTn id="32" dur="2000"/>
                                        <p:tgtEl>
                                          <p:spTgt spid="2">
                                            <p:txEl>
                                              <p:pRg st="8" end="8"/>
                                            </p:txEl>
                                          </p:spTgt>
                                        </p:tgtEl>
                                      </p:cBhvr>
                                    </p:animEffect>
                                  </p:childTnLst>
                                </p:cTn>
                              </p:par>
                              <p:par>
                                <p:cTn id="33" presetID="8" presetClass="entr" presetSubtype="16" fill="hold" nodeType="with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animEffect transition="in" filter="diamond(in)">
                                      <p:cBhvr>
                                        <p:cTn id="35" dur="2000"/>
                                        <p:tgtEl>
                                          <p:spTgt spid="2">
                                            <p:txEl>
                                              <p:pRg st="9" end="9"/>
                                            </p:txEl>
                                          </p:spTgt>
                                        </p:tgtEl>
                                      </p:cBhvr>
                                    </p:animEffect>
                                  </p:childTnLst>
                                </p:cTn>
                              </p:par>
                              <p:par>
                                <p:cTn id="36" presetID="8" presetClass="entr" presetSubtype="16" fill="hold" nodeType="withEffect">
                                  <p:stCondLst>
                                    <p:cond delay="0"/>
                                  </p:stCondLst>
                                  <p:childTnLst>
                                    <p:set>
                                      <p:cBhvr>
                                        <p:cTn id="37" dur="1" fill="hold">
                                          <p:stCondLst>
                                            <p:cond delay="0"/>
                                          </p:stCondLst>
                                        </p:cTn>
                                        <p:tgtEl>
                                          <p:spTgt spid="2">
                                            <p:txEl>
                                              <p:pRg st="10" end="10"/>
                                            </p:txEl>
                                          </p:spTgt>
                                        </p:tgtEl>
                                        <p:attrNameLst>
                                          <p:attrName>style.visibility</p:attrName>
                                        </p:attrNameLst>
                                      </p:cBhvr>
                                      <p:to>
                                        <p:strVal val="visible"/>
                                      </p:to>
                                    </p:set>
                                    <p:animEffect transition="in" filter="diamond(in)">
                                      <p:cBhvr>
                                        <p:cTn id="38" dur="2000"/>
                                        <p:tgtEl>
                                          <p:spTgt spid="2">
                                            <p:txEl>
                                              <p:pRg st="10" end="10"/>
                                            </p:txEl>
                                          </p:spTgt>
                                        </p:tgtEl>
                                      </p:cBhvr>
                                    </p:animEffect>
                                  </p:childTnLst>
                                </p:cTn>
                              </p:par>
                              <p:par>
                                <p:cTn id="39" presetID="8" presetClass="entr" presetSubtype="16" fill="hold" nodeType="withEffect">
                                  <p:stCondLst>
                                    <p:cond delay="0"/>
                                  </p:stCondLst>
                                  <p:childTnLst>
                                    <p:set>
                                      <p:cBhvr>
                                        <p:cTn id="40" dur="1" fill="hold">
                                          <p:stCondLst>
                                            <p:cond delay="0"/>
                                          </p:stCondLst>
                                        </p:cTn>
                                        <p:tgtEl>
                                          <p:spTgt spid="2">
                                            <p:txEl>
                                              <p:pRg st="11" end="11"/>
                                            </p:txEl>
                                          </p:spTgt>
                                        </p:tgtEl>
                                        <p:attrNameLst>
                                          <p:attrName>style.visibility</p:attrName>
                                        </p:attrNameLst>
                                      </p:cBhvr>
                                      <p:to>
                                        <p:strVal val="visible"/>
                                      </p:to>
                                    </p:set>
                                    <p:animEffect transition="in" filter="diamond(in)">
                                      <p:cBhvr>
                                        <p:cTn id="41" dur="20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23478"/>
            <a:ext cx="8568952" cy="3108543"/>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«У МЕДВЕДЯ ВО БОРУ»</a:t>
            </a:r>
            <a:r>
              <a:rPr lang="ru-RU" sz="1400" dirty="0" smtClean="0">
                <a:latin typeface="Times New Roman" pitchFamily="18" charset="0"/>
                <a:cs typeface="Times New Roman" pitchFamily="18" charset="0"/>
              </a:rPr>
              <a:t> </a:t>
            </a:r>
            <a:endParaRPr lang="ru-RU" sz="1400" b="1" dirty="0" smtClean="0">
              <a:latin typeface="Times New Roman" pitchFamily="18" charset="0"/>
              <a:cs typeface="Times New Roman" pitchFamily="18" charset="0"/>
            </a:endParaRPr>
          </a:p>
          <a:p>
            <a:pPr algn="just"/>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Развивать у детей выдержку, умение выполнять движения по сигналу, навык коллективного движения. Упражнять в беге по определенному направлению, с </a:t>
            </a:r>
            <a:r>
              <a:rPr lang="ru-RU" sz="1400" dirty="0" err="1" smtClean="0">
                <a:latin typeface="Times New Roman" pitchFamily="18" charset="0"/>
                <a:cs typeface="Times New Roman" pitchFamily="18" charset="0"/>
              </a:rPr>
              <a:t>увертыванием</a:t>
            </a:r>
            <a:r>
              <a:rPr lang="ru-RU" sz="1400" dirty="0" smtClean="0">
                <a:latin typeface="Times New Roman" pitchFamily="18" charset="0"/>
                <a:cs typeface="Times New Roman" pitchFamily="18" charset="0"/>
              </a:rPr>
              <a:t>, развивать речь.</a:t>
            </a:r>
          </a:p>
          <a:p>
            <a:pPr algn="just"/>
            <a:r>
              <a:rPr lang="ru-RU" sz="1400" b="1" dirty="0" smtClean="0">
                <a:latin typeface="Times New Roman" pitchFamily="18" charset="0"/>
                <a:cs typeface="Times New Roman" pitchFamily="18" charset="0"/>
              </a:rPr>
              <a:t>	Описание: </a:t>
            </a:r>
            <a:r>
              <a:rPr lang="ru-RU" sz="1400" dirty="0" smtClean="0">
                <a:latin typeface="Times New Roman" pitchFamily="18" charset="0"/>
                <a:cs typeface="Times New Roman" pitchFamily="18" charset="0"/>
              </a:rPr>
              <a:t>На одной стороне площадки проводится черта – это опушка леса. За чертой, на расстоянии 2-3 шагов очерчивается место для медведя. На противоположной стороне дом детей. Воспитатель назначает медведя, остальные дети – у себя дома. Воспитатель говорит: «Идите гулять!». Дети направляются к опушке леса, собирая ягоды, грибы, имитируя движения и хором говорят: «У медведя во бору, грибы ягоды беру. А медведь сидит и на нас рычит».  Медведь в это время сидит на своем месте. Когда играющие произносят «Рычит!» медведь встает, дети бегут домой. Медведь старается их поймать – коснуться. Пойманного ребенка медведь отводит к себе. После 2-3 пойманных детей выбирается новый медведь.</a:t>
            </a:r>
          </a:p>
          <a:p>
            <a:pPr algn="just"/>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Правила: </a:t>
            </a:r>
            <a:r>
              <a:rPr lang="ru-RU" sz="1400" dirty="0" smtClean="0">
                <a:latin typeface="Times New Roman" pitchFamily="18" charset="0"/>
                <a:cs typeface="Times New Roman" pitchFamily="18" charset="0"/>
              </a:rPr>
              <a:t>Медведь имеет право вставать и ловить, а играющие – убегать домой только после слова «рычит!». Медведь не может ловить детей за линией дома.</a:t>
            </a:r>
          </a:p>
          <a:p>
            <a:pPr algn="just"/>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Варианты:</a:t>
            </a:r>
            <a:r>
              <a:rPr lang="ru-RU" sz="1400" dirty="0" smtClean="0">
                <a:latin typeface="Times New Roman" pitchFamily="18" charset="0"/>
                <a:cs typeface="Times New Roman" pitchFamily="18" charset="0"/>
              </a:rPr>
              <a:t> Ввести 2 медведей. Поставить на пути преграды.</a:t>
            </a:r>
            <a:endParaRPr lang="ru-RU" sz="1400" dirty="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diamond(in)">
                                      <p:cBhvr>
                                        <p:cTn id="10" dur="2000"/>
                                        <p:tgtEl>
                                          <p:spTgt spid="2">
                                            <p:txEl>
                                              <p:pRg st="2" end="2"/>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diamond(in)">
                                      <p:cBhvr>
                                        <p:cTn id="13" dur="2000"/>
                                        <p:tgtEl>
                                          <p:spTgt spid="2">
                                            <p:txEl>
                                              <p:pRg st="3" end="3"/>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diamond(in)">
                                      <p:cBhvr>
                                        <p:cTn id="16" dur="2000"/>
                                        <p:tgtEl>
                                          <p:spTgt spid="2">
                                            <p:txEl>
                                              <p:pRg st="4" end="4"/>
                                            </p:txEl>
                                          </p:spTgt>
                                        </p:tgtEl>
                                      </p:cBhvr>
                                    </p:animEffect>
                                  </p:childTnLst>
                                </p:cTn>
                              </p:par>
                              <p:par>
                                <p:cTn id="17" presetID="8" presetClass="entr" presetSubtype="16"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Effect transition="in" filter="diamond(in)">
                                      <p:cBhvr>
                                        <p:cTn id="19"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95486"/>
            <a:ext cx="8784976" cy="3539430"/>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«ПОДБРОСЬ-ПОЙМАЙ» (с бросанием и ловлей)</a:t>
            </a:r>
          </a:p>
          <a:p>
            <a:pPr algn="ct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 </a:t>
            </a:r>
            <a:r>
              <a:rPr lang="ru-RU" sz="1400" dirty="0" smtClean="0">
                <a:latin typeface="Times New Roman" pitchFamily="18" charset="0"/>
                <a:cs typeface="Times New Roman" pitchFamily="18" charset="0"/>
              </a:rPr>
              <a:t>учить детей подбрасывать мяч вверх, и ловить его двумя руками, не прижимая к груди. Развивать координацию движений, глазомер.</a:t>
            </a:r>
          </a:p>
          <a:p>
            <a:pPr algn="just"/>
            <a:r>
              <a:rPr lang="ru-RU" sz="1400" b="1" dirty="0" smtClean="0">
                <a:latin typeface="Times New Roman" pitchFamily="18" charset="0"/>
                <a:cs typeface="Times New Roman" pitchFamily="18" charset="0"/>
              </a:rPr>
              <a:t>	Описание:</a:t>
            </a:r>
            <a:r>
              <a:rPr lang="ru-RU" sz="1400" dirty="0" smtClean="0">
                <a:latin typeface="Times New Roman" pitchFamily="18" charset="0"/>
                <a:cs typeface="Times New Roman" pitchFamily="18" charset="0"/>
              </a:rPr>
              <a:t> на двух столбиках (стойках) натянута веревочка на высоте поднятой вверх руки ребенка. Он подбрасывает мяч через веревочку и ловит его на противоположной стороне.</a:t>
            </a:r>
          </a:p>
          <a:p>
            <a:pPr algn="just"/>
            <a:r>
              <a:rPr lang="ru-RU" sz="1400" b="1" dirty="0" smtClean="0">
                <a:latin typeface="Times New Roman" pitchFamily="18" charset="0"/>
                <a:cs typeface="Times New Roman" pitchFamily="18" charset="0"/>
              </a:rPr>
              <a:t>	Варианты:</a:t>
            </a:r>
            <a:r>
              <a:rPr lang="ru-RU" sz="1400" dirty="0" smtClean="0">
                <a:latin typeface="Times New Roman" pitchFamily="18" charset="0"/>
                <a:cs typeface="Times New Roman" pitchFamily="18" charset="0"/>
              </a:rPr>
              <a:t> если играют несколько детей, то можно провести между ними соревнование. Побеждает тот, кто большее количество раз поймал мяч за обусловленное число бросков (8—10 раз).</a:t>
            </a:r>
          </a:p>
          <a:p>
            <a:pPr lvl="0" algn="just"/>
            <a:r>
              <a:rPr lang="ru-RU" sz="1400" dirty="0" smtClean="0">
                <a:latin typeface="Times New Roman" pitchFamily="18" charset="0"/>
                <a:cs typeface="Times New Roman" pitchFamily="18" charset="0"/>
              </a:rPr>
              <a:t>Детей можно разделить на пары. Одни подбрасывают и ловят мячи, а другие считают или все становятся в круг, а один или двое из играющих выходят в середину круга и подбрасывают мяч. Все наблюдают за правильностью выполнения задания.</a:t>
            </a:r>
          </a:p>
          <a:p>
            <a:pPr algn="just"/>
            <a:r>
              <a:rPr lang="ru-RU" sz="1400" dirty="0" smtClean="0">
                <a:latin typeface="Times New Roman" pitchFamily="18" charset="0"/>
                <a:cs typeface="Times New Roman" pitchFamily="18" charset="0"/>
              </a:rPr>
              <a:t>Можно включить и такие упражнения: подбросив мяч вверх, подождать, пока он ударится о землю, а затем уже </a:t>
            </a:r>
          </a:p>
          <a:p>
            <a:pPr algn="just"/>
            <a:r>
              <a:rPr lang="ru-RU" sz="1400" dirty="0" smtClean="0">
                <a:latin typeface="Times New Roman" pitchFamily="18" charset="0"/>
                <a:cs typeface="Times New Roman" pitchFamily="18" charset="0"/>
              </a:rPr>
              <a:t>                              поймать; ударить мячом о землю и поймать его; подбросить мяч повыше, хлопнуть в ладоши,  </a:t>
            </a:r>
          </a:p>
          <a:p>
            <a:pPr algn="just"/>
            <a:r>
              <a:rPr lang="ru-RU" sz="1400" dirty="0" smtClean="0">
                <a:latin typeface="Times New Roman" pitchFamily="18" charset="0"/>
                <a:cs typeface="Times New Roman" pitchFamily="18" charset="0"/>
              </a:rPr>
              <a:t>                               поймать мяч; подбросить мяч, быстро повернуться кругом и после отскока мяча от земли  </a:t>
            </a:r>
          </a:p>
          <a:p>
            <a:pPr algn="just"/>
            <a:r>
              <a:rPr lang="ru-RU" sz="1400" dirty="0" smtClean="0">
                <a:latin typeface="Times New Roman" pitchFamily="18" charset="0"/>
                <a:cs typeface="Times New Roman" pitchFamily="18" charset="0"/>
              </a:rPr>
              <a:t>                                поймать его.</a:t>
            </a:r>
          </a:p>
          <a:p>
            <a:pPr algn="just"/>
            <a:endParaRPr lang="ru-RU" sz="1400" dirty="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ox(in)">
                                      <p:cBhvr>
                                        <p:cTn id="7" dur="500"/>
                                        <p:tgtEl>
                                          <p:spTgt spid="2">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diamond(in)">
                                      <p:cBhvr>
                                        <p:cTn id="10" dur="2000"/>
                                        <p:tgtEl>
                                          <p:spTgt spid="2">
                                            <p:txEl>
                                              <p:pRg st="2" end="2"/>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diamond(in)">
                                      <p:cBhvr>
                                        <p:cTn id="13" dur="2000"/>
                                        <p:tgtEl>
                                          <p:spTgt spid="2">
                                            <p:txEl>
                                              <p:pRg st="3" end="3"/>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diamond(in)">
                                      <p:cBhvr>
                                        <p:cTn id="16" dur="2000"/>
                                        <p:tgtEl>
                                          <p:spTgt spid="2">
                                            <p:txEl>
                                              <p:pRg st="4" end="4"/>
                                            </p:txEl>
                                          </p:spTgt>
                                        </p:tgtEl>
                                      </p:cBhvr>
                                    </p:animEffect>
                                  </p:childTnLst>
                                </p:cTn>
                              </p:par>
                              <p:par>
                                <p:cTn id="17" presetID="8" presetClass="entr" presetSubtype="16"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Effect transition="in" filter="diamond(in)">
                                      <p:cBhvr>
                                        <p:cTn id="19" dur="2000"/>
                                        <p:tgtEl>
                                          <p:spTgt spid="2">
                                            <p:txEl>
                                              <p:pRg st="5" end="5"/>
                                            </p:txEl>
                                          </p:spTgt>
                                        </p:tgtEl>
                                      </p:cBhvr>
                                    </p:animEffect>
                                  </p:childTnLst>
                                </p:cTn>
                              </p:par>
                              <p:par>
                                <p:cTn id="20" presetID="8" presetClass="entr" presetSubtype="16" fill="hold" nodeType="with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diamond(in)">
                                      <p:cBhvr>
                                        <p:cTn id="22" dur="2000"/>
                                        <p:tgtEl>
                                          <p:spTgt spid="2">
                                            <p:txEl>
                                              <p:pRg st="6" end="6"/>
                                            </p:txEl>
                                          </p:spTgt>
                                        </p:tgtEl>
                                      </p:cBhvr>
                                    </p:animEffect>
                                  </p:childTnLst>
                                </p:cTn>
                              </p:par>
                              <p:par>
                                <p:cTn id="23" presetID="8" presetClass="entr" presetSubtype="16" fill="hold"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animEffect transition="in" filter="diamond(in)">
                                      <p:cBhvr>
                                        <p:cTn id="25" dur="2000"/>
                                        <p:tgtEl>
                                          <p:spTgt spid="2">
                                            <p:txEl>
                                              <p:pRg st="7" end="7"/>
                                            </p:txEl>
                                          </p:spTgt>
                                        </p:tgtEl>
                                      </p:cBhvr>
                                    </p:animEffect>
                                  </p:childTnLst>
                                </p:cTn>
                              </p:par>
                              <p:par>
                                <p:cTn id="26" presetID="8" presetClass="entr" presetSubtype="16" fill="hold" nodeType="withEffect">
                                  <p:stCondLst>
                                    <p:cond delay="0"/>
                                  </p:stCondLst>
                                  <p:childTnLst>
                                    <p:set>
                                      <p:cBhvr>
                                        <p:cTn id="27" dur="1" fill="hold">
                                          <p:stCondLst>
                                            <p:cond delay="0"/>
                                          </p:stCondLst>
                                        </p:cTn>
                                        <p:tgtEl>
                                          <p:spTgt spid="2">
                                            <p:txEl>
                                              <p:pRg st="8" end="8"/>
                                            </p:txEl>
                                          </p:spTgt>
                                        </p:tgtEl>
                                        <p:attrNameLst>
                                          <p:attrName>style.visibility</p:attrName>
                                        </p:attrNameLst>
                                      </p:cBhvr>
                                      <p:to>
                                        <p:strVal val="visible"/>
                                      </p:to>
                                    </p:set>
                                    <p:animEffect transition="in" filter="diamond(in)">
                                      <p:cBhvr>
                                        <p:cTn id="28" dur="2000"/>
                                        <p:tgtEl>
                                          <p:spTgt spid="2">
                                            <p:txEl>
                                              <p:pRg st="8" end="8"/>
                                            </p:txEl>
                                          </p:spTgt>
                                        </p:tgtEl>
                                      </p:cBhvr>
                                    </p:animEffect>
                                  </p:childTnLst>
                                </p:cTn>
                              </p:par>
                              <p:par>
                                <p:cTn id="29" presetID="8" presetClass="entr" presetSubtype="16" fill="hold"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animEffect transition="in" filter="diamond(in)">
                                      <p:cBhvr>
                                        <p:cTn id="31" dur="20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23478"/>
            <a:ext cx="8784976" cy="4678204"/>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«СБЕЙ БУЛАВУ»</a:t>
            </a:r>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(с бросанием и ловлей)</a:t>
            </a:r>
          </a:p>
          <a:p>
            <a:pPr algn="ct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учить детей прокатывать мяч по направлению к булаве, стараясь сбить её. Развивать глазомер, точность броска.</a:t>
            </a:r>
          </a:p>
          <a:p>
            <a:pPr algn="just"/>
            <a:r>
              <a:rPr lang="ru-RU" sz="1400" b="1" dirty="0" smtClean="0">
                <a:latin typeface="Times New Roman" pitchFamily="18" charset="0"/>
                <a:cs typeface="Times New Roman" pitchFamily="18" charset="0"/>
              </a:rPr>
              <a:t>	Описание игры:</a:t>
            </a:r>
            <a:r>
              <a:rPr lang="ru-RU" sz="1400" dirty="0" smtClean="0">
                <a:latin typeface="Times New Roman" pitchFamily="18" charset="0"/>
                <a:cs typeface="Times New Roman" pitchFamily="18" charset="0"/>
              </a:rPr>
              <a:t> Игроки становятся за линию, в 2-3м от которой напротив каждого поставлены булавы. В руках у детей мячи. По сигналу игроки прокатывают мячи по направлению к булавам, стараясь сбить их. По следующему сигналу дети идут  за мячами и поднимают упавшие булавы. Игра повторяется, каждый запоминает, сколько раз  булава была им сбита.</a:t>
            </a:r>
          </a:p>
          <a:p>
            <a:pPr algn="just"/>
            <a:r>
              <a:rPr lang="ru-RU" sz="1400" b="1" dirty="0" smtClean="0">
                <a:latin typeface="Times New Roman" pitchFamily="18" charset="0"/>
                <a:cs typeface="Times New Roman" pitchFamily="18" charset="0"/>
              </a:rPr>
              <a:t>	Варианты</a:t>
            </a:r>
            <a:r>
              <a:rPr lang="ru-RU" sz="1400" dirty="0" smtClean="0">
                <a:latin typeface="Times New Roman" pitchFamily="18" charset="0"/>
                <a:cs typeface="Times New Roman" pitchFamily="18" charset="0"/>
              </a:rPr>
              <a:t>: прокатывать мяч правой, левой рукой, двумя руками. Ногой.</a:t>
            </a:r>
          </a:p>
          <a:p>
            <a:pPr algn="ctr"/>
            <a:endParaRPr lang="ru-RU" sz="1400" b="1" dirty="0" smtClean="0">
              <a:latin typeface="Times New Roman" pitchFamily="18" charset="0"/>
              <a:cs typeface="Times New Roman" pitchFamily="18" charset="0"/>
            </a:endParaRPr>
          </a:p>
          <a:p>
            <a:pPr algn="ctr"/>
            <a:r>
              <a:rPr lang="ru-RU" sz="1400" b="1" dirty="0" smtClean="0">
                <a:latin typeface="Times New Roman" pitchFamily="18" charset="0"/>
                <a:cs typeface="Times New Roman" pitchFamily="18" charset="0"/>
              </a:rPr>
              <a:t>«МЯЧ ЧЕРЕЗ СЕТКУ</a:t>
            </a:r>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(с бросанием и ловлей)</a:t>
            </a: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учить детей бросать мяч через сетку друг другу, двумя руками снизу, или из-за головы. Развивать точность броска, координацию движений, глазомер.</a:t>
            </a:r>
          </a:p>
          <a:p>
            <a:pPr algn="just"/>
            <a:r>
              <a:rPr lang="ru-RU" sz="1400" b="1" dirty="0" smtClean="0">
                <a:latin typeface="Times New Roman" pitchFamily="18" charset="0"/>
                <a:cs typeface="Times New Roman" pitchFamily="18" charset="0"/>
              </a:rPr>
              <a:t>	Описание игры: </a:t>
            </a:r>
            <a:r>
              <a:rPr lang="ru-RU" sz="1400" dirty="0" smtClean="0">
                <a:latin typeface="Times New Roman" pitchFamily="18" charset="0"/>
                <a:cs typeface="Times New Roman" pitchFamily="18" charset="0"/>
              </a:rPr>
              <a:t>дети становятся на линию на расстоянии не менее 1,5 м от натянутой сетки, берут большие мячи, двумя руками из-за головы бросают через сетку, затем бегут за ними, догоняют и снова бросают через сетку.</a:t>
            </a:r>
          </a:p>
          <a:p>
            <a:pPr algn="just"/>
            <a:r>
              <a:rPr lang="ru-RU" sz="1400" b="1" dirty="0" smtClean="0">
                <a:latin typeface="Times New Roman" pitchFamily="18" charset="0"/>
                <a:cs typeface="Times New Roman" pitchFamily="18" charset="0"/>
              </a:rPr>
              <a:t>	Варианты:</a:t>
            </a:r>
            <a:r>
              <a:rPr lang="ru-RU" sz="1400" dirty="0" smtClean="0">
                <a:latin typeface="Times New Roman" pitchFamily="18" charset="0"/>
                <a:cs typeface="Times New Roman" pitchFamily="18" charset="0"/>
              </a:rPr>
              <a:t> Две группы игроков встают по обе стороны сетки натянутой на 15см выше поднятой руки ребенка. Дети перебрасывают мяч друг другу   из-за головы или от груди или 1 ребенок перебрасывает мяч через сетку на другую сторону, поймавший перебрасывает его одному из соседей, а тот возвращает мяч за сетку, воспитатель подсчитывает на какой стороне мяч меньше, раз упал на землю.</a:t>
            </a:r>
          </a:p>
          <a:p>
            <a:endParaRPr lang="ru-RU" dirty="0"/>
          </a:p>
        </p:txBody>
      </p:sp>
    </p:spTree>
  </p:cSld>
  <p:clrMapOvr>
    <a:masterClrMapping/>
  </p:clrMapOvr>
  <p:transition advTm="10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95486"/>
            <a:ext cx="8784976" cy="4401205"/>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«НАЙДИ, ГДЕ СПРЯТАНО»</a:t>
            </a:r>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(на ориентировку в пространстве, на внимание)</a:t>
            </a:r>
          </a:p>
          <a:p>
            <a:pPr algn="ct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учить детей ходить по всему залу, ища спрятанный предмет. Развивать внимание выдержку.</a:t>
            </a:r>
          </a:p>
          <a:p>
            <a:pPr algn="just"/>
            <a:r>
              <a:rPr lang="ru-RU" sz="1400" b="1" dirty="0" smtClean="0">
                <a:latin typeface="Times New Roman" pitchFamily="18" charset="0"/>
                <a:cs typeface="Times New Roman" pitchFamily="18" charset="0"/>
              </a:rPr>
              <a:t>	Описание игры: </a:t>
            </a:r>
            <a:r>
              <a:rPr lang="ru-RU" sz="1400" dirty="0" smtClean="0">
                <a:latin typeface="Times New Roman" pitchFamily="18" charset="0"/>
                <a:cs typeface="Times New Roman" pitchFamily="18" charset="0"/>
              </a:rPr>
              <a:t>дети поворачиваются  лицом к стенке, воспитатель прячет флажок и говорит: «Пора», дети ищут спрятанный флажок. Тот, кто найдёт первым, прячет его при повторении игры.</a:t>
            </a:r>
          </a:p>
          <a:p>
            <a:pPr algn="just"/>
            <a:r>
              <a:rPr lang="ru-RU" sz="1400" b="1" dirty="0" smtClean="0">
                <a:latin typeface="Times New Roman" pitchFamily="18" charset="0"/>
                <a:cs typeface="Times New Roman" pitchFamily="18" charset="0"/>
              </a:rPr>
              <a:t>	Правила</a:t>
            </a:r>
            <a:r>
              <a:rPr lang="ru-RU" sz="1400" dirty="0" smtClean="0">
                <a:latin typeface="Times New Roman" pitchFamily="18" charset="0"/>
                <a:cs typeface="Times New Roman" pitchFamily="18" charset="0"/>
              </a:rPr>
              <a:t>: не подглядывать за воспитателем, куда будет прятать флажок.</a:t>
            </a:r>
          </a:p>
          <a:p>
            <a:pPr algn="just"/>
            <a:r>
              <a:rPr lang="ru-RU" sz="1400" b="1" dirty="0" smtClean="0">
                <a:latin typeface="Times New Roman" pitchFamily="18" charset="0"/>
                <a:cs typeface="Times New Roman" pitchFamily="18" charset="0"/>
              </a:rPr>
              <a:t>	Варианты:</a:t>
            </a:r>
            <a:r>
              <a:rPr lang="ru-RU" sz="1400" dirty="0" smtClean="0">
                <a:latin typeface="Times New Roman" pitchFamily="18" charset="0"/>
                <a:cs typeface="Times New Roman" pitchFamily="18" charset="0"/>
              </a:rPr>
              <a:t> воспитатель говорит холодно если дети далеко от спрятанного предмета, горячо - если рядом.</a:t>
            </a:r>
          </a:p>
          <a:p>
            <a:pPr algn="just"/>
            <a:r>
              <a:rPr lang="ru-RU" sz="1400" b="1" dirty="0" smtClean="0">
                <a:latin typeface="Times New Roman" pitchFamily="18" charset="0"/>
                <a:cs typeface="Times New Roman" pitchFamily="18" charset="0"/>
              </a:rPr>
              <a:t>	</a:t>
            </a:r>
          </a:p>
          <a:p>
            <a:pPr algn="ctr"/>
            <a:r>
              <a:rPr lang="ru-RU" sz="1400" b="1" dirty="0" smtClean="0">
                <a:latin typeface="Times New Roman" pitchFamily="18" charset="0"/>
                <a:cs typeface="Times New Roman" pitchFamily="18" charset="0"/>
              </a:rPr>
              <a:t>«НАЙДИ И ПРОМОЛЧИ» (на ориентировку в пространстве, на внимание)</a:t>
            </a:r>
          </a:p>
          <a:p>
            <a:pPr algn="ct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учить детей искать спрятанный предмет, при нахождении его не показывать вида что нашёл, а сказать на ухо об этом воспитателю. Развивать выдержку, внимание.</a:t>
            </a:r>
          </a:p>
          <a:p>
            <a:pPr algn="just"/>
            <a:r>
              <a:rPr lang="ru-RU" sz="1400" b="1" dirty="0" smtClean="0">
                <a:latin typeface="Times New Roman" pitchFamily="18" charset="0"/>
                <a:cs typeface="Times New Roman" pitchFamily="18" charset="0"/>
              </a:rPr>
              <a:t>	Описание игры: </a:t>
            </a:r>
            <a:r>
              <a:rPr lang="ru-RU" sz="1400" dirty="0" smtClean="0">
                <a:latin typeface="Times New Roman" pitchFamily="18" charset="0"/>
                <a:cs typeface="Times New Roman" pitchFamily="18" charset="0"/>
              </a:rPr>
              <a:t>по сигналу воспитателя дети отворачиваются лицом к стене. Воспитатель прячет платок. Затем дети идут искать платок. Нашедший не показывая вида, подходить </a:t>
            </a:r>
          </a:p>
          <a:p>
            <a:pPr algn="just"/>
            <a:r>
              <a:rPr lang="ru-RU" sz="1400" dirty="0" smtClean="0">
                <a:latin typeface="Times New Roman" pitchFamily="18" charset="0"/>
                <a:cs typeface="Times New Roman" pitchFamily="18" charset="0"/>
              </a:rPr>
              <a:t>к педагогу, и говорит, где он обнаружил платок и становится на своё место в</a:t>
            </a:r>
          </a:p>
          <a:p>
            <a:pPr algn="just"/>
            <a:r>
              <a:rPr lang="ru-RU" sz="1400" dirty="0" smtClean="0">
                <a:latin typeface="Times New Roman" pitchFamily="18" charset="0"/>
                <a:cs typeface="Times New Roman" pitchFamily="18" charset="0"/>
              </a:rPr>
              <a:t>шеренге, или садится на скамейку. Игра продолжается пока большинство </a:t>
            </a:r>
          </a:p>
          <a:p>
            <a:pPr algn="just"/>
            <a:r>
              <a:rPr lang="ru-RU" sz="1400" dirty="0" smtClean="0">
                <a:latin typeface="Times New Roman" pitchFamily="18" charset="0"/>
                <a:cs typeface="Times New Roman" pitchFamily="18" charset="0"/>
              </a:rPr>
              <a:t>детей не найдут платок. Игра повторяется.</a:t>
            </a:r>
          </a:p>
          <a:p>
            <a:pPr algn="just"/>
            <a:r>
              <a:rPr lang="ru-RU" sz="1400" b="1" dirty="0" smtClean="0">
                <a:latin typeface="Times New Roman" pitchFamily="18" charset="0"/>
                <a:cs typeface="Times New Roman" pitchFamily="18" charset="0"/>
              </a:rPr>
              <a:t>Правила:</a:t>
            </a:r>
            <a:r>
              <a:rPr lang="ru-RU" sz="1400" dirty="0" smtClean="0">
                <a:latin typeface="Times New Roman" pitchFamily="18" charset="0"/>
                <a:cs typeface="Times New Roman" pitchFamily="18" charset="0"/>
              </a:rPr>
              <a:t> не подсказывать остальным участникам, где лежит предмет.</a:t>
            </a:r>
          </a:p>
          <a:p>
            <a:pPr algn="just"/>
            <a:endParaRPr lang="ru-RU" sz="1400" dirty="0">
              <a:latin typeface="Times New Roman" pitchFamily="18" charset="0"/>
              <a:cs typeface="Times New Roman" pitchFamily="18" charset="0"/>
            </a:endParaRPr>
          </a:p>
        </p:txBody>
      </p:sp>
    </p:spTree>
  </p:cSld>
  <p:clrMapOvr>
    <a:masterClrMapping/>
  </p:clrMapOvr>
  <p:transition advTm="1000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95486"/>
            <a:ext cx="8784976" cy="4832092"/>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«КТО УШЁЛ» (на ориентировку в пространстве, на внимание)</a:t>
            </a:r>
          </a:p>
          <a:p>
            <a:pPr algn="ct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учить детей угадывать тех детей, которые уходят. Развивать память, внимание.</a:t>
            </a:r>
          </a:p>
          <a:p>
            <a:pPr algn="just"/>
            <a:r>
              <a:rPr lang="ru-RU" sz="1400" b="1" dirty="0" smtClean="0">
                <a:latin typeface="Times New Roman" pitchFamily="18" charset="0"/>
                <a:cs typeface="Times New Roman" pitchFamily="18" charset="0"/>
              </a:rPr>
              <a:t>	Описание игры:</a:t>
            </a:r>
            <a:r>
              <a:rPr lang="ru-RU" sz="1400" dirty="0" smtClean="0">
                <a:latin typeface="Times New Roman" pitchFamily="18" charset="0"/>
                <a:cs typeface="Times New Roman" pitchFamily="18" charset="0"/>
              </a:rPr>
              <a:t> дети стоят по кругу или полукругом. Один из игроков, запоминает играющих, а затем выходит из комнаты. Один из детей прячется. Педагог говорит: «Угадай, кто ушёл?» если ребёнок угадал, то выбирает кого-нибудь вместо себя, если ошибается то снова уходит, прячется другой ребёнок.</a:t>
            </a:r>
          </a:p>
          <a:p>
            <a:pPr algn="just"/>
            <a:r>
              <a:rPr lang="ru-RU" sz="1400" b="1" dirty="0" smtClean="0">
                <a:latin typeface="Times New Roman" pitchFamily="18" charset="0"/>
                <a:cs typeface="Times New Roman" pitchFamily="18" charset="0"/>
              </a:rPr>
              <a:t>	Правила:</a:t>
            </a:r>
            <a:r>
              <a:rPr lang="ru-RU" sz="1400" dirty="0" smtClean="0">
                <a:latin typeface="Times New Roman" pitchFamily="18" charset="0"/>
                <a:cs typeface="Times New Roman" pitchFamily="18" charset="0"/>
              </a:rPr>
              <a:t> не подсказывать водящему, кто из игроков ушёл.</a:t>
            </a:r>
          </a:p>
          <a:p>
            <a:pPr algn="ctr"/>
            <a:endParaRPr lang="ru-RU" sz="1400" b="1" dirty="0" smtClean="0">
              <a:latin typeface="Times New Roman" pitchFamily="18" charset="0"/>
              <a:cs typeface="Times New Roman" pitchFamily="18" charset="0"/>
            </a:endParaRPr>
          </a:p>
          <a:p>
            <a:pPr algn="ctr"/>
            <a:r>
              <a:rPr lang="ru-RU" sz="1400" b="1" dirty="0" smtClean="0">
                <a:latin typeface="Times New Roman" pitchFamily="18" charset="0"/>
                <a:cs typeface="Times New Roman" pitchFamily="18" charset="0"/>
              </a:rPr>
              <a:t>«ПРЯТКИ»</a:t>
            </a:r>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(на ориентировку в пространстве, на внимание)</a:t>
            </a:r>
          </a:p>
          <a:p>
            <a:pPr algn="ct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учить детей искать своих товарищей называть их по имени. Развивать ориентировку в пространстве, внимание.</a:t>
            </a:r>
          </a:p>
          <a:p>
            <a:pPr algn="just"/>
            <a:r>
              <a:rPr lang="ru-RU" sz="1400" b="1" dirty="0" smtClean="0">
                <a:latin typeface="Times New Roman" pitchFamily="18" charset="0"/>
                <a:cs typeface="Times New Roman" pitchFamily="18" charset="0"/>
              </a:rPr>
              <a:t>	Описание игры:</a:t>
            </a:r>
            <a:r>
              <a:rPr lang="ru-RU" sz="1400" dirty="0" smtClean="0">
                <a:latin typeface="Times New Roman" pitchFamily="18" charset="0"/>
                <a:cs typeface="Times New Roman" pitchFamily="18" charset="0"/>
              </a:rPr>
              <a:t>  по считалке выбирается водящий. Тот становится возле педагога и закрывает глаза, остальные дети прячутся. Водящий говорит: «1, 2, 3, 4, 5, я иду искать!» Обнаружив ребёнка, он называет его по имени, ребёнок выходит из укрытия и подходит к воспитателю. Когда водящий найдёт 4-5 детей, на роль ведущего назначается.</a:t>
            </a:r>
            <a:r>
              <a:rPr lang="ru-RU" sz="1400" b="1" dirty="0" smtClean="0">
                <a:latin typeface="Times New Roman" pitchFamily="18" charset="0"/>
                <a:cs typeface="Times New Roman" pitchFamily="18" charset="0"/>
              </a:rPr>
              <a:t> </a:t>
            </a:r>
          </a:p>
          <a:p>
            <a:pPr algn="just"/>
            <a:r>
              <a:rPr lang="ru-RU" sz="1400" b="1" dirty="0" smtClean="0">
                <a:latin typeface="Times New Roman" pitchFamily="18" charset="0"/>
                <a:cs typeface="Times New Roman" pitchFamily="18" charset="0"/>
              </a:rPr>
              <a:t>	Варианты: </a:t>
            </a:r>
            <a:r>
              <a:rPr lang="ru-RU" sz="1400" dirty="0" smtClean="0">
                <a:latin typeface="Times New Roman" pitchFamily="18" charset="0"/>
                <a:cs typeface="Times New Roman" pitchFamily="18" charset="0"/>
              </a:rPr>
              <a:t>выбираются два водящих. </a:t>
            </a:r>
          </a:p>
          <a:p>
            <a:pPr algn="just"/>
            <a:endParaRPr lang="ru-RU" sz="1400" dirty="0" smtClean="0">
              <a:latin typeface="Times New Roman" pitchFamily="18" charset="0"/>
              <a:cs typeface="Times New Roman" pitchFamily="18" charset="0"/>
            </a:endParaRPr>
          </a:p>
          <a:p>
            <a:pPr algn="just"/>
            <a:endParaRPr lang="ru-RU" sz="1400" dirty="0" smtClean="0">
              <a:latin typeface="Times New Roman" pitchFamily="18" charset="0"/>
              <a:cs typeface="Times New Roman" pitchFamily="18" charset="0"/>
            </a:endParaRPr>
          </a:p>
          <a:p>
            <a:pPr algn="ctr"/>
            <a:r>
              <a:rPr lang="ru-RU" sz="1400" dirty="0" smtClean="0"/>
              <a:t>ссылки на интернет-ресурсы</a:t>
            </a:r>
          </a:p>
          <a:p>
            <a:pPr algn="ctr"/>
            <a:r>
              <a:rPr lang="en-US" sz="1400" dirty="0" smtClean="0">
                <a:hlinkClick r:id="rId2"/>
              </a:rPr>
              <a:t>http://</a:t>
            </a:r>
            <a:r>
              <a:rPr lang="ru-RU" sz="1400" dirty="0" smtClean="0">
                <a:hlinkClick r:id="rId2"/>
              </a:rPr>
              <a:t>картинки.</a:t>
            </a:r>
            <a:r>
              <a:rPr lang="en-US" sz="1400" dirty="0" smtClean="0">
                <a:hlinkClick r:id="rId2"/>
              </a:rPr>
              <a:t>cc/</a:t>
            </a:r>
            <a:r>
              <a:rPr lang="en-US" sz="1400" dirty="0" err="1" smtClean="0">
                <a:hlinkClick r:id="rId2"/>
              </a:rPr>
              <a:t>img</a:t>
            </a:r>
            <a:r>
              <a:rPr lang="en-US" sz="1400" dirty="0" smtClean="0">
                <a:hlinkClick r:id="rId2"/>
              </a:rPr>
              <a:t>/2/9/0/2901.jpg</a:t>
            </a:r>
            <a:endParaRPr lang="ru-RU" sz="1400" dirty="0" smtClean="0"/>
          </a:p>
          <a:p>
            <a:pPr algn="ctr"/>
            <a:r>
              <a:rPr lang="en-US" sz="1400" dirty="0" smtClean="0">
                <a:hlinkClick r:id="rId3"/>
              </a:rPr>
              <a:t>http://detsad-kitty.ru/uploads/posts/2015-09/1441370480_sports-school-boy-set.jpg</a:t>
            </a:r>
            <a:r>
              <a:rPr lang="ru-RU" sz="1400" dirty="0" smtClean="0"/>
              <a:t>  </a:t>
            </a:r>
            <a:endParaRPr lang="ru-RU" sz="1400" dirty="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amond(in)">
                                      <p:cBhvr>
                                        <p:cTn id="12" dur="2000"/>
                                        <p:tgtEl>
                                          <p:spTgt spid="2">
                                            <p:txEl>
                                              <p:pRg st="2" end="2"/>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diamond(in)">
                                      <p:cBhvr>
                                        <p:cTn id="15" dur="2000"/>
                                        <p:tgtEl>
                                          <p:spTgt spid="2">
                                            <p:txEl>
                                              <p:pRg st="3" end="3"/>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diamond(in)">
                                      <p:cBhvr>
                                        <p:cTn id="18" dur="2000"/>
                                        <p:tgtEl>
                                          <p:spTgt spid="2">
                                            <p:txEl>
                                              <p:pRg st="4" end="4"/>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animEffect transition="in" filter="blinds(horizontal)">
                                      <p:cBhvr>
                                        <p:cTn id="21" dur="500"/>
                                        <p:tgtEl>
                                          <p:spTgt spid="2">
                                            <p:txEl>
                                              <p:pRg st="6" end="6"/>
                                            </p:txEl>
                                          </p:spTgt>
                                        </p:tgtEl>
                                      </p:cBhvr>
                                    </p:animEffect>
                                  </p:childTnLst>
                                </p:cTn>
                              </p:par>
                              <p:par>
                                <p:cTn id="22" presetID="8" presetClass="entr" presetSubtype="16" fill="hold" nodeType="withEffect">
                                  <p:stCondLst>
                                    <p:cond delay="0"/>
                                  </p:stCondLst>
                                  <p:childTnLst>
                                    <p:set>
                                      <p:cBhvr>
                                        <p:cTn id="23" dur="1" fill="hold">
                                          <p:stCondLst>
                                            <p:cond delay="0"/>
                                          </p:stCondLst>
                                        </p:cTn>
                                        <p:tgtEl>
                                          <p:spTgt spid="2">
                                            <p:txEl>
                                              <p:pRg st="8" end="8"/>
                                            </p:txEl>
                                          </p:spTgt>
                                        </p:tgtEl>
                                        <p:attrNameLst>
                                          <p:attrName>style.visibility</p:attrName>
                                        </p:attrNameLst>
                                      </p:cBhvr>
                                      <p:to>
                                        <p:strVal val="visible"/>
                                      </p:to>
                                    </p:set>
                                    <p:animEffect transition="in" filter="diamond(in)">
                                      <p:cBhvr>
                                        <p:cTn id="24" dur="2000"/>
                                        <p:tgtEl>
                                          <p:spTgt spid="2">
                                            <p:txEl>
                                              <p:pRg st="8" end="8"/>
                                            </p:txEl>
                                          </p:spTgt>
                                        </p:tgtEl>
                                      </p:cBhvr>
                                    </p:animEffect>
                                  </p:childTnLst>
                                </p:cTn>
                              </p:par>
                              <p:par>
                                <p:cTn id="25" presetID="8" presetClass="entr" presetSubtype="16" fill="hold" nodeType="with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animEffect transition="in" filter="diamond(in)">
                                      <p:cBhvr>
                                        <p:cTn id="27" dur="2000"/>
                                        <p:tgtEl>
                                          <p:spTgt spid="2">
                                            <p:txEl>
                                              <p:pRg st="9" end="9"/>
                                            </p:txEl>
                                          </p:spTgt>
                                        </p:tgtEl>
                                      </p:cBhvr>
                                    </p:animEffect>
                                  </p:childTnLst>
                                </p:cTn>
                              </p:par>
                              <p:par>
                                <p:cTn id="28" presetID="8" presetClass="entr" presetSubtype="16" fill="hold" nodeType="withEffect">
                                  <p:stCondLst>
                                    <p:cond delay="0"/>
                                  </p:stCondLst>
                                  <p:childTnLst>
                                    <p:set>
                                      <p:cBhvr>
                                        <p:cTn id="29" dur="1" fill="hold">
                                          <p:stCondLst>
                                            <p:cond delay="0"/>
                                          </p:stCondLst>
                                        </p:cTn>
                                        <p:tgtEl>
                                          <p:spTgt spid="2">
                                            <p:txEl>
                                              <p:pRg st="10" end="10"/>
                                            </p:txEl>
                                          </p:spTgt>
                                        </p:tgtEl>
                                        <p:attrNameLst>
                                          <p:attrName>style.visibility</p:attrName>
                                        </p:attrNameLst>
                                      </p:cBhvr>
                                      <p:to>
                                        <p:strVal val="visible"/>
                                      </p:to>
                                    </p:set>
                                    <p:animEffect transition="in" filter="diamond(in)">
                                      <p:cBhvr>
                                        <p:cTn id="30" dur="20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95486"/>
            <a:ext cx="8784976" cy="3108543"/>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«ЛИСА В КУРЯТНИКЕ» (с прыжками)</a:t>
            </a:r>
          </a:p>
          <a:p>
            <a:pPr algn="ct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Развивать у детей ловкость и умение выполнять движение по сигналу, упражнять в беге с </a:t>
            </a:r>
            <a:r>
              <a:rPr lang="ru-RU" sz="1400" dirty="0" err="1" smtClean="0">
                <a:latin typeface="Times New Roman" pitchFamily="18" charset="0"/>
                <a:cs typeface="Times New Roman" pitchFamily="18" charset="0"/>
              </a:rPr>
              <a:t>увертыванием</a:t>
            </a:r>
            <a:r>
              <a:rPr lang="ru-RU" sz="1400" dirty="0" smtClean="0">
                <a:latin typeface="Times New Roman" pitchFamily="18" charset="0"/>
                <a:cs typeface="Times New Roman" pitchFamily="18" charset="0"/>
              </a:rPr>
              <a:t>, в ловле, в лазании, прыжках в глубину.</a:t>
            </a:r>
          </a:p>
          <a:p>
            <a:pPr algn="just"/>
            <a:r>
              <a:rPr lang="ru-RU" sz="1400" b="1" dirty="0" smtClean="0">
                <a:latin typeface="Times New Roman" pitchFamily="18" charset="0"/>
                <a:cs typeface="Times New Roman" pitchFamily="18" charset="0"/>
              </a:rPr>
              <a:t>	Описание:</a:t>
            </a:r>
            <a:r>
              <a:rPr lang="ru-RU" sz="1400" dirty="0" smtClean="0">
                <a:latin typeface="Times New Roman" pitchFamily="18" charset="0"/>
                <a:cs typeface="Times New Roman" pitchFamily="18" charset="0"/>
              </a:rPr>
              <a:t> На одной стороне площадки отчерчивается курятник. В курятнике на насесте (на скамейках) располагаются куры, дети стоят на скамейках. На другой стороне площадки находится нора лисы. Все остальное место – двор. Один из играющих назначается лисой, остальные куры – они ходят и бегают по двору, клюют зерна, хлопают крыльями. По сигналу «Лиса» куры убегают в курятник, взбираются на насест, а лиса старается утащить курицу, не успевшую взобраться на насест. Отводит ее в свою нору. Куры спрыгивают с насеста и игра возобновляется.</a:t>
            </a:r>
          </a:p>
          <a:p>
            <a:pPr algn="just"/>
            <a:r>
              <a:rPr lang="ru-RU" sz="1400" b="1" dirty="0" smtClean="0">
                <a:latin typeface="Times New Roman" pitchFamily="18" charset="0"/>
                <a:cs typeface="Times New Roman" pitchFamily="18" charset="0"/>
              </a:rPr>
              <a:t>	Правила: </a:t>
            </a:r>
            <a:r>
              <a:rPr lang="ru-RU" sz="1400" dirty="0" smtClean="0">
                <a:latin typeface="Times New Roman" pitchFamily="18" charset="0"/>
                <a:cs typeface="Times New Roman" pitchFamily="18" charset="0"/>
              </a:rPr>
              <a:t>Лиса может ловить кур, а куры могут взбираться на насест только по сигналу воспитателя «Лиса!».</a:t>
            </a:r>
          </a:p>
          <a:p>
            <a:pPr algn="just"/>
            <a:r>
              <a:rPr lang="ru-RU" sz="1400" b="1" dirty="0" smtClean="0">
                <a:latin typeface="Times New Roman" pitchFamily="18" charset="0"/>
                <a:cs typeface="Times New Roman" pitchFamily="18" charset="0"/>
              </a:rPr>
              <a:t>	Варианты</a:t>
            </a:r>
            <a:r>
              <a:rPr lang="ru-RU" sz="1400" dirty="0" smtClean="0">
                <a:latin typeface="Times New Roman" pitchFamily="18" charset="0"/>
                <a:cs typeface="Times New Roman" pitchFamily="18" charset="0"/>
              </a:rPr>
              <a:t>: увеличить число </a:t>
            </a:r>
            <a:r>
              <a:rPr lang="ru-RU" sz="1400" dirty="0" err="1" smtClean="0">
                <a:latin typeface="Times New Roman" pitchFamily="18" charset="0"/>
                <a:cs typeface="Times New Roman" pitchFamily="18" charset="0"/>
              </a:rPr>
              <a:t>ловишек</a:t>
            </a:r>
            <a:r>
              <a:rPr lang="ru-RU" sz="1400" dirty="0" smtClean="0">
                <a:latin typeface="Times New Roman" pitchFamily="18" charset="0"/>
                <a:cs typeface="Times New Roman" pitchFamily="18" charset="0"/>
              </a:rPr>
              <a:t> – 2 лисы. Курам взбираться на гимнастическую стенку.</a:t>
            </a:r>
          </a:p>
          <a:p>
            <a:pPr algn="just"/>
            <a:endParaRPr lang="ru-RU" sz="1400" dirty="0"/>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diamond(in)">
                                      <p:cBhvr>
                                        <p:cTn id="10" dur="2000"/>
                                        <p:tgtEl>
                                          <p:spTgt spid="2">
                                            <p:txEl>
                                              <p:pRg st="2" end="2"/>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diamond(in)">
                                      <p:cBhvr>
                                        <p:cTn id="13" dur="2000"/>
                                        <p:tgtEl>
                                          <p:spTgt spid="2">
                                            <p:txEl>
                                              <p:pRg st="3" end="3"/>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diamond(in)">
                                      <p:cBhvr>
                                        <p:cTn id="16" dur="2000"/>
                                        <p:tgtEl>
                                          <p:spTgt spid="2">
                                            <p:txEl>
                                              <p:pRg st="4" end="4"/>
                                            </p:txEl>
                                          </p:spTgt>
                                        </p:tgtEl>
                                      </p:cBhvr>
                                    </p:animEffect>
                                  </p:childTnLst>
                                </p:cTn>
                              </p:par>
                              <p:par>
                                <p:cTn id="17" presetID="8" presetClass="entr" presetSubtype="16"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Effect transition="in" filter="diamond(in)">
                                      <p:cBhvr>
                                        <p:cTn id="19"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9552" y="771551"/>
            <a:ext cx="8389026" cy="954107"/>
          </a:xfrm>
          <a:prstGeom prst="rect">
            <a:avLst/>
          </a:prstGeom>
          <a:noFill/>
        </p:spPr>
        <p:txBody>
          <a:bodyPr wrap="square" rtlCol="0">
            <a:spAutoFit/>
            <a:scene3d>
              <a:camera prst="orthographicFront"/>
              <a:lightRig rig="threePt" dir="t"/>
            </a:scene3d>
            <a:sp3d extrusionH="57150">
              <a:bevelT w="82550" h="38100" prst="coolSlant"/>
            </a:sp3d>
          </a:bodyPr>
          <a:lstStyle/>
          <a:p>
            <a:pPr algn="ctr"/>
            <a:r>
              <a:rPr lang="ru-RU" sz="1400" i="1" dirty="0" smtClean="0">
                <a:solidFill>
                  <a:srgbClr val="FF33CC"/>
                </a:solidFill>
                <a:latin typeface="Arial Black" pitchFamily="34" charset="0"/>
              </a:rPr>
              <a:t>Шаблон выполнен</a:t>
            </a:r>
          </a:p>
          <a:p>
            <a:pPr algn="ctr"/>
            <a:r>
              <a:rPr lang="ru-RU" sz="1400" i="1" dirty="0" smtClean="0">
                <a:solidFill>
                  <a:srgbClr val="FF33CC"/>
                </a:solidFill>
                <a:latin typeface="Arial Black" pitchFamily="34" charset="0"/>
              </a:rPr>
              <a:t>учителем иностранного языка</a:t>
            </a:r>
          </a:p>
          <a:p>
            <a:pPr algn="ctr"/>
            <a:r>
              <a:rPr lang="ru-RU" sz="1400" i="1" dirty="0" smtClean="0">
                <a:solidFill>
                  <a:srgbClr val="FF33CC"/>
                </a:solidFill>
                <a:latin typeface="Arial Black" pitchFamily="34" charset="0"/>
              </a:rPr>
              <a:t>МОУ СОШ №1 г. Камешково</a:t>
            </a:r>
          </a:p>
          <a:p>
            <a:pPr algn="ctr"/>
            <a:r>
              <a:rPr lang="ru-RU" sz="1400" i="1" dirty="0" err="1" smtClean="0">
                <a:solidFill>
                  <a:srgbClr val="FF33CC"/>
                </a:solidFill>
                <a:latin typeface="Arial Black" pitchFamily="34" charset="0"/>
              </a:rPr>
              <a:t>Шахториной</a:t>
            </a:r>
            <a:r>
              <a:rPr lang="ru-RU" sz="1400" i="1" dirty="0" smtClean="0">
                <a:solidFill>
                  <a:srgbClr val="FF33CC"/>
                </a:solidFill>
                <a:latin typeface="Arial Black" pitchFamily="34" charset="0"/>
              </a:rPr>
              <a:t> О. В.</a:t>
            </a:r>
            <a:endParaRPr lang="ru-RU" sz="1400" i="1" dirty="0">
              <a:solidFill>
                <a:srgbClr val="FF33CC"/>
              </a:solidFill>
              <a:latin typeface="Arial Black" pitchFamily="34" charset="0"/>
            </a:endParaRPr>
          </a:p>
        </p:txBody>
      </p:sp>
    </p:spTree>
  </p:cSld>
  <p:clrMapOvr>
    <a:masterClrMapping/>
  </p:clrMapOvr>
  <p:transition advTm="10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23478"/>
            <a:ext cx="8568952" cy="3323987"/>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 «САМОЛЁТЫ» (с бегом)</a:t>
            </a:r>
          </a:p>
          <a:p>
            <a:pPr algn="ct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учить детей бегать в разных направлениях, не наталкиваясь друг на друга; приучать их внимательно слушать сигнал и начинать движение по словесному сигналу. </a:t>
            </a:r>
          </a:p>
          <a:p>
            <a:pPr algn="just"/>
            <a:r>
              <a:rPr lang="ru-RU" sz="1400" b="1" dirty="0" smtClean="0">
                <a:latin typeface="Times New Roman" pitchFamily="18" charset="0"/>
                <a:cs typeface="Times New Roman" pitchFamily="18" charset="0"/>
              </a:rPr>
              <a:t>	Описание</a:t>
            </a:r>
            <a:r>
              <a:rPr lang="ru-RU" sz="1400" dirty="0" smtClean="0">
                <a:latin typeface="Times New Roman" pitchFamily="18" charset="0"/>
                <a:cs typeface="Times New Roman" pitchFamily="18" charset="0"/>
              </a:rPr>
              <a:t>. Воспитатель предлагает детям приготовиться к «полёту», показав предварительно, как «заводить» мотор и как «летать». Воспитатель говорит: «К полёту приготовиться. Завести моторы! » - дети делают вращательные движения руками перед грудью и произносят звук: «</a:t>
            </a:r>
            <a:r>
              <a:rPr lang="ru-RU" sz="1400" dirty="0" err="1" smtClean="0">
                <a:latin typeface="Times New Roman" pitchFamily="18" charset="0"/>
                <a:cs typeface="Times New Roman" pitchFamily="18" charset="0"/>
              </a:rPr>
              <a:t>Р-р-р</a:t>
            </a:r>
            <a:r>
              <a:rPr lang="ru-RU" sz="1400" dirty="0" smtClean="0">
                <a:latin typeface="Times New Roman" pitchFamily="18" charset="0"/>
                <a:cs typeface="Times New Roman" pitchFamily="18" charset="0"/>
              </a:rPr>
              <a:t>». После сигнала воспитателя: «Полетели! » - дети разводят руки в стороны (как крылья у самолёта) и «летят» - разбегаются в разные стороны. По сигналу воспитателя: «На посадку! » - дети садятся на скамейку.</a:t>
            </a:r>
          </a:p>
          <a:p>
            <a:pPr algn="just"/>
            <a:r>
              <a:rPr lang="ru-RU" sz="1400" b="1" dirty="0" smtClean="0">
                <a:latin typeface="Times New Roman" pitchFamily="18" charset="0"/>
                <a:cs typeface="Times New Roman" pitchFamily="18" charset="0"/>
              </a:rPr>
              <a:t>	Правила: </a:t>
            </a:r>
            <a:r>
              <a:rPr lang="ru-RU" sz="1400" dirty="0" smtClean="0">
                <a:latin typeface="Times New Roman" pitchFamily="18" charset="0"/>
                <a:cs typeface="Times New Roman" pitchFamily="18" charset="0"/>
              </a:rPr>
              <a:t>Играющие должны вылетать после сигнала воспитателя «Летите!».По сигналу воспитателя «На посадку!» - играющие должны возвратиться в свои колонны, на те места, где выложен их знак (поставлен флажок). </a:t>
            </a:r>
          </a:p>
          <a:p>
            <a:pPr algn="just"/>
            <a:r>
              <a:rPr lang="ru-RU" sz="1400" b="1" dirty="0" smtClean="0">
                <a:latin typeface="Times New Roman" pitchFamily="18" charset="0"/>
                <a:cs typeface="Times New Roman" pitchFamily="18" charset="0"/>
              </a:rPr>
              <a:t>	Варианты</a:t>
            </a:r>
            <a:r>
              <a:rPr lang="ru-RU" sz="1400" dirty="0" smtClean="0">
                <a:latin typeface="Times New Roman" pitchFamily="18" charset="0"/>
                <a:cs typeface="Times New Roman" pitchFamily="18" charset="0"/>
              </a:rPr>
              <a:t>: Пока самолеты летают, поменять местами флажки, унести на противоположную сторону. Менять ведущих в колоннах.</a:t>
            </a:r>
          </a:p>
          <a:p>
            <a:endParaRPr lang="ru-RU" sz="1400" dirty="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amond(in)">
                                      <p:cBhvr>
                                        <p:cTn id="12" dur="2000"/>
                                        <p:tgtEl>
                                          <p:spTgt spid="2">
                                            <p:txEl>
                                              <p:pRg st="2" end="2"/>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diamond(in)">
                                      <p:cBhvr>
                                        <p:cTn id="15" dur="2000"/>
                                        <p:tgtEl>
                                          <p:spTgt spid="2">
                                            <p:txEl>
                                              <p:pRg st="3" end="3"/>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diamond(in)">
                                      <p:cBhvr>
                                        <p:cTn id="18" dur="2000"/>
                                        <p:tgtEl>
                                          <p:spTgt spid="2">
                                            <p:txEl>
                                              <p:pRg st="4" end="4"/>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diamond(in)">
                                      <p:cBhvr>
                                        <p:cTn id="21"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95486"/>
            <a:ext cx="8784976" cy="3970318"/>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«ЦВЕТНЫЕ АВТОМОБИЛИ» (с бегом)</a:t>
            </a:r>
          </a:p>
          <a:p>
            <a:pPr algn="ctr"/>
            <a:endParaRPr lang="ru-RU" sz="1400" dirty="0" smtClean="0">
              <a:latin typeface="Times New Roman" pitchFamily="18" charset="0"/>
              <a:cs typeface="Times New Roman" pitchFamily="18" charset="0"/>
            </a:endParaRPr>
          </a:p>
          <a:p>
            <a:pPr algn="just"/>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закрепить цвета светофора (красный, желтый, зеленый), упражнять детей в умении реагировать на цвет, развивать зрительное восприятие и внимание, ориентировку в пространстве</a:t>
            </a:r>
          </a:p>
          <a:p>
            <a:pPr algn="just"/>
            <a:r>
              <a:rPr lang="ru-RU" sz="1400" b="1" dirty="0" smtClean="0">
                <a:latin typeface="Times New Roman" pitchFamily="18" charset="0"/>
                <a:cs typeface="Times New Roman" pitchFamily="18" charset="0"/>
              </a:rPr>
              <a:t>	Материал:</a:t>
            </a:r>
            <a:r>
              <a:rPr lang="ru-RU" sz="1400" dirty="0" smtClean="0">
                <a:latin typeface="Times New Roman" pitchFamily="18" charset="0"/>
                <a:cs typeface="Times New Roman" pitchFamily="18" charset="0"/>
              </a:rPr>
              <a:t> рули красного, желтого, зеленого цвета, сигнальные карточки или флажки красного, желтого, зеленого цвета.</a:t>
            </a:r>
          </a:p>
          <a:p>
            <a:pPr algn="just"/>
            <a:r>
              <a:rPr lang="ru-RU" sz="1400" b="1" dirty="0" smtClean="0">
                <a:latin typeface="Times New Roman" pitchFamily="18" charset="0"/>
                <a:cs typeface="Times New Roman" pitchFamily="18" charset="0"/>
              </a:rPr>
              <a:t>	Ход игры:</a:t>
            </a:r>
            <a:r>
              <a:rPr lang="ru-RU" sz="1400" dirty="0" smtClean="0">
                <a:latin typeface="Times New Roman" pitchFamily="18" charset="0"/>
                <a:cs typeface="Times New Roman" pitchFamily="18" charset="0"/>
              </a:rPr>
              <a:t> Дети размещаются вдоль стены или по краю площадки. Они автомобили. Каждому дается руль разного цвета. Ведущий стоит лицом к играющим с сигналами такого же цвета как рули. Ведущий поднимает сигнал определенного цвета. Дети, у которых рули такого же цвета выбегают. Когда ведущий опускает сигнал, дети останавливаются и идут в свой гараж. Дети во время игры гуляют, подражая автомобилям, соблюдая ПДД. Затем ведущий поднимает флажок другого цвета, и игра возобновляется.</a:t>
            </a:r>
            <a:r>
              <a:rPr lang="ru-RU" sz="1400" b="1" dirty="0" smtClean="0">
                <a:latin typeface="Times New Roman" pitchFamily="18" charset="0"/>
                <a:cs typeface="Times New Roman" pitchFamily="18" charset="0"/>
              </a:rPr>
              <a:t> </a:t>
            </a:r>
          </a:p>
          <a:p>
            <a:pPr algn="just"/>
            <a:r>
              <a:rPr lang="ru-RU" sz="1400" b="1" dirty="0" smtClean="0">
                <a:latin typeface="Times New Roman" pitchFamily="18" charset="0"/>
                <a:cs typeface="Times New Roman" pitchFamily="18" charset="0"/>
              </a:rPr>
              <a:t>	Правила: </a:t>
            </a:r>
            <a:r>
              <a:rPr lang="ru-RU" sz="1400" dirty="0" smtClean="0">
                <a:latin typeface="Times New Roman" pitchFamily="18" charset="0"/>
                <a:cs typeface="Times New Roman" pitchFamily="18" charset="0"/>
              </a:rPr>
              <a:t>Выезжать из гаражей можно только по сигналу воспитателя, возвращаться в гараж тоже </a:t>
            </a:r>
          </a:p>
          <a:p>
            <a:pPr algn="just"/>
            <a:r>
              <a:rPr lang="ru-RU" sz="1400" dirty="0" smtClean="0">
                <a:latin typeface="Times New Roman" pitchFamily="18" charset="0"/>
                <a:cs typeface="Times New Roman" pitchFamily="18" charset="0"/>
              </a:rPr>
              <a:t>                             по сигналу. Если флажок опущен, автомобили не двигаются.</a:t>
            </a:r>
          </a:p>
          <a:p>
            <a:pPr algn="just"/>
            <a:r>
              <a:rPr lang="ru-RU" sz="1400" b="1" dirty="0" smtClean="0">
                <a:latin typeface="Times New Roman" pitchFamily="18" charset="0"/>
                <a:cs typeface="Times New Roman" pitchFamily="18" charset="0"/>
              </a:rPr>
              <a:t>	        Варианты</a:t>
            </a:r>
            <a:r>
              <a:rPr lang="ru-RU" sz="1400" dirty="0" smtClean="0">
                <a:latin typeface="Times New Roman" pitchFamily="18" charset="0"/>
                <a:cs typeface="Times New Roman" pitchFamily="18" charset="0"/>
              </a:rPr>
              <a:t>: Разложить по углам ориентиры разного цвета. На сигнал «Автомобили выезжают»,              </a:t>
            </a:r>
          </a:p>
          <a:p>
            <a:pPr algn="just"/>
            <a:r>
              <a:rPr lang="ru-RU" sz="1400" dirty="0" smtClean="0">
                <a:latin typeface="Times New Roman" pitchFamily="18" charset="0"/>
                <a:cs typeface="Times New Roman" pitchFamily="18" charset="0"/>
              </a:rPr>
              <a:t>                              в это  время поменять местами ориентиры. Предложить детям вспомнить разные марки   </a:t>
            </a:r>
          </a:p>
          <a:p>
            <a:pPr algn="just"/>
            <a:r>
              <a:rPr lang="ru-RU" sz="1400" dirty="0" smtClean="0">
                <a:latin typeface="Times New Roman" pitchFamily="18" charset="0"/>
                <a:cs typeface="Times New Roman" pitchFamily="18" charset="0"/>
              </a:rPr>
              <a:t>                               автомобилей.                </a:t>
            </a:r>
          </a:p>
          <a:p>
            <a:pPr algn="just"/>
            <a:endParaRPr lang="ru-RU" sz="1400" dirty="0" smtClean="0">
              <a:latin typeface="Times New Roman" pitchFamily="18" charset="0"/>
              <a:cs typeface="Times New Roman" pitchFamily="18" charset="0"/>
            </a:endParaRPr>
          </a:p>
          <a:p>
            <a:endParaRPr lang="ru-RU" sz="1400" dirty="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amond(in)">
                                      <p:cBhvr>
                                        <p:cTn id="12" dur="2000"/>
                                        <p:tgtEl>
                                          <p:spTgt spid="2">
                                            <p:txEl>
                                              <p:pRg st="2" end="2"/>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diamond(in)">
                                      <p:cBhvr>
                                        <p:cTn id="15" dur="2000"/>
                                        <p:tgtEl>
                                          <p:spTgt spid="2">
                                            <p:txEl>
                                              <p:pRg st="3" end="3"/>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diamond(in)">
                                      <p:cBhvr>
                                        <p:cTn id="18" dur="2000"/>
                                        <p:tgtEl>
                                          <p:spTgt spid="2">
                                            <p:txEl>
                                              <p:pRg st="4" end="4"/>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diamond(in)">
                                      <p:cBhvr>
                                        <p:cTn id="21" dur="2000"/>
                                        <p:tgtEl>
                                          <p:spTgt spid="2">
                                            <p:txEl>
                                              <p:pRg st="5" end="5"/>
                                            </p:txEl>
                                          </p:spTgt>
                                        </p:tgtEl>
                                      </p:cBhvr>
                                    </p:animEffect>
                                  </p:childTnLst>
                                </p:cTn>
                              </p:par>
                              <p:par>
                                <p:cTn id="22" presetID="8" presetClass="entr" presetSubtype="16" fill="hold"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diamond(in)">
                                      <p:cBhvr>
                                        <p:cTn id="24" dur="2000"/>
                                        <p:tgtEl>
                                          <p:spTgt spid="2">
                                            <p:txEl>
                                              <p:pRg st="6" end="6"/>
                                            </p:txEl>
                                          </p:spTgt>
                                        </p:tgtEl>
                                      </p:cBhvr>
                                    </p:animEffect>
                                  </p:childTnLst>
                                </p:cTn>
                              </p:par>
                              <p:par>
                                <p:cTn id="25" presetID="8" presetClass="entr" presetSubtype="16" fill="hold"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diamond(in)">
                                      <p:cBhvr>
                                        <p:cTn id="27" dur="2000"/>
                                        <p:tgtEl>
                                          <p:spTgt spid="2">
                                            <p:txEl>
                                              <p:pRg st="7" end="7"/>
                                            </p:txEl>
                                          </p:spTgt>
                                        </p:tgtEl>
                                      </p:cBhvr>
                                    </p:animEffect>
                                  </p:childTnLst>
                                </p:cTn>
                              </p:par>
                              <p:par>
                                <p:cTn id="28" presetID="8" presetClass="entr" presetSubtype="16" fill="hold" nodeType="with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diamond(in)">
                                      <p:cBhvr>
                                        <p:cTn id="30" dur="2000"/>
                                        <p:tgtEl>
                                          <p:spTgt spid="2">
                                            <p:txEl>
                                              <p:pRg st="8" end="8"/>
                                            </p:txEl>
                                          </p:spTgt>
                                        </p:tgtEl>
                                      </p:cBhvr>
                                    </p:animEffect>
                                  </p:childTnLst>
                                </p:cTn>
                              </p:par>
                              <p:par>
                                <p:cTn id="31" presetID="8" presetClass="entr" presetSubtype="16" fill="hold" nodeType="with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animEffect transition="in" filter="diamond(in)">
                                      <p:cBhvr>
                                        <p:cTn id="33" dur="20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23478"/>
            <a:ext cx="8784976" cy="3539430"/>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«ЛОВИШКИ» (с бегом)</a:t>
            </a:r>
          </a:p>
          <a:p>
            <a:pPr algn="ct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развивать: быстроту реакции, ловкость и сноровку, учить играть в коллективе, соблюдая правила игры. </a:t>
            </a:r>
          </a:p>
          <a:p>
            <a:pPr algn="just"/>
            <a:r>
              <a:rPr lang="ru-RU" sz="1400" b="1" dirty="0" smtClean="0">
                <a:latin typeface="Times New Roman" pitchFamily="18" charset="0"/>
                <a:cs typeface="Times New Roman" pitchFamily="18" charset="0"/>
              </a:rPr>
              <a:t>	Описание игры:</a:t>
            </a:r>
            <a:r>
              <a:rPr lang="ru-RU" sz="1400" dirty="0" smtClean="0">
                <a:latin typeface="Times New Roman" pitchFamily="18" charset="0"/>
                <a:cs typeface="Times New Roman" pitchFamily="18" charset="0"/>
              </a:rPr>
              <a:t> дети находятся на площадке. </a:t>
            </a:r>
            <a:r>
              <a:rPr lang="ru-RU" sz="1400" dirty="0" err="1" smtClean="0">
                <a:latin typeface="Times New Roman" pitchFamily="18" charset="0"/>
                <a:cs typeface="Times New Roman" pitchFamily="18" charset="0"/>
              </a:rPr>
              <a:t>Ловишка</a:t>
            </a:r>
            <a:r>
              <a:rPr lang="ru-RU" sz="1400" dirty="0" smtClean="0">
                <a:latin typeface="Times New Roman" pitchFamily="18" charset="0"/>
                <a:cs typeface="Times New Roman" pitchFamily="18" charset="0"/>
              </a:rPr>
              <a:t>, назначенный воспитателем или выбранный играющими, становится на середине площадки. По сигналу: «Раз, два, три — лови!» — все дети разбегаются по площадке, увертываются от </a:t>
            </a:r>
            <a:r>
              <a:rPr lang="ru-RU" sz="1400" dirty="0" err="1" smtClean="0">
                <a:latin typeface="Times New Roman" pitchFamily="18" charset="0"/>
                <a:cs typeface="Times New Roman" pitchFamily="18" charset="0"/>
              </a:rPr>
              <a:t>ловишки</a:t>
            </a:r>
            <a:r>
              <a:rPr lang="ru-RU" sz="1400" dirty="0" smtClean="0">
                <a:latin typeface="Times New Roman" pitchFamily="18" charset="0"/>
                <a:cs typeface="Times New Roman" pitchFamily="18" charset="0"/>
              </a:rPr>
              <a:t>, который старается догнать одного из играющих и коснуться его рукой (запятнать). Тот, кого </a:t>
            </a:r>
            <a:r>
              <a:rPr lang="ru-RU" sz="1400" dirty="0" err="1" smtClean="0">
                <a:latin typeface="Times New Roman" pitchFamily="18" charset="0"/>
                <a:cs typeface="Times New Roman" pitchFamily="18" charset="0"/>
              </a:rPr>
              <a:t>ловишка</a:t>
            </a:r>
            <a:r>
              <a:rPr lang="ru-RU" sz="1400" dirty="0" smtClean="0">
                <a:latin typeface="Times New Roman" pitchFamily="18" charset="0"/>
                <a:cs typeface="Times New Roman" pitchFamily="18" charset="0"/>
              </a:rPr>
              <a:t> коснулся рукой, отходит в сторону. Когда будет запятнано 3—4 играющих, выбирается новый </a:t>
            </a:r>
            <a:r>
              <a:rPr lang="ru-RU" sz="1400" dirty="0" err="1" smtClean="0">
                <a:latin typeface="Times New Roman" pitchFamily="18" charset="0"/>
                <a:cs typeface="Times New Roman" pitchFamily="18" charset="0"/>
              </a:rPr>
              <a:t>ловишка</a:t>
            </a:r>
            <a:r>
              <a:rPr lang="ru-RU" sz="1400" dirty="0" smtClean="0">
                <a:latin typeface="Times New Roman" pitchFamily="18" charset="0"/>
                <a:cs typeface="Times New Roman" pitchFamily="18" charset="0"/>
              </a:rPr>
              <a:t>.</a:t>
            </a:r>
          </a:p>
          <a:p>
            <a:pPr algn="just"/>
            <a:r>
              <a:rPr lang="ru-RU" sz="1400" b="1" dirty="0" smtClean="0">
                <a:latin typeface="Times New Roman" pitchFamily="18" charset="0"/>
                <a:cs typeface="Times New Roman" pitchFamily="18" charset="0"/>
              </a:rPr>
              <a:t>	Правило:</a:t>
            </a:r>
            <a:r>
              <a:rPr lang="ru-RU" sz="1400" dirty="0" smtClean="0">
                <a:latin typeface="Times New Roman" pitchFamily="18" charset="0"/>
                <a:cs typeface="Times New Roman" pitchFamily="18" charset="0"/>
              </a:rPr>
              <a:t> не поддаваться водящему.</a:t>
            </a:r>
          </a:p>
          <a:p>
            <a:pPr algn="just"/>
            <a:r>
              <a:rPr lang="ru-RU" sz="1400" b="1" dirty="0" smtClean="0">
                <a:latin typeface="Times New Roman" pitchFamily="18" charset="0"/>
                <a:cs typeface="Times New Roman" pitchFamily="18" charset="0"/>
              </a:rPr>
              <a:t>	Варианты:</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Ловишки</a:t>
            </a:r>
            <a:r>
              <a:rPr lang="ru-RU" sz="1400" dirty="0" smtClean="0">
                <a:latin typeface="Times New Roman" pitchFamily="18" charset="0"/>
                <a:cs typeface="Times New Roman" pitchFamily="18" charset="0"/>
              </a:rPr>
              <a:t> с ленточками. Участникам  игры раздаются атласные ленточки, которые дети крепят за резинку шорт, со стороны спины. По команде воспитателя или по свистку, дети начинают произвольно бегать по площадке. А водящий пытается их догнать, срывая при этом ленту. По звуковой команде воспитателя: «В круг становись!», дети снова строятся в круг, а «</a:t>
            </a:r>
            <a:r>
              <a:rPr lang="ru-RU" sz="1400" dirty="0" err="1" smtClean="0">
                <a:latin typeface="Times New Roman" pitchFamily="18" charset="0"/>
                <a:cs typeface="Times New Roman" pitchFamily="18" charset="0"/>
              </a:rPr>
              <a:t>Ловишка</a:t>
            </a:r>
            <a:r>
              <a:rPr lang="ru-RU" sz="1400" dirty="0" smtClean="0">
                <a:latin typeface="Times New Roman" pitchFamily="18" charset="0"/>
                <a:cs typeface="Times New Roman" pitchFamily="18" charset="0"/>
              </a:rPr>
              <a:t>» считает количество лент, которые смог вытянуть у игроков.</a:t>
            </a:r>
          </a:p>
          <a:p>
            <a:pPr algn="just"/>
            <a:endParaRPr lang="ru-RU" sz="1400" dirty="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amond(in)">
                                      <p:cBhvr>
                                        <p:cTn id="12" dur="2000"/>
                                        <p:tgtEl>
                                          <p:spTgt spid="2">
                                            <p:txEl>
                                              <p:pRg st="2" end="2"/>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diamond(in)">
                                      <p:cBhvr>
                                        <p:cTn id="15" dur="2000"/>
                                        <p:tgtEl>
                                          <p:spTgt spid="2">
                                            <p:txEl>
                                              <p:pRg st="3" end="3"/>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diamond(in)">
                                      <p:cBhvr>
                                        <p:cTn id="18" dur="2000"/>
                                        <p:tgtEl>
                                          <p:spTgt spid="2">
                                            <p:txEl>
                                              <p:pRg st="4" end="4"/>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diamond(in)">
                                      <p:cBhvr>
                                        <p:cTn id="21"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95486"/>
            <a:ext cx="8784976" cy="3323987"/>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«У МЕДВЕДЯ ВО БОРУ » (с бегом)</a:t>
            </a:r>
          </a:p>
          <a:p>
            <a:pPr algn="ct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Приучать детей поочерёдно выполнять разные функции (убегать и ловить).</a:t>
            </a:r>
          </a:p>
          <a:p>
            <a:pPr algn="just"/>
            <a:r>
              <a:rPr lang="ru-RU" sz="1400" b="1" dirty="0" smtClean="0">
                <a:latin typeface="Times New Roman" pitchFamily="18" charset="0"/>
                <a:cs typeface="Times New Roman" pitchFamily="18" charset="0"/>
              </a:rPr>
              <a:t>	Описание игры:</a:t>
            </a:r>
            <a:r>
              <a:rPr lang="ru-RU" sz="1400" dirty="0" smtClean="0">
                <a:latin typeface="Times New Roman" pitchFamily="18" charset="0"/>
                <a:cs typeface="Times New Roman" pitchFamily="18" charset="0"/>
              </a:rPr>
              <a:t> Определяется берлога медведя (на конце площадке) и дом детей на другой. Дети идут в лес гулять и выполняют движения соответственно стиху, который произносят хором:</a:t>
            </a:r>
          </a:p>
          <a:p>
            <a:pPr algn="just"/>
            <a:r>
              <a:rPr lang="ru-RU" sz="1400" dirty="0" smtClean="0">
                <a:latin typeface="Times New Roman" pitchFamily="18" charset="0"/>
                <a:cs typeface="Times New Roman" pitchFamily="18" charset="0"/>
              </a:rPr>
              <a:t>У медведя во бору, </a:t>
            </a:r>
          </a:p>
          <a:p>
            <a:pPr algn="just"/>
            <a:r>
              <a:rPr lang="ru-RU" sz="1400" dirty="0" smtClean="0">
                <a:latin typeface="Times New Roman" pitchFamily="18" charset="0"/>
                <a:cs typeface="Times New Roman" pitchFamily="18" charset="0"/>
              </a:rPr>
              <a:t>Грибы, ягоды беру, </a:t>
            </a:r>
          </a:p>
          <a:p>
            <a:pPr algn="just"/>
            <a:r>
              <a:rPr lang="ru-RU" sz="1400" dirty="0" smtClean="0">
                <a:latin typeface="Times New Roman" pitchFamily="18" charset="0"/>
                <a:cs typeface="Times New Roman" pitchFamily="18" charset="0"/>
              </a:rPr>
              <a:t>А медведь не спит</a:t>
            </a:r>
          </a:p>
          <a:p>
            <a:pPr algn="just"/>
            <a:r>
              <a:rPr lang="ru-RU" sz="1400" dirty="0" smtClean="0">
                <a:latin typeface="Times New Roman" pitchFamily="18" charset="0"/>
                <a:cs typeface="Times New Roman" pitchFamily="18" charset="0"/>
              </a:rPr>
              <a:t> И на нас рычит.</a:t>
            </a:r>
          </a:p>
          <a:p>
            <a:pPr algn="just"/>
            <a:r>
              <a:rPr lang="ru-RU" sz="1400" dirty="0" smtClean="0">
                <a:latin typeface="Times New Roman" pitchFamily="18" charset="0"/>
                <a:cs typeface="Times New Roman" pitchFamily="18" charset="0"/>
              </a:rPr>
              <a:t>Как только дети закончили говорить стихотворение медведь с рычанием встаёт и ловит детей, они бегут домой.</a:t>
            </a:r>
            <a:r>
              <a:rPr lang="ru-RU" sz="1400" b="1" dirty="0" smtClean="0">
                <a:latin typeface="Times New Roman" pitchFamily="18" charset="0"/>
                <a:cs typeface="Times New Roman" pitchFamily="18" charset="0"/>
              </a:rPr>
              <a:t> </a:t>
            </a:r>
          </a:p>
          <a:p>
            <a:pPr algn="just"/>
            <a:r>
              <a:rPr lang="ru-RU" sz="1400" b="1" dirty="0" smtClean="0">
                <a:latin typeface="Times New Roman" pitchFamily="18" charset="0"/>
                <a:cs typeface="Times New Roman" pitchFamily="18" charset="0"/>
              </a:rPr>
              <a:t>	Правила: </a:t>
            </a:r>
            <a:r>
              <a:rPr lang="ru-RU" sz="1400" dirty="0" smtClean="0">
                <a:latin typeface="Times New Roman" pitchFamily="18" charset="0"/>
                <a:cs typeface="Times New Roman" pitchFamily="18" charset="0"/>
              </a:rPr>
              <a:t>Медведь имеет право вставать и ловить, а играющие – убегать домой только после слова «рычит!».</a:t>
            </a:r>
          </a:p>
          <a:p>
            <a:pPr algn="just"/>
            <a:r>
              <a:rPr lang="ru-RU" sz="1400" dirty="0" smtClean="0">
                <a:latin typeface="Times New Roman" pitchFamily="18" charset="0"/>
                <a:cs typeface="Times New Roman" pitchFamily="18" charset="0"/>
              </a:rPr>
              <a:t>Медведь не может ловить детей за линией дома.</a:t>
            </a:r>
          </a:p>
          <a:p>
            <a:pPr algn="just"/>
            <a:r>
              <a:rPr lang="ru-RU" sz="1400" b="1" dirty="0" smtClean="0">
                <a:latin typeface="Times New Roman" pitchFamily="18" charset="0"/>
                <a:cs typeface="Times New Roman" pitchFamily="18" charset="0"/>
              </a:rPr>
              <a:t>	Варианты</a:t>
            </a:r>
            <a:r>
              <a:rPr lang="ru-RU" sz="1400" dirty="0" smtClean="0">
                <a:latin typeface="Times New Roman" pitchFamily="18" charset="0"/>
                <a:cs typeface="Times New Roman" pitchFamily="18" charset="0"/>
              </a:rPr>
              <a:t>: Ввести 2 медведей. Поставить на пути преграды.</a:t>
            </a:r>
          </a:p>
          <a:p>
            <a:pPr algn="just"/>
            <a:endParaRPr lang="ru-RU" sz="1400" dirty="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diamond(in)">
                                      <p:cBhvr>
                                        <p:cTn id="13" dur="2000"/>
                                        <p:tgtEl>
                                          <p:spTgt spid="4">
                                            <p:txEl>
                                              <p:pRg st="2" end="2"/>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diamond(in)">
                                      <p:cBhvr>
                                        <p:cTn id="16" dur="2000"/>
                                        <p:tgtEl>
                                          <p:spTgt spid="4">
                                            <p:txEl>
                                              <p:pRg st="3" end="3"/>
                                            </p:txEl>
                                          </p:spTgt>
                                        </p:tgtEl>
                                      </p:cBhvr>
                                    </p:animEffect>
                                  </p:childTnLst>
                                </p:cTn>
                              </p:par>
                              <p:par>
                                <p:cTn id="17" presetID="8" presetClass="entr" presetSubtype="16"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diamond(in)">
                                      <p:cBhvr>
                                        <p:cTn id="19" dur="2000"/>
                                        <p:tgtEl>
                                          <p:spTgt spid="4">
                                            <p:txEl>
                                              <p:pRg st="4" end="4"/>
                                            </p:txEl>
                                          </p:spTgt>
                                        </p:tgtEl>
                                      </p:cBhvr>
                                    </p:animEffect>
                                  </p:childTnLst>
                                </p:cTn>
                              </p:par>
                              <p:par>
                                <p:cTn id="20" presetID="8" presetClass="entr" presetSubtype="16" fill="hold"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diamond(in)">
                                      <p:cBhvr>
                                        <p:cTn id="22" dur="2000"/>
                                        <p:tgtEl>
                                          <p:spTgt spid="4">
                                            <p:txEl>
                                              <p:pRg st="5" end="5"/>
                                            </p:txEl>
                                          </p:spTgt>
                                        </p:tgtEl>
                                      </p:cBhvr>
                                    </p:animEffect>
                                  </p:childTnLst>
                                </p:cTn>
                              </p:par>
                              <p:par>
                                <p:cTn id="23" presetID="8" presetClass="entr" presetSubtype="16" fill="hold"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diamond(in)">
                                      <p:cBhvr>
                                        <p:cTn id="25" dur="2000"/>
                                        <p:tgtEl>
                                          <p:spTgt spid="4">
                                            <p:txEl>
                                              <p:pRg st="6" end="6"/>
                                            </p:txEl>
                                          </p:spTgt>
                                        </p:tgtEl>
                                      </p:cBhvr>
                                    </p:animEffect>
                                  </p:childTnLst>
                                </p:cTn>
                              </p:par>
                              <p:par>
                                <p:cTn id="26" presetID="8" presetClass="entr" presetSubtype="16" fill="hold" nodeType="withEffect">
                                  <p:stCondLst>
                                    <p:cond delay="0"/>
                                  </p:stCondLst>
                                  <p:childTnLst>
                                    <p:set>
                                      <p:cBhvr>
                                        <p:cTn id="27" dur="1" fill="hold">
                                          <p:stCondLst>
                                            <p:cond delay="0"/>
                                          </p:stCondLst>
                                        </p:cTn>
                                        <p:tgtEl>
                                          <p:spTgt spid="4">
                                            <p:txEl>
                                              <p:pRg st="7" end="7"/>
                                            </p:txEl>
                                          </p:spTgt>
                                        </p:tgtEl>
                                        <p:attrNameLst>
                                          <p:attrName>style.visibility</p:attrName>
                                        </p:attrNameLst>
                                      </p:cBhvr>
                                      <p:to>
                                        <p:strVal val="visible"/>
                                      </p:to>
                                    </p:set>
                                    <p:animEffect transition="in" filter="diamond(in)">
                                      <p:cBhvr>
                                        <p:cTn id="28" dur="2000"/>
                                        <p:tgtEl>
                                          <p:spTgt spid="4">
                                            <p:txEl>
                                              <p:pRg st="7" end="7"/>
                                            </p:txEl>
                                          </p:spTgt>
                                        </p:tgtEl>
                                      </p:cBhvr>
                                    </p:animEffect>
                                  </p:childTnLst>
                                </p:cTn>
                              </p:par>
                              <p:par>
                                <p:cTn id="29" presetID="8" presetClass="entr" presetSubtype="16" fill="hold" nodeType="with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Effect transition="in" filter="diamond(in)">
                                      <p:cBhvr>
                                        <p:cTn id="31" dur="2000"/>
                                        <p:tgtEl>
                                          <p:spTgt spid="4">
                                            <p:txEl>
                                              <p:pRg st="8" end="8"/>
                                            </p:txEl>
                                          </p:spTgt>
                                        </p:tgtEl>
                                      </p:cBhvr>
                                    </p:animEffect>
                                  </p:childTnLst>
                                </p:cTn>
                              </p:par>
                              <p:par>
                                <p:cTn id="32" presetID="8" presetClass="entr" presetSubtype="16" fill="hold" nodeType="withEffect">
                                  <p:stCondLst>
                                    <p:cond delay="0"/>
                                  </p:stCondLst>
                                  <p:childTnLst>
                                    <p:set>
                                      <p:cBhvr>
                                        <p:cTn id="33" dur="1" fill="hold">
                                          <p:stCondLst>
                                            <p:cond delay="0"/>
                                          </p:stCondLst>
                                        </p:cTn>
                                        <p:tgtEl>
                                          <p:spTgt spid="4">
                                            <p:txEl>
                                              <p:pRg st="9" end="9"/>
                                            </p:txEl>
                                          </p:spTgt>
                                        </p:tgtEl>
                                        <p:attrNameLst>
                                          <p:attrName>style.visibility</p:attrName>
                                        </p:attrNameLst>
                                      </p:cBhvr>
                                      <p:to>
                                        <p:strVal val="visible"/>
                                      </p:to>
                                    </p:set>
                                    <p:animEffect transition="in" filter="diamond(in)">
                                      <p:cBhvr>
                                        <p:cTn id="34" dur="2000"/>
                                        <p:tgtEl>
                                          <p:spTgt spid="4">
                                            <p:txEl>
                                              <p:pRg st="9" end="9"/>
                                            </p:txEl>
                                          </p:spTgt>
                                        </p:tgtEl>
                                      </p:cBhvr>
                                    </p:animEffect>
                                  </p:childTnLst>
                                </p:cTn>
                              </p:par>
                              <p:par>
                                <p:cTn id="35" presetID="8" presetClass="entr" presetSubtype="16" fill="hold" nodeType="withEffect">
                                  <p:stCondLst>
                                    <p:cond delay="0"/>
                                  </p:stCondLst>
                                  <p:childTnLst>
                                    <p:set>
                                      <p:cBhvr>
                                        <p:cTn id="36" dur="1" fill="hold">
                                          <p:stCondLst>
                                            <p:cond delay="0"/>
                                          </p:stCondLst>
                                        </p:cTn>
                                        <p:tgtEl>
                                          <p:spTgt spid="4">
                                            <p:txEl>
                                              <p:pRg st="10" end="10"/>
                                            </p:txEl>
                                          </p:spTgt>
                                        </p:tgtEl>
                                        <p:attrNameLst>
                                          <p:attrName>style.visibility</p:attrName>
                                        </p:attrNameLst>
                                      </p:cBhvr>
                                      <p:to>
                                        <p:strVal val="visible"/>
                                      </p:to>
                                    </p:set>
                                    <p:animEffect transition="in" filter="diamond(in)">
                                      <p:cBhvr>
                                        <p:cTn id="37" dur="2000"/>
                                        <p:tgtEl>
                                          <p:spTgt spid="4">
                                            <p:txEl>
                                              <p:pRg st="10" end="10"/>
                                            </p:txEl>
                                          </p:spTgt>
                                        </p:tgtEl>
                                      </p:cBhvr>
                                    </p:animEffect>
                                  </p:childTnLst>
                                </p:cTn>
                              </p:par>
                              <p:par>
                                <p:cTn id="38" presetID="8" presetClass="entr" presetSubtype="16" fill="hold" nodeType="withEffect">
                                  <p:stCondLst>
                                    <p:cond delay="0"/>
                                  </p:stCondLst>
                                  <p:childTnLst>
                                    <p:set>
                                      <p:cBhvr>
                                        <p:cTn id="39" dur="1" fill="hold">
                                          <p:stCondLst>
                                            <p:cond delay="0"/>
                                          </p:stCondLst>
                                        </p:cTn>
                                        <p:tgtEl>
                                          <p:spTgt spid="4">
                                            <p:txEl>
                                              <p:pRg st="11" end="11"/>
                                            </p:txEl>
                                          </p:spTgt>
                                        </p:tgtEl>
                                        <p:attrNameLst>
                                          <p:attrName>style.visibility</p:attrName>
                                        </p:attrNameLst>
                                      </p:cBhvr>
                                      <p:to>
                                        <p:strVal val="visible"/>
                                      </p:to>
                                    </p:set>
                                    <p:animEffect transition="in" filter="diamond(in)">
                                      <p:cBhvr>
                                        <p:cTn id="40" dur="2000"/>
                                        <p:tgtEl>
                                          <p:spTgt spid="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23478"/>
            <a:ext cx="8784976" cy="3754874"/>
          </a:xfrm>
          <a:prstGeom prst="rect">
            <a:avLst/>
          </a:prstGeom>
          <a:noFill/>
        </p:spPr>
        <p:txBody>
          <a:bodyPr wrap="square" rtlCol="0">
            <a:spAutoFit/>
          </a:bodyPr>
          <a:lstStyle/>
          <a:p>
            <a:pPr lvl="0" algn="ctr" fontAlgn="base">
              <a:spcBef>
                <a:spcPct val="0"/>
              </a:spcBef>
              <a:spcAft>
                <a:spcPct val="0"/>
              </a:spcAft>
            </a:pPr>
            <a:r>
              <a:rPr lang="ru-RU" sz="1400" b="1" dirty="0" smtClean="0">
                <a:solidFill>
                  <a:srgbClr val="000000"/>
                </a:solidFill>
                <a:latin typeface="Times New Roman" pitchFamily="18" charset="0"/>
                <a:ea typeface="Times New Roman" pitchFamily="18" charset="0"/>
                <a:cs typeface="Times New Roman" pitchFamily="18" charset="0"/>
              </a:rPr>
              <a:t>«ЗАЙЦЫ И ВОЛК» (с прыжками)</a:t>
            </a:r>
          </a:p>
          <a:p>
            <a:pPr lvl="0" algn="ctr" fontAlgn="base">
              <a:spcBef>
                <a:spcPct val="0"/>
              </a:spcBef>
              <a:spcAft>
                <a:spcPct val="0"/>
              </a:spcAft>
            </a:pPr>
            <a:endParaRPr lang="ru-RU" sz="1400" dirty="0" smtClean="0">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pPr>
            <a:r>
              <a:rPr lang="ru-RU" sz="1400" b="1" dirty="0" smtClean="0">
                <a:solidFill>
                  <a:srgbClr val="000000"/>
                </a:solidFill>
                <a:latin typeface="Times New Roman" pitchFamily="18" charset="0"/>
                <a:ea typeface="Times New Roman" pitchFamily="18" charset="0"/>
                <a:cs typeface="Times New Roman" pitchFamily="18" charset="0"/>
              </a:rPr>
              <a:t>	Цель:</a:t>
            </a:r>
            <a:r>
              <a:rPr lang="ru-RU" sz="1400" dirty="0" smtClean="0">
                <a:solidFill>
                  <a:srgbClr val="000000"/>
                </a:solidFill>
                <a:latin typeface="Times New Roman" pitchFamily="18" charset="0"/>
                <a:ea typeface="Times New Roman" pitchFamily="18" charset="0"/>
                <a:cs typeface="Times New Roman" pitchFamily="18" charset="0"/>
              </a:rPr>
              <a:t> Развивать у детей умение выполнять движения по сигналу, упражнять в беге, в прыжках на обеих ногах, в приседании, ловле.</a:t>
            </a:r>
            <a:endParaRPr lang="ru-RU" sz="1400" dirty="0" smtClean="0">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pPr>
            <a:r>
              <a:rPr lang="ru-RU" sz="1400" b="1" dirty="0" smtClean="0">
                <a:solidFill>
                  <a:srgbClr val="000000"/>
                </a:solidFill>
                <a:latin typeface="Times New Roman" pitchFamily="18" charset="0"/>
                <a:ea typeface="Times New Roman" pitchFamily="18" charset="0"/>
                <a:cs typeface="Times New Roman" pitchFamily="18" charset="0"/>
              </a:rPr>
              <a:t>	Описание:</a:t>
            </a:r>
            <a:r>
              <a:rPr lang="ru-RU" sz="1400" dirty="0" smtClean="0">
                <a:solidFill>
                  <a:srgbClr val="000000"/>
                </a:solidFill>
                <a:latin typeface="Times New Roman" pitchFamily="18" charset="0"/>
                <a:ea typeface="Times New Roman" pitchFamily="18" charset="0"/>
                <a:cs typeface="Times New Roman" pitchFamily="18" charset="0"/>
              </a:rPr>
              <a:t> Одного из играющих назначают волком, остальные изображают зайцев. На одной стороне площадки зайцы отмечают себе места шишками, камушками, из которых выкладывают кружочки или квадраты. Вначале игры зайцы стоят на своих местах. Волк находится на противоположном конце площадки – в овраге. Воспитатель говорит: «Зайки скачут, скок – </a:t>
            </a:r>
            <a:r>
              <a:rPr lang="ru-RU" sz="1400" dirty="0" err="1" smtClean="0">
                <a:solidFill>
                  <a:srgbClr val="000000"/>
                </a:solidFill>
                <a:latin typeface="Times New Roman" pitchFamily="18" charset="0"/>
                <a:ea typeface="Times New Roman" pitchFamily="18" charset="0"/>
                <a:cs typeface="Times New Roman" pitchFamily="18" charset="0"/>
              </a:rPr>
              <a:t>скок</a:t>
            </a:r>
            <a:r>
              <a:rPr lang="ru-RU" sz="1400" dirty="0" smtClean="0">
                <a:solidFill>
                  <a:srgbClr val="000000"/>
                </a:solidFill>
                <a:latin typeface="Times New Roman" pitchFamily="18" charset="0"/>
                <a:ea typeface="Times New Roman" pitchFamily="18" charset="0"/>
                <a:cs typeface="Times New Roman" pitchFamily="18" charset="0"/>
              </a:rPr>
              <a:t> – </a:t>
            </a:r>
            <a:r>
              <a:rPr lang="ru-RU" sz="1400" dirty="0" err="1" smtClean="0">
                <a:solidFill>
                  <a:srgbClr val="000000"/>
                </a:solidFill>
                <a:latin typeface="Times New Roman" pitchFamily="18" charset="0"/>
                <a:ea typeface="Times New Roman" pitchFamily="18" charset="0"/>
                <a:cs typeface="Times New Roman" pitchFamily="18" charset="0"/>
              </a:rPr>
              <a:t>скок</a:t>
            </a:r>
            <a:r>
              <a:rPr lang="ru-RU" sz="1400" dirty="0" smtClean="0">
                <a:solidFill>
                  <a:srgbClr val="000000"/>
                </a:solidFill>
                <a:latin typeface="Times New Roman" pitchFamily="18" charset="0"/>
                <a:ea typeface="Times New Roman" pitchFamily="18" charset="0"/>
                <a:cs typeface="Times New Roman" pitchFamily="18" charset="0"/>
              </a:rPr>
              <a:t>, на зеленый на лужок. Травку щиплют, слушают, не идет ли волк». Зайцы выпрыгивают из кружков и разбегаются по площадке. Прыгают на 2 ногах, присаживаются, щиплют траву и оглядываются в поисках волка. Воспитатель произносит слово «Волк», </a:t>
            </a:r>
            <a:r>
              <a:rPr lang="ru-RU" sz="1400" dirty="0" err="1" smtClean="0">
                <a:solidFill>
                  <a:srgbClr val="000000"/>
                </a:solidFill>
                <a:latin typeface="Times New Roman" pitchFamily="18" charset="0"/>
                <a:ea typeface="Times New Roman" pitchFamily="18" charset="0"/>
                <a:cs typeface="Times New Roman" pitchFamily="18" charset="0"/>
              </a:rPr>
              <a:t>волк</a:t>
            </a:r>
            <a:r>
              <a:rPr lang="ru-RU" sz="1400" dirty="0" smtClean="0">
                <a:solidFill>
                  <a:srgbClr val="000000"/>
                </a:solidFill>
                <a:latin typeface="Times New Roman" pitchFamily="18" charset="0"/>
                <a:ea typeface="Times New Roman" pitchFamily="18" charset="0"/>
                <a:cs typeface="Times New Roman" pitchFamily="18" charset="0"/>
              </a:rPr>
              <a:t> выходит из оврага и бежит за зайцами, стараясь их поймать, коснуться. Зайцы убегают каждый на свое место, где волк их уже не может настигнуть. Пойманных зайцев волк отводит себе в овраг. После того, как волк поймает 2-3 зайцев, выбирается другой волк.</a:t>
            </a:r>
            <a:endParaRPr lang="ru-RU" sz="1400" dirty="0" smtClean="0">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pPr>
            <a:r>
              <a:rPr lang="ru-RU" sz="1400" b="1" dirty="0" smtClean="0">
                <a:solidFill>
                  <a:srgbClr val="000000"/>
                </a:solidFill>
                <a:latin typeface="Times New Roman" pitchFamily="18" charset="0"/>
                <a:ea typeface="Times New Roman" pitchFamily="18" charset="0"/>
                <a:cs typeface="Times New Roman" pitchFamily="18" charset="0"/>
              </a:rPr>
              <a:t>	Правила:</a:t>
            </a:r>
            <a:r>
              <a:rPr lang="ru-RU" sz="1400" dirty="0" smtClean="0">
                <a:solidFill>
                  <a:srgbClr val="000000"/>
                </a:solidFill>
                <a:latin typeface="Times New Roman" pitchFamily="18" charset="0"/>
                <a:ea typeface="Times New Roman" pitchFamily="18" charset="0"/>
                <a:cs typeface="Times New Roman" pitchFamily="18" charset="0"/>
              </a:rPr>
              <a:t> Зайцы выбегают при словах – зайцы скачут.</a:t>
            </a:r>
            <a:endParaRPr lang="ru-RU" sz="1400" dirty="0" smtClean="0">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pPr>
            <a:r>
              <a:rPr lang="ru-RU" sz="1400" dirty="0" smtClean="0">
                <a:solidFill>
                  <a:srgbClr val="000000"/>
                </a:solidFill>
                <a:latin typeface="Times New Roman" pitchFamily="18" charset="0"/>
                <a:ea typeface="Times New Roman" pitchFamily="18" charset="0"/>
                <a:cs typeface="Times New Roman" pitchFamily="18" charset="0"/>
              </a:rPr>
              <a:t>Возвращаться на места можно лишь после слова «Волк!».</a:t>
            </a:r>
            <a:endParaRPr lang="ru-RU" sz="1400" dirty="0" smtClean="0">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pPr>
            <a:r>
              <a:rPr lang="ru-RU" sz="1400" b="1" dirty="0" smtClean="0">
                <a:solidFill>
                  <a:srgbClr val="000000"/>
                </a:solidFill>
                <a:latin typeface="Times New Roman" pitchFamily="18" charset="0"/>
                <a:ea typeface="Times New Roman" pitchFamily="18" charset="0"/>
                <a:cs typeface="Times New Roman" pitchFamily="18" charset="0"/>
              </a:rPr>
              <a:t>	Варианты</a:t>
            </a:r>
            <a:r>
              <a:rPr lang="ru-RU" sz="1400" dirty="0" smtClean="0">
                <a:solidFill>
                  <a:srgbClr val="000000"/>
                </a:solidFill>
                <a:latin typeface="Times New Roman" pitchFamily="18" charset="0"/>
                <a:ea typeface="Times New Roman" pitchFamily="18" charset="0"/>
                <a:cs typeface="Times New Roman" pitchFamily="18" charset="0"/>
              </a:rPr>
              <a:t>: Нельзя ловить тех зайцев, которым подала лапу зайчиха - мать. На пути поставить кубы – пенечки, зайцы оббегают их. Выбрать 2 волков. Волку перепрыгнуть через преграду – ручей.</a:t>
            </a:r>
            <a:endParaRPr lang="ru-RU" sz="1400" dirty="0" smtClean="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23478"/>
            <a:ext cx="8784976" cy="4893647"/>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 ПТИЧКИ И КОШКА» (с бегом)</a:t>
            </a:r>
          </a:p>
          <a:p>
            <a:pPr algn="ctr"/>
            <a:endParaRPr lang="ru-RU" sz="1400" b="1"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 </a:t>
            </a:r>
            <a:r>
              <a:rPr lang="ru-RU" sz="1400" dirty="0" smtClean="0">
                <a:latin typeface="Times New Roman" pitchFamily="18" charset="0"/>
                <a:cs typeface="Times New Roman" pitchFamily="18" charset="0"/>
              </a:rPr>
              <a:t>учить двигаться по сигналу, развивать ловкость. </a:t>
            </a:r>
          </a:p>
          <a:p>
            <a:pPr algn="just"/>
            <a:r>
              <a:rPr lang="ru-RU" sz="1400" b="1" dirty="0" smtClean="0">
                <a:latin typeface="Times New Roman" pitchFamily="18" charset="0"/>
                <a:cs typeface="Times New Roman" pitchFamily="18" charset="0"/>
              </a:rPr>
              <a:t>	Ход игры: </a:t>
            </a:r>
            <a:r>
              <a:rPr lang="ru-RU" sz="1400" dirty="0" smtClean="0">
                <a:latin typeface="Times New Roman" pitchFamily="18" charset="0"/>
                <a:cs typeface="Times New Roman" pitchFamily="18" charset="0"/>
              </a:rPr>
              <a:t>В большом кругу сидит «кошка», за кругом - «птички». «Кошка» засыпает, а «птички» впрыгивают в круг и летают там, присаживаются, клюют зерна. «Кошка» просыпается и начинает ловить «птиц», а они убегают за круг. Пойманных «птичек» «кошка» отводит в середину круга. Воспитатель подсчитывает, сколько их.</a:t>
            </a:r>
          </a:p>
          <a:p>
            <a:pPr algn="just"/>
            <a:r>
              <a:rPr lang="ru-RU" sz="1400" b="1" dirty="0" smtClean="0">
                <a:latin typeface="Times New Roman" pitchFamily="18" charset="0"/>
                <a:cs typeface="Times New Roman" pitchFamily="18" charset="0"/>
              </a:rPr>
              <a:t>	Правила: </a:t>
            </a:r>
            <a:r>
              <a:rPr lang="ru-RU" sz="1400" dirty="0" smtClean="0">
                <a:latin typeface="Times New Roman" pitchFamily="18" charset="0"/>
                <a:cs typeface="Times New Roman" pitchFamily="18" charset="0"/>
              </a:rPr>
              <a:t>Кошка ловит птичек только в кругу. Кошка может касаться птичек, но не хватать их.</a:t>
            </a:r>
          </a:p>
          <a:p>
            <a:pPr algn="just"/>
            <a:r>
              <a:rPr lang="ru-RU" sz="1400" b="1" dirty="0" smtClean="0">
                <a:latin typeface="Times New Roman" pitchFamily="18" charset="0"/>
                <a:cs typeface="Times New Roman" pitchFamily="18" charset="0"/>
              </a:rPr>
              <a:t>	Варианты</a:t>
            </a:r>
            <a:r>
              <a:rPr lang="ru-RU" sz="1400" dirty="0" smtClean="0">
                <a:latin typeface="Times New Roman" pitchFamily="18" charset="0"/>
                <a:cs typeface="Times New Roman" pitchFamily="18" charset="0"/>
              </a:rPr>
              <a:t>: Если кошка долго не может никого поймать, добавить еще одну кошку.</a:t>
            </a:r>
          </a:p>
          <a:p>
            <a:pPr algn="ctr"/>
            <a:endParaRPr lang="ru-RU" sz="1400" b="1" dirty="0" smtClean="0">
              <a:latin typeface="Times New Roman" pitchFamily="18" charset="0"/>
              <a:cs typeface="Times New Roman" pitchFamily="18" charset="0"/>
            </a:endParaRPr>
          </a:p>
          <a:p>
            <a:pPr algn="ctr"/>
            <a:r>
              <a:rPr lang="ru-RU" sz="1400" b="1" dirty="0" smtClean="0">
                <a:latin typeface="Times New Roman" pitchFamily="18" charset="0"/>
                <a:cs typeface="Times New Roman" pitchFamily="18" charset="0"/>
              </a:rPr>
              <a:t>«ПОЗВОНИ В ПОГРЕМУШКУ» (с бегом )</a:t>
            </a:r>
          </a:p>
          <a:p>
            <a:pPr algn="ct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развивать реакцию на сигнал, совершенствовать навыки бега.</a:t>
            </a:r>
          </a:p>
          <a:p>
            <a:pPr algn="just"/>
            <a:r>
              <a:rPr lang="ru-RU" sz="1400" b="1" dirty="0" smtClean="0">
                <a:latin typeface="Times New Roman" pitchFamily="18" charset="0"/>
                <a:cs typeface="Times New Roman" pitchFamily="18" charset="0"/>
              </a:rPr>
              <a:t>	Описание:</a:t>
            </a:r>
            <a:r>
              <a:rPr lang="ru-RU" sz="1400" dirty="0" smtClean="0">
                <a:latin typeface="Times New Roman" pitchFamily="18" charset="0"/>
                <a:cs typeface="Times New Roman" pitchFamily="18" charset="0"/>
              </a:rPr>
              <a:t> дети стоят полукругом, воспитатель перед ними, за спиной у него звоночек (бубен, барабан, погремушка). Он показывает его детям и быстро прячет. Спрашивает, что они видели, затем перебегает на другую сторону, говоря: «Я бегу, бегу, бегу, и в погремушку я звоню». Кладет погремушку сзади, широко разводит руки в стороны и говорит: «Все сюда скорей бегут и                                                                              </a:t>
            </a:r>
          </a:p>
          <a:p>
            <a:pPr algn="just"/>
            <a:r>
              <a:rPr lang="ru-RU" sz="1400" dirty="0" err="1" smtClean="0">
                <a:latin typeface="Times New Roman" pitchFamily="18" charset="0"/>
                <a:cs typeface="Times New Roman" pitchFamily="18" charset="0"/>
              </a:rPr>
              <a:t>погремушечку</a:t>
            </a:r>
            <a:r>
              <a:rPr lang="ru-RU" sz="1400" dirty="0" smtClean="0">
                <a:latin typeface="Times New Roman" pitchFamily="18" charset="0"/>
                <a:cs typeface="Times New Roman" pitchFamily="18" charset="0"/>
              </a:rPr>
              <a:t> найдут».  Дети бегут. Кто первый нашел, звонит и</a:t>
            </a:r>
          </a:p>
          <a:p>
            <a:pPr algn="just"/>
            <a:r>
              <a:rPr lang="ru-RU" sz="1400" dirty="0" smtClean="0">
                <a:latin typeface="Times New Roman" pitchFamily="18" charset="0"/>
                <a:cs typeface="Times New Roman" pitchFamily="18" charset="0"/>
              </a:rPr>
              <a:t> отдает воспитателю. Игра повторяется.</a:t>
            </a:r>
          </a:p>
          <a:p>
            <a:pPr algn="just"/>
            <a:r>
              <a:rPr lang="ru-RU" sz="1400" b="1" dirty="0" smtClean="0">
                <a:latin typeface="Times New Roman" pitchFamily="18" charset="0"/>
                <a:cs typeface="Times New Roman" pitchFamily="18" charset="0"/>
              </a:rPr>
              <a:t>	Правила: </a:t>
            </a:r>
            <a:r>
              <a:rPr lang="ru-RU" sz="1400" dirty="0" smtClean="0">
                <a:latin typeface="Times New Roman" pitchFamily="18" charset="0"/>
                <a:cs typeface="Times New Roman" pitchFamily="18" charset="0"/>
              </a:rPr>
              <a:t>не толкаться, выполнять задание по сигналу воспитателя.</a:t>
            </a:r>
          </a:p>
          <a:p>
            <a:pPr algn="just"/>
            <a:endParaRPr lang="ru-RU" sz="1400" dirty="0" smtClean="0">
              <a:latin typeface="Times New Roman" pitchFamily="18" charset="0"/>
              <a:cs typeface="Times New Roman" pitchFamily="18" charset="0"/>
            </a:endParaRPr>
          </a:p>
          <a:p>
            <a:endParaRPr lang="ru-RU" dirty="0"/>
          </a:p>
        </p:txBody>
      </p:sp>
    </p:spTree>
  </p:cSld>
  <p:clrMapOvr>
    <a:masterClrMapping/>
  </p:clrMapOvr>
  <p:transition advTm="10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23478"/>
            <a:ext cx="8784976" cy="5047536"/>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«БЕЗДОМНЫЙ ЗАЯЦ» (с бегом)</a:t>
            </a: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развивать у детей ориентировку в пространстве. Упражнять в быстром беге.</a:t>
            </a:r>
          </a:p>
          <a:p>
            <a:pPr algn="just"/>
            <a:r>
              <a:rPr lang="ru-RU" sz="1400" b="1" dirty="0" smtClean="0">
                <a:latin typeface="Times New Roman" pitchFamily="18" charset="0"/>
                <a:cs typeface="Times New Roman" pitchFamily="18" charset="0"/>
              </a:rPr>
              <a:t>	Описание игры:</a:t>
            </a:r>
            <a:r>
              <a:rPr lang="ru-RU" sz="1400" dirty="0" smtClean="0">
                <a:latin typeface="Times New Roman" pitchFamily="18" charset="0"/>
                <a:cs typeface="Times New Roman" pitchFamily="18" charset="0"/>
              </a:rPr>
              <a:t> из числа играющих выбирается охотник и бездомный заяц. Остальные играющие – зайцы образуют «свой домик» (два зайца держаться за руки, создавая домик). Бездомный заяц убегает, а охотник его догоняет. Заяц может спастись от охотника, забежав в любой «домик»; К кому бездомный заяц встаёт спиной тот и становится водящим. Если охотник поймает, то меняются ролями.</a:t>
            </a:r>
          </a:p>
          <a:p>
            <a:pPr algn="just"/>
            <a:r>
              <a:rPr lang="ru-RU" sz="1400" b="1" dirty="0" smtClean="0">
                <a:latin typeface="Times New Roman" pitchFamily="18" charset="0"/>
                <a:cs typeface="Times New Roman" pitchFamily="18" charset="0"/>
              </a:rPr>
              <a:t>	Правила: О</a:t>
            </a:r>
            <a:r>
              <a:rPr lang="ru-RU" sz="1400" dirty="0" smtClean="0">
                <a:latin typeface="Times New Roman" pitchFamily="18" charset="0"/>
                <a:cs typeface="Times New Roman" pitchFamily="18" charset="0"/>
              </a:rPr>
              <a:t>хотник может ловить зайца только вне логова. Пробегать зайцам через логово нельзя.</a:t>
            </a:r>
          </a:p>
          <a:p>
            <a:pPr lvl="0" algn="just"/>
            <a:r>
              <a:rPr lang="ru-RU" sz="1400" dirty="0" smtClean="0">
                <a:latin typeface="Times New Roman" pitchFamily="18" charset="0"/>
                <a:cs typeface="Times New Roman" pitchFamily="18" charset="0"/>
              </a:rPr>
              <a:t>Если заяц вбежал в логово, он должен там остаться. Как только заяц вбежал в логово, находящийся там игрок должен немедленно выбежать. Игроки, образующие кружок, не должны мешать зайцам вбегать и убегать. </a:t>
            </a:r>
          </a:p>
          <a:p>
            <a:pPr algn="ctr"/>
            <a:endParaRPr lang="ru-RU" sz="1400" b="1" dirty="0" smtClean="0">
              <a:latin typeface="Times New Roman" pitchFamily="18" charset="0"/>
              <a:cs typeface="Times New Roman" pitchFamily="18" charset="0"/>
            </a:endParaRPr>
          </a:p>
          <a:p>
            <a:pPr algn="ctr"/>
            <a:r>
              <a:rPr lang="ru-RU" sz="1400" b="1" dirty="0" smtClean="0">
                <a:latin typeface="Times New Roman" pitchFamily="18" charset="0"/>
                <a:cs typeface="Times New Roman" pitchFamily="18" charset="0"/>
              </a:rPr>
              <a:t>«ЛОВИШКИ» (с бегом)</a:t>
            </a:r>
            <a:endParaRPr lang="ru-RU" sz="1400" dirty="0" smtClean="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	Цель:</a:t>
            </a:r>
            <a:r>
              <a:rPr lang="ru-RU" sz="1400" dirty="0" smtClean="0">
                <a:latin typeface="Times New Roman" pitchFamily="18" charset="0"/>
                <a:cs typeface="Times New Roman" pitchFamily="18" charset="0"/>
              </a:rPr>
              <a:t> развивать: быстроту реакции, ловкость и сноровку, учить играть в коллективе, соблюдая правила игры. </a:t>
            </a:r>
          </a:p>
          <a:p>
            <a:pPr algn="just"/>
            <a:r>
              <a:rPr lang="ru-RU" sz="1400" b="1" dirty="0" smtClean="0">
                <a:latin typeface="Times New Roman" pitchFamily="18" charset="0"/>
                <a:cs typeface="Times New Roman" pitchFamily="18" charset="0"/>
              </a:rPr>
              <a:t>	Описание игры:</a:t>
            </a:r>
            <a:r>
              <a:rPr lang="ru-RU" sz="1400" dirty="0" smtClean="0">
                <a:latin typeface="Times New Roman" pitchFamily="18" charset="0"/>
                <a:cs typeface="Times New Roman" pitchFamily="18" charset="0"/>
              </a:rPr>
              <a:t> дети находятся на площадке. </a:t>
            </a:r>
            <a:r>
              <a:rPr lang="ru-RU" sz="1400" dirty="0" err="1" smtClean="0">
                <a:latin typeface="Times New Roman" pitchFamily="18" charset="0"/>
                <a:cs typeface="Times New Roman" pitchFamily="18" charset="0"/>
              </a:rPr>
              <a:t>Ловишка</a:t>
            </a:r>
            <a:r>
              <a:rPr lang="ru-RU" sz="1400" dirty="0" smtClean="0">
                <a:latin typeface="Times New Roman" pitchFamily="18" charset="0"/>
                <a:cs typeface="Times New Roman" pitchFamily="18" charset="0"/>
              </a:rPr>
              <a:t>, назначенный воспитателем или выбранный играющими, становится на середине площадки. По сигналу: «Раз, два, три — лови!» — все дети разбегаются по площадке, увертываются от </a:t>
            </a:r>
            <a:r>
              <a:rPr lang="ru-RU" sz="1400" dirty="0" err="1" smtClean="0">
                <a:latin typeface="Times New Roman" pitchFamily="18" charset="0"/>
                <a:cs typeface="Times New Roman" pitchFamily="18" charset="0"/>
              </a:rPr>
              <a:t>ловишки</a:t>
            </a:r>
            <a:r>
              <a:rPr lang="ru-RU" sz="1400" dirty="0" smtClean="0">
                <a:latin typeface="Times New Roman" pitchFamily="18" charset="0"/>
                <a:cs typeface="Times New Roman" pitchFamily="18" charset="0"/>
              </a:rPr>
              <a:t>, который старается догнать одного из играющих и коснуться его рукой (запятнать). Тот, кого </a:t>
            </a:r>
            <a:r>
              <a:rPr lang="ru-RU" sz="1400" dirty="0" err="1" smtClean="0">
                <a:latin typeface="Times New Roman" pitchFamily="18" charset="0"/>
                <a:cs typeface="Times New Roman" pitchFamily="18" charset="0"/>
              </a:rPr>
              <a:t>ловишка</a:t>
            </a:r>
            <a:r>
              <a:rPr lang="ru-RU" sz="1400" dirty="0" smtClean="0">
                <a:latin typeface="Times New Roman" pitchFamily="18" charset="0"/>
                <a:cs typeface="Times New Roman" pitchFamily="18" charset="0"/>
              </a:rPr>
              <a:t> коснулся рукой, отходит в сторону. Когда будет запятнано 3—4 играющих, выбирается новый </a:t>
            </a:r>
            <a:r>
              <a:rPr lang="ru-RU" sz="1400" dirty="0" err="1" smtClean="0">
                <a:latin typeface="Times New Roman" pitchFamily="18" charset="0"/>
                <a:cs typeface="Times New Roman" pitchFamily="18" charset="0"/>
              </a:rPr>
              <a:t>ловишка</a:t>
            </a:r>
            <a:r>
              <a:rPr lang="ru-RU" sz="1400" dirty="0" smtClean="0">
                <a:latin typeface="Times New Roman" pitchFamily="18" charset="0"/>
                <a:cs typeface="Times New Roman" pitchFamily="18" charset="0"/>
              </a:rPr>
              <a:t>.</a:t>
            </a:r>
          </a:p>
          <a:p>
            <a:pPr algn="just"/>
            <a:r>
              <a:rPr lang="ru-RU" sz="1400" b="1" dirty="0" smtClean="0">
                <a:latin typeface="Times New Roman" pitchFamily="18" charset="0"/>
                <a:cs typeface="Times New Roman" pitchFamily="18" charset="0"/>
              </a:rPr>
              <a:t>	Варианты:</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ловишки</a:t>
            </a:r>
            <a:r>
              <a:rPr lang="ru-RU" sz="1400" dirty="0" smtClean="0">
                <a:latin typeface="Times New Roman" pitchFamily="18" charset="0"/>
                <a:cs typeface="Times New Roman" pitchFamily="18" charset="0"/>
              </a:rPr>
              <a:t> с ленточками. Участникам  игры раздаются атласные ленточки, которые дети крепят за резинку шорт, со стороны спины. По команде воспитателя или по свистку, дети начинают произвольно бегать по площадке. А водящий пытается их догнать, срывая при этом ленту. По звуковой команде воспитателя: «В круг становись!», дети снова строятся в круг, а «</a:t>
            </a:r>
            <a:r>
              <a:rPr lang="ru-RU" sz="1400" dirty="0" err="1" smtClean="0">
                <a:latin typeface="Times New Roman" pitchFamily="18" charset="0"/>
                <a:cs typeface="Times New Roman" pitchFamily="18" charset="0"/>
              </a:rPr>
              <a:t>Ловишка</a:t>
            </a:r>
            <a:r>
              <a:rPr lang="ru-RU" sz="1400" dirty="0" smtClean="0">
                <a:latin typeface="Times New Roman" pitchFamily="18" charset="0"/>
                <a:cs typeface="Times New Roman" pitchFamily="18" charset="0"/>
              </a:rPr>
              <a:t>» считает количество лент, которые смог вытянуть у игроков. </a:t>
            </a:r>
            <a:endParaRPr lang="ru-RU" sz="1400" dirty="0">
              <a:latin typeface="Times New Roman" pitchFamily="18" charset="0"/>
              <a:cs typeface="Times New Roman" pitchFamily="18" charset="0"/>
            </a:endParaRPr>
          </a:p>
        </p:txBody>
      </p:sp>
    </p:spTree>
  </p:cSld>
  <p:clrMapOvr>
    <a:masterClrMapping/>
  </p:clrMapOvr>
  <p:transition advTm="10000"/>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TotalTime>
  <Words>145</Words>
  <Application>Microsoft Office PowerPoint</Application>
  <PresentationFormat>Экран (16:9)</PresentationFormat>
  <Paragraphs>197</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Master</dc:creator>
  <cp:lastModifiedBy>ХХХХХХ</cp:lastModifiedBy>
  <cp:revision>23</cp:revision>
  <dcterms:created xsi:type="dcterms:W3CDTF">2016-06-03T14:12:26Z</dcterms:created>
  <dcterms:modified xsi:type="dcterms:W3CDTF">2018-03-29T18:15:32Z</dcterms:modified>
</cp:coreProperties>
</file>