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654" r:id="rId5"/>
    <p:sldMasterId id="2147483657" r:id="rId6"/>
    <p:sldMasterId id="2147483658" r:id="rId7"/>
    <p:sldMasterId id="2147483659" r:id="rId8"/>
    <p:sldMasterId id="2147483660" r:id="rId9"/>
    <p:sldMasterId id="2147483662" r:id="rId10"/>
    <p:sldMasterId id="2147483663" r:id="rId11"/>
    <p:sldMasterId id="2147483664" r:id="rId12"/>
    <p:sldMasterId id="2147483665" r:id="rId13"/>
    <p:sldMasterId id="2147483666" r:id="rId14"/>
    <p:sldMasterId id="2147483667" r:id="rId15"/>
    <p:sldMasterId id="2147483668" r:id="rId16"/>
    <p:sldMasterId id="2147483669" r:id="rId17"/>
    <p:sldMasterId id="2147483670" r:id="rId18"/>
    <p:sldMasterId id="2147483671" r:id="rId19"/>
    <p:sldMasterId id="2147483672" r:id="rId20"/>
    <p:sldMasterId id="2147483673" r:id="rId21"/>
    <p:sldMasterId id="2147483674" r:id="rId22"/>
    <p:sldMasterId id="2147483675" r:id="rId23"/>
  </p:sldMasterIdLst>
  <p:notesMasterIdLst>
    <p:notesMasterId r:id="rId45"/>
  </p:notesMasterIdLst>
  <p:sldIdLst>
    <p:sldId id="256" r:id="rId24"/>
    <p:sldId id="264" r:id="rId25"/>
    <p:sldId id="273" r:id="rId26"/>
    <p:sldId id="277" r:id="rId27"/>
    <p:sldId id="278" r:id="rId28"/>
    <p:sldId id="279" r:id="rId29"/>
    <p:sldId id="281" r:id="rId30"/>
    <p:sldId id="282" r:id="rId31"/>
    <p:sldId id="283" r:id="rId32"/>
    <p:sldId id="284" r:id="rId33"/>
    <p:sldId id="285" r:id="rId34"/>
    <p:sldId id="286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8" r:id="rId4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8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slide" Target="slides/slide19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6.xml"/><Relationship Id="rId41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Rectangle 9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2475" cy="3419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9706" name="Rectangle 10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6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22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F249C407-0B8F-4457-BC2C-087695A2C1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8407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757572-CEF5-4ECF-AEF8-FCA331A90BE2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r">
              <a:buClrTx/>
              <a:buFontTx/>
              <a:buNone/>
            </a:pPr>
            <a:fld id="{A01EC4A0-C4C1-48A1-893A-6B9E5ECBAF88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747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0FCB23-912F-4B70-A080-A4C506D647BA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50D6C8-93E1-4129-BC37-6F261319E8C2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BF9CF6-A6F4-4B75-8B9E-7D940B8ABDFE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54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DD63B0-D130-4DA1-899F-0502440CE986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075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E98E22-D1DD-46BA-9435-926808403795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1085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85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90406A-5089-4CF2-B033-F38B084E4E43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A745E0-249A-4213-8429-1E35278D184A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375096-F546-470C-97E0-51A5096BB9D2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573616-08F0-4BAD-9B32-17A02446CB34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1126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F2E7E6-654B-4B75-BEA3-4C2356877A42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3214E1-D115-4E04-85DB-513388496A5C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r">
              <a:buClrTx/>
              <a:buFontTx/>
              <a:buNone/>
            </a:pPr>
            <a:fld id="{29B18B87-AD66-426E-B0CB-E6768E7CA0BF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2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8294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129808-A918-4B90-9E87-90BA275A7330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88F71A-7022-429A-959D-AF5A478043B5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5185BE-0FA8-4237-8AF2-8E118A61C33C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9216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r">
              <a:buClrTx/>
              <a:buFontTx/>
              <a:buNone/>
            </a:pPr>
            <a:fld id="{27F2DDFC-620D-478A-820D-5B5CB2CB446E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3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921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9CC105-D082-4968-B485-FA89A4F3C0BA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2C61D2-1089-4EEB-ACA3-12FD7EC04441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1C6175-3C96-4BFF-863F-849EE72BD3B3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983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83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282505-5D84-4AF9-BF50-6CA24CB1B461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4C2413D-BF58-4DE9-AB8E-9806E9A773F3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eaLnBrk="1" hangingPunct="1">
              <a:spcBef>
                <a:spcPts val="525"/>
              </a:spcBef>
              <a:buClrTx/>
              <a:buFontTx/>
              <a:buNone/>
              <a:tabLst>
                <a:tab pos="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r>
              <a:rPr lang="ru-RU" altLang="ru-RU" sz="1400">
                <a:ea typeface="SimSun" charset="-122"/>
              </a:rPr>
              <a:t>	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48EA13-86CE-4462-8C6D-BB860F420207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93885CD-EA7E-466E-B51F-0FE4F0337E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683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FE6F643-7C49-4B9F-942C-5FD4E9B79F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10903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2DD85C-4CAB-44CD-973A-DA22A88A28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294733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2EB0797-5F99-4BE0-AED3-1E2D95BE1D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579427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E9970DF-BD4A-4DA9-AABC-5A4126EA0D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331975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1F0110C-A083-4904-B73A-9DECB8A41B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718631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78A9FA4-1C25-4498-A007-002F487E7F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167132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3E211E0-76C3-4A56-B1BD-AE07FC3964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550920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4D77C6-9829-40A6-B03A-659388715C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957485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FBE3DD8-A2A1-43E9-A788-AB2ADB50B9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258144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19360C-6180-4BDC-B2EC-A1387D0202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47238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8CC6AE2-9A13-4B74-BFCF-77D429CA21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517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6220DA5-F7BA-4CE7-A472-718495A039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2032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B923E30-5E78-4052-9A50-7658119FF2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866260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C74D188-E5DF-40D1-8F53-01EEBA5105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69737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6BD9D05-8F4F-4FF5-A102-ED0C858E33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694394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75EF43B-8ACF-467D-8E0D-C3C30C37D4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990936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DF033F8-C7C3-44DF-A842-496E8DC9A6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090996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D5241EA-0FD2-493D-B6B7-8BC847311C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43390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4E1172E-7D20-4668-9334-BB52E59EE5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466995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C68397-B52B-401D-B081-8B60523D75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47731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6FC79CC-837A-4B4C-B1FE-C34371AFBC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978854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BDF6A70-A68B-4697-8E46-C0C6D509F7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1811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13A4EB1-2B9B-4AA4-9464-6DC089A5CF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825819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68A559-607C-49B7-86F7-9E3CC8AA44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365722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2FD78C8-1F79-4A43-8D62-9994E02A68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804072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8D7C12-F2EB-4FEE-ABD7-BF8D135D60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65693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940F126-881E-4C06-8254-DEB6C79A61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515255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EA4EB7C-8E8E-433B-B6B8-3F7AC4CD37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496763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36B1DB2-3C68-4B00-905E-6DBCD695F7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072055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C29799C-B9DC-4736-B5DC-7138E5C571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39040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C9F7585-6DD8-4E49-978A-6689FE983F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274254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2CE05C-368B-46D9-B53D-2DF72E3E26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236870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73D3CF2-AEF2-4450-BB98-2490499EA8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7053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59D198A-91DD-4ED9-B40F-7788AC7B69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323065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52C3FA-4CD2-4C73-922D-7E49B1E483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299038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9E4E70-8497-4964-BFCD-3606C82915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940681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F39473C-33B9-4E00-9902-4224D3558C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08531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750AB68-7282-424D-9E01-C531E099C7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028868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1833A57-7112-4512-863A-7247CC0882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142492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B61436-4349-4F11-B16A-11E9A0B8E1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954000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3573DE-D11D-456A-811B-05E63354D6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459544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C5DFA16-AA40-4F2D-8384-E2545B2D00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978847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564A82F-C263-468E-B41C-8A531CD01E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256818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8514485-0E64-4066-9FAA-5942321D72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878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83B0AA-525C-4A61-9B27-74ADF60958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546398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0A1297-BC32-430E-8372-A40E2B1A38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571297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7DD877D-9167-4E8D-A5D1-6F5B155CEB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264065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2E946EC-DD21-42D4-A2A5-60E520B878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959904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A2B1A65-7812-4FEF-B7D8-D1F38D5598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580415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5BB0679-530C-41B2-ACA0-9C33D2CEEB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885772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7BB1162-BA09-49EA-953D-58FCAB92D1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341268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53CFC1-D428-4BD5-8242-3D16B79F12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472444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6FD545F-E47D-494F-B7D5-391FC1D1F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934809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FE0C54E-80B7-4BAC-B2FA-9FBDC7A8D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527958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8912B57-1D5A-461C-A5BE-C5BC7821DD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0379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29EB67-4270-4DBB-A7C7-4F4106D925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031572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24F19A7-4BD8-44CB-9B06-9346549EE5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804989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CAEA6AB-58C6-4502-8B7C-885D1C24E2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604242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A27FCCE-95AB-45E6-BE77-83FD2E1E83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68477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BF402F8-6BD3-461B-B2F6-418495A218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687790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BB2D9A-1C5C-432E-B0C4-87259A1DEC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434365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DEB382-3310-4D1E-A008-A5959A7DE6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495993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082F9A2-A555-4E22-B869-782ECA79BB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269235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44707E-B693-4B58-9734-5C847749F9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066586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EA8A445-494E-43D4-B7E0-E6AFCA5141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371873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0AB6889-B326-4B2D-8CA6-FE449D0C61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291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BAD0668-BC53-4C32-97E8-129D73A905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211767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A87323-7C1C-4C7E-B09B-BDA16F5813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87338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E0B1296-C75C-441D-AC50-A2DE1BF9E6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47644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B24628-6796-4FA8-BA81-657F27B1C2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712862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BE9DCDC-511E-4BB8-A91B-580C06E786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537163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E0B8EB-B2FD-4A3A-941B-F68D53953F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726467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EB3CF5-A7FF-48AD-8945-CADE16BD99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081899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98BF2AE-11D5-4028-8D4F-1232B9AD2F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026411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5E6B28E-1D75-42B1-89AB-F8987A38C2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278590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DE8A02D-0CA1-439C-9748-259717C8F5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356026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341D1D-78B4-4DF0-90DC-437332DC9D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2238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D16988-2937-4650-BD18-DCD1E6B0AC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184102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1FD0BA7-E7B6-4E41-9FC0-02D96248E4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604915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D81D9EE-A262-41EF-B412-B3609E6A47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19848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5592D5C-26D7-45CC-9301-729B625A6B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311330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F15DF2D-73F8-4467-A6E0-9354500B04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957334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5A58A0-23CC-493D-BB12-2C9BAB0A6A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49018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911097-B286-4BD9-AA50-7376A32947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941066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B919AD1-EBC9-4388-9C2F-A11AD949A8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060190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C55616D-39F9-4ECE-AC41-5CA2008FCD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091383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743E81C-5FA3-4B7B-9181-A17C4D5746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857442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A3656E-DD9E-4FCA-827E-E0CC1FEF8E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2772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C8053DD-AA6D-421E-89D3-BC80C0EBF8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678821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D531B96-CFBD-4946-9FB8-A32CA90B2E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453879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86B5A8-A441-464D-88F0-A2238680DA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87854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D8F1E93-ED4F-4170-90A9-52201E1C3B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42675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099A6C3-2B8C-4595-B746-C38A9CA799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951516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2DF367E-83C4-4240-A9C5-93A32FDDAF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331540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8BE29A7-F8E5-4B66-B174-523AA0670A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482989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79D1FB8-CE66-443F-BF7E-AA8E788771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22477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8CE40E-EBDC-4C2F-BADE-092BD1336E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010458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91B793E-7C68-403F-81EA-9991F0244D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738497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61DD98C-D4E5-45A9-9F5C-6FFC3873EC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2748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24ACB91-7596-494D-A634-03EB86AAB1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780234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2AAB6BB-77C4-4878-99EE-F31E30D9C0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605153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13E7231-A235-4FA3-A433-573D22C253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964680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6D72A5-E252-420D-8F9A-EF2A08FC06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86908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B3EFFB-439D-4409-A72B-A9F11728EC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08891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B293F57-8831-4F69-812C-48079C0E3A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213540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523661-F312-434A-8482-7B45080EB4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4582130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52DEB4B-5046-4B16-95DE-C3D08E3499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139845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8262F50-0CC9-4B9C-8D1F-2F60DC467E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155976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371821-4BA6-4DD2-B245-84F565E94B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875011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F7FB3FE-8068-469E-970B-2A4116B816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772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D499B6F-8EEB-403D-AC7B-8ED8AEA5C5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6970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CF7322C-83E3-4C49-A553-6FF63AF94E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309371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C3FCE65-D290-40E4-8858-CCB2B0CF0B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157197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C33E4CA-D044-4516-B37F-8FD23B932F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538416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C9456F-BCEE-4F41-8DB5-9B100B516D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7726813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CB26F21-27C7-4753-9092-E6D0EDD398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0538471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DF8D9C5-EFBF-41A2-986E-F221C0183F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781299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648317-EC18-4E51-BE16-DEF90E5F16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735181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853775-F22F-441D-A567-7D9D43E61D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3826620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B803B37-A4EA-49CC-B62E-755968EE67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276214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8360327-34C4-49B9-AC72-137AD1464F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085203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28F7B84-9CC6-4E1C-A204-DF23CE1B8C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2610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B121C0B-B27E-4674-8059-A6038FD4E2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171357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85694C1-154B-4F8F-9BB4-37F7780FFF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649905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D32057E-F624-45C8-AFF5-C97F0A8888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614108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53FA6FA-70B9-49B7-8745-8E0A612A19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546583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35F192E-A6B0-4947-BE8F-79CC0B0B44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926981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962863-EB84-4555-8E82-F4A0F04621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892712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507DEFA-4DE1-497A-8195-B2A62D8B61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422737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8158B3C-A7B3-41D0-B783-0493A27EE1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9002285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06DC6E9-A1D8-4D5F-896A-E08E98ED3F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301697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8186AC-C591-4C08-8148-2E53032783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295034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164CFCD-1335-4911-B9C8-9EFE5F3B88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0816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E995167-65CE-44ED-88C7-99A6BB7DB7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796452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7B10081-8C9D-4DC8-B85F-70311DD436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176801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26AC4C-5AD4-49EC-A631-DAD64AC9D0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994398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E38FADD-FA82-4737-B1BF-CCE5772EDF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7498103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7A2439B-29E0-4E59-BA95-A9C9106A1E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440356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35272F7-D884-4D06-8D07-CDB5660394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023902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D81AD6-9A75-4D3E-A11F-97B93FE953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727139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A914408-B608-4D14-8DE6-598CFFF7FB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611486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DA2209B-AB29-4477-8C79-D25E9B1B74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345205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681F3CF-8799-4635-A43C-246686BCE3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3247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A41E332-4598-44C2-B109-5FE1854F6F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46166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93CC0C8-D472-4CB7-92EF-7E5C1F2BAB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126926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D696FA-08EE-4AC2-8B35-A4A1E11B6B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4320177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1B6B56F-38E3-4069-A858-3105B8EEF6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189652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C242561-C94A-42ED-A5B4-474F38697F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9783148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357471A-0081-43EC-9BB3-A53263ACC2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57743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42FDB13-9A6C-47F1-B3F3-CA08ABB40E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049622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CEC37C-106F-4C26-A0CB-263E8F66E4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8430341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3BB0CE7-D230-4E56-AB16-724436BDDC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124354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1DB94C7-E7B7-4BBC-8493-20F17A861A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5846817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29AE76F-6539-412E-B5AC-415C62FE06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547220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826BA4-A8DD-4884-ACE4-40A0B8F4E9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31318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6F8D48A-BDF9-4FDD-A46B-1DA2111476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354942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5FB7C52-2DFB-4008-AFD5-D7366FD8CF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0640021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6A54015-66C8-46A7-B78A-EEAE6D5672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565936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C213B5-22E1-492B-9E01-CAF9B2A541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17570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45EBB5-1D3E-45FA-9836-F925B5DF65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3665571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947AD89-BD36-4C01-AC38-F246967A83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18931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1817B9F-6D42-49CF-8E9D-773B0E655F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823676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50D683D-7D05-456E-9BDB-8E4FA871A5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574163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2541FC-7DCD-4FAC-903D-2D8BC1A24D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190369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F36B610-E152-4295-966D-08661C06F1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475917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4F8E10F-DFD7-42EC-A6D7-23AB57E9DA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5493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D6C16B-20E9-4918-BCD4-8D34D8A67F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721990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CA1CB8-C05E-46FE-BCE7-03B48C033F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879840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CCC1A61-3438-45B6-B90F-B565E97C69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06852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3450A80-2B3D-42F4-AEF8-A0F7F25349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4276873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1600200"/>
            <a:ext cx="2111375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849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293BCD1-2B26-4A01-9746-BE3A803BE0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7756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D377E7-A140-411E-B8D7-092EED73C0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93822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9D14E8A-9E32-492F-9950-A38D29AA35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9221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99BD77-057E-430C-A94B-9489020069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6833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275F6A8-E15F-491B-BE20-96CA548CF8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870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4D8F8C6-2E43-412B-B7AA-5B378D787E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99757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8CF59D6-920A-4982-84DF-D4E5759182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7668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C90EDF-7DD2-4BD6-BEED-04A44426C8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0640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66BED62-9059-4830-A5F1-70FC7AFE17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82395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E91316-5070-41CF-930B-245331E03F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40040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6D0E3A6-798D-4187-BF78-5877F01BA8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20885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0D97BE0-BB9F-4D7C-833E-479E7980D0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92315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25D6A9-8E5E-4D78-AD59-F9CE70DE68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18870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8239B27-2362-4BDC-802B-4FE382CF42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50156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5D8EA6F-C833-4AD1-8F7E-6E95734FCD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17364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DEAFD11-2C6D-41E8-BE8C-B38B71A0EF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631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83F038-D6C5-44AE-B134-23AD9D5793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38416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5DACB9-C1A8-4091-92D7-8A8BE82951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59521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114541E-F6BD-4894-AB93-C9A4F960B1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15646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86E58C9-1122-46CE-87AC-833692AAC6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4065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09EE8D8-F8C7-448E-89FB-4DDCA49EFA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32932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E855168-1CD1-4FF2-A606-E0C5DB153B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35625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81B626-08F1-4D03-8105-806D275568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46904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8DFB29D-A69C-453A-9B87-A93736606F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828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122A46-7DD0-4C17-B102-98C5302C7F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5994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7994D92-03A2-4F2C-8E28-26CCB2D212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40308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C98F750-60FB-4866-BA24-4B4BDD964B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538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27238FA-03ED-4B5F-8328-87CA00F8D9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46885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8F2980-5BBE-472F-BBB6-260208E2D6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33512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9354E94-C908-4BE1-8DFA-DF7EA99144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32848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24602F-629C-4BBC-A493-54CC12671C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8442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9C971A5-CC72-4FAE-9A22-214CD9BEC5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38785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6700162-A718-4C98-A6E5-D76A11C474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55723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66CAA75-7251-4A3C-A5EB-522C988A03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8061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807590B-E2F1-472B-BA9C-0FB2DD35DC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99897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5BD59B-10A5-4B73-80C8-05E4405A20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68352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E068D7C-783E-45B8-99CE-877247E5E9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39729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0512DB1-E7F0-4A5A-AF17-BE13EE5A2C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521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40D30E0-0E82-445F-B00B-9D1966C2CA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71048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10E5CEA-42E6-4CB9-9921-763D513779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88542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59E61C-D8BF-4E9C-9B26-C274F867C9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26403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FDFC4FB-2057-4B61-81D0-E226EBA44D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22059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65625F1-0F5A-4E74-926A-46C739016A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15845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302D336-1CF6-4EB6-B1D5-8E81E5E0A2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76408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E7984A-18EC-41BF-AF6A-63C4B03CFB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91916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2B24747-DFC4-4B8A-8ACA-47F9831AAF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9680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FF5642D-492D-42CE-826A-2B2E16567A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48068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7778763-E9B5-43CA-8329-5ECEFD2208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33590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66B0E89-9A19-4D2A-AF0A-E980317627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047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F3DD7E0-F538-41BA-80D1-8379F4A0E3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84339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53387F6-5F8F-4CB1-9068-46EBBD51FE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969341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A990681-115E-4BA2-9790-398AD9FA02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741534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1BAB53-118C-4521-A4E2-8A7D16C874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9760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EABF1F6-B916-48C0-8BA1-655A198DEE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21880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CC53083-7D62-4BD5-AA6C-D93D0B5FF9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86459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D87FCE-BAA8-423A-B38B-DE3FF1680E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19858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FF604B-842D-4F82-BC4A-199F9AC338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8604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F9B62BE-F5A5-43F9-9AFC-092864CA3F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12866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3EEDE6-59B2-453F-9B35-4E7CBFEDA2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531410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FF89DE-0DEC-4642-AA46-10B2E81D3B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443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5D1BC3E-E3F9-4E74-9A2F-3AD3E7B228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270459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F461C60-747B-460C-9694-4C2831BDEC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33725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416431D-0CAF-4F0D-ADC7-668C70DCEB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44531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6F201F8-B7FA-4744-8BC3-B7721DFD18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898471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E78DC1B-2EFA-412E-8813-73628B628C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70756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CC973A-AF74-467B-B44E-5EA47DB181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796064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65668E8-972F-4F17-84DA-295CF3E08F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44239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1C925C1-E628-4BAE-AEDA-D7A0788210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17170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7B13DDC-6423-4D76-970B-1DB0F504A5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52070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00-10C0-47CB-A34A-50D36879C9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65176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A7EA5E0-13DB-48BA-8BAA-4E375EC885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009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2432E0-34C0-494A-8111-CD3C702385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97855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A9452B4-BC1A-4DC9-B510-B3B2FBFA77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318780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BFDA663-49B5-40D1-A664-13F5A1E109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74891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4438" y="210185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F86DF83-99CB-4A51-B49C-BF7F02C220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090365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44D2DBC-4069-475D-80F6-B797361839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136307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7F7D1EC-FAB6-4CE8-89FF-1D2142410C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806663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A59BC41-8E4E-4262-B503-77D83F079A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497590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C1AFF50-770B-445A-8C98-A250B40CCC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582019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4B12F0-726B-4445-B704-BE2F101403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475638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45B0CCD-C46B-41E1-894B-27FF1898ED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274076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89750" y="538163"/>
            <a:ext cx="1939925" cy="5668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538163"/>
            <a:ext cx="5670550" cy="5668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77D22D7-691F-46A8-BC31-7ED88C1D44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4927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CB011081-DA2B-4530-AC50-6043A83EDA9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F8B490F8-BF9B-4FD3-AC12-8FD91599222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578E28F-03C6-453A-8245-827BD622625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00A2B223-0B21-47AB-8773-3ACE5E19116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A86FA724-90C1-4768-A732-E9CB865F343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1E7DD950-B7B1-41C6-9C36-3F839EF233F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8D51E5D3-48D8-4F10-B3AE-DAFE65B0A2D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917C8D75-DD6C-4A17-821E-FF97EA57375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48322777-0217-43EB-AEA1-96E16739BD7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164EE276-094B-4933-B1B6-E60E629191C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F43294DC-ECE6-4BA6-B023-081DBB68A90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A0B488A9-A05B-4D0F-8F4B-45A19B60030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D3AA4AFC-3C2F-41F6-B12A-2487049A020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865DBE7C-BF61-40BF-BE69-79FA47CC270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B5E72AA9-EA95-4F67-BA6C-FA7B530DA6F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681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3013"/>
            <a:ext cx="1895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2A3D7A"/>
                </a:solidFill>
              </a:defRPr>
            </a:lvl1pPr>
          </a:lstStyle>
          <a:p>
            <a:fld id="{FF8BDBC2-907E-41BD-9E5C-526296E9AFB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CAEAE1E9-35D1-423C-BF18-397DB298B1F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5642A78C-3519-424B-B367-43FF1F0F6EF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95C92BC8-546E-4C51-A876-A13AC370601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16E259C1-654F-4EB5-BFA8-C2F5F81E455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E9F06965-9E37-44CC-8A73-24BFD3DC8D6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CA52716B-4B20-426C-B423-A8DB0440AF3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8163"/>
            <a:ext cx="77628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6408738"/>
            <a:ext cx="19034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429000" y="6408738"/>
            <a:ext cx="2894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02388"/>
            <a:ext cx="9048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C1447746-DFEC-4A07-911C-EE82293B93F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2A3D7A"/>
          </a:solidFill>
          <a:latin typeface="Times New Roman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B524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B5249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B5249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B5249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187450" y="908050"/>
            <a:ext cx="7705725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ctr">
              <a:spcBef>
                <a:spcPts val="1000"/>
              </a:spcBef>
              <a:buClrTx/>
              <a:buFontTx/>
              <a:buNone/>
            </a:pPr>
            <a:r>
              <a:rPr lang="ru-RU" altLang="ru-RU" sz="4000">
                <a:solidFill>
                  <a:srgbClr val="22228B"/>
                </a:solidFill>
                <a:latin typeface="Monotype Corsiva" pitchFamily="64" charset="0"/>
              </a:rPr>
              <a:t>«</a:t>
            </a:r>
            <a:r>
              <a:rPr lang="ru-RU" altLang="ru-RU" sz="4000">
                <a:solidFill>
                  <a:srgbClr val="22228B"/>
                </a:solidFill>
                <a:latin typeface="Century Gothic" pitchFamily="32" charset="0"/>
              </a:rPr>
              <a:t>Методика организации проектно-исследовательской деятельности обучающегося в условиях внедрения ФГОС </a:t>
            </a:r>
          </a:p>
          <a:p>
            <a:pPr algn="ctr">
              <a:spcBef>
                <a:spcPts val="1000"/>
              </a:spcBef>
              <a:buClrTx/>
              <a:buFontTx/>
              <a:buNone/>
            </a:pPr>
            <a:r>
              <a:rPr lang="ru-RU" altLang="ru-RU" sz="4000">
                <a:solidFill>
                  <a:srgbClr val="22228B"/>
                </a:solidFill>
                <a:latin typeface="Century Gothic" pitchFamily="32" charset="0"/>
              </a:rPr>
              <a:t>НОВОГО ПОКОЛЕНИЯ»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4359275"/>
            <a:ext cx="1762125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260475" y="180975"/>
            <a:ext cx="8228013" cy="1438275"/>
          </a:xfrm>
          <a:ln/>
        </p:spPr>
        <p:txBody>
          <a:bodyPr anchor="ctr"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Алгоритм работы над проектом: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39863"/>
            <a:ext cx="7380288" cy="558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3802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179388"/>
            <a:ext cx="6345238" cy="763587"/>
          </a:xfrm>
          <a:ln/>
        </p:spPr>
        <p:txBody>
          <a:bodyPr anchor="ctr"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Паспорт проекта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900113"/>
            <a:ext cx="7559675" cy="630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559675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38028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380287" cy="648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60363"/>
            <a:ext cx="738028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380287" cy="667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559675" cy="667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559675" cy="667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371600" y="6207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400" b="1">
                <a:solidFill>
                  <a:srgbClr val="C00000"/>
                </a:solidFill>
                <a:latin typeface="Century Gothic" pitchFamily="32" charset="0"/>
              </a:rPr>
              <a:t>Проект </a:t>
            </a:r>
            <a:r>
              <a:rPr lang="en-US" altLang="ru-RU" sz="4400" b="1">
                <a:solidFill>
                  <a:srgbClr val="C00000"/>
                </a:solidFill>
                <a:latin typeface="Century Gothic" pitchFamily="32" charset="0"/>
              </a:rPr>
              <a:t>Planet Micro</a:t>
            </a:r>
            <a:r>
              <a:rPr lang="en-US" altLang="ru-RU" sz="4400" b="1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331913" y="2060575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457200" indent="-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lnSpc>
                <a:spcPct val="90000"/>
              </a:lnSpc>
              <a:spcBef>
                <a:spcPts val="500"/>
              </a:spcBef>
              <a:buClr>
                <a:srgbClr val="A50021"/>
              </a:buClr>
              <a:buSzPct val="75000"/>
              <a:buFont typeface="Wingdings" charset="2"/>
              <a:buChar char=""/>
            </a:pPr>
            <a:r>
              <a:rPr lang="ru-RU" altLang="ru-RU" b="1">
                <a:solidFill>
                  <a:srgbClr val="92D050"/>
                </a:solidFill>
              </a:rPr>
              <a:t>1 урок</a:t>
            </a:r>
            <a:r>
              <a:rPr lang="ru-RU" altLang="ru-RU" sz="2000">
                <a:solidFill>
                  <a:srgbClr val="92D050"/>
                </a:solidFill>
              </a:rPr>
              <a:t> </a:t>
            </a:r>
            <a:r>
              <a:rPr lang="ru-RU" altLang="ru-RU" sz="2000">
                <a:solidFill>
                  <a:srgbClr val="0033CC"/>
                </a:solidFill>
              </a:rPr>
              <a:t>– Ознакомительное задание про отпечатки пальцев </a:t>
            </a:r>
            <a:r>
              <a:rPr lang="en-US" altLang="ru-RU" sz="2000">
                <a:solidFill>
                  <a:srgbClr val="0033CC"/>
                </a:solidFill>
              </a:rPr>
              <a:t>“</a:t>
            </a:r>
            <a:r>
              <a:rPr lang="ru-RU" altLang="ru-RU" sz="2000">
                <a:solidFill>
                  <a:srgbClr val="0033CC"/>
                </a:solidFill>
              </a:rPr>
              <a:t>Кто преступник</a:t>
            </a:r>
            <a:r>
              <a:rPr lang="en-US" altLang="ru-RU" sz="2000">
                <a:solidFill>
                  <a:srgbClr val="0033CC"/>
                </a:solidFill>
              </a:rPr>
              <a:t>”</a:t>
            </a:r>
            <a:r>
              <a:rPr lang="ru-RU" altLang="ru-RU" sz="2000">
                <a:solidFill>
                  <a:srgbClr val="0033CC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A50021"/>
              </a:buClr>
              <a:buSzPct val="75000"/>
              <a:buFont typeface="Wingdings" charset="2"/>
              <a:buChar char=""/>
            </a:pPr>
            <a:r>
              <a:rPr lang="ru-RU" altLang="ru-RU" b="1">
                <a:solidFill>
                  <a:srgbClr val="92D050"/>
                </a:solidFill>
              </a:rPr>
              <a:t>2 урок</a:t>
            </a:r>
            <a:r>
              <a:rPr lang="ru-RU" altLang="ru-RU" sz="2000">
                <a:solidFill>
                  <a:srgbClr val="92D050"/>
                </a:solidFill>
              </a:rPr>
              <a:t> </a:t>
            </a:r>
            <a:r>
              <a:rPr lang="ru-RU" altLang="ru-RU" sz="2000">
                <a:solidFill>
                  <a:srgbClr val="0033CC"/>
                </a:solidFill>
              </a:rPr>
              <a:t>– Составление эссе о своём классе, школе, городе.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A50021"/>
              </a:buClr>
              <a:buSzPct val="75000"/>
              <a:buFont typeface="Wingdings" charset="2"/>
              <a:buChar char=""/>
            </a:pPr>
            <a:r>
              <a:rPr lang="ru-RU" altLang="ru-RU" b="1">
                <a:solidFill>
                  <a:srgbClr val="92D050"/>
                </a:solidFill>
              </a:rPr>
              <a:t>3 урок</a:t>
            </a:r>
            <a:r>
              <a:rPr lang="ru-RU" altLang="ru-RU" sz="2000">
                <a:solidFill>
                  <a:srgbClr val="92D050"/>
                </a:solidFill>
              </a:rPr>
              <a:t> </a:t>
            </a:r>
            <a:r>
              <a:rPr lang="ru-RU" altLang="ru-RU" sz="2000">
                <a:solidFill>
                  <a:srgbClr val="0033CC"/>
                </a:solidFill>
              </a:rPr>
              <a:t>– Наблюдение за плесневыми грибами.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A50021"/>
              </a:buClr>
              <a:buSzPct val="75000"/>
              <a:buFont typeface="Wingdings" charset="2"/>
              <a:buChar char=""/>
            </a:pPr>
            <a:r>
              <a:rPr lang="ru-RU" altLang="ru-RU" b="1">
                <a:solidFill>
                  <a:srgbClr val="92D050"/>
                </a:solidFill>
              </a:rPr>
              <a:t>4 урок</a:t>
            </a:r>
            <a:r>
              <a:rPr lang="ru-RU" altLang="ru-RU" sz="2000">
                <a:solidFill>
                  <a:srgbClr val="92D050"/>
                </a:solidFill>
              </a:rPr>
              <a:t> </a:t>
            </a:r>
            <a:r>
              <a:rPr lang="ru-RU" altLang="ru-RU" sz="2000">
                <a:solidFill>
                  <a:srgbClr val="0033CC"/>
                </a:solidFill>
              </a:rPr>
              <a:t>– Анализ почвы.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A50021"/>
              </a:buClr>
              <a:buSzPct val="75000"/>
              <a:buFont typeface="Wingdings" charset="2"/>
              <a:buChar char=""/>
            </a:pPr>
            <a:r>
              <a:rPr lang="ru-RU" altLang="ru-RU" b="1">
                <a:solidFill>
                  <a:srgbClr val="92D050"/>
                </a:solidFill>
              </a:rPr>
              <a:t>5 урок</a:t>
            </a:r>
            <a:r>
              <a:rPr lang="ru-RU" altLang="ru-RU" sz="2000">
                <a:solidFill>
                  <a:srgbClr val="92D050"/>
                </a:solidFill>
              </a:rPr>
              <a:t> </a:t>
            </a:r>
            <a:r>
              <a:rPr lang="ru-RU" altLang="ru-RU" sz="2000">
                <a:solidFill>
                  <a:srgbClr val="0033CC"/>
                </a:solidFill>
              </a:rPr>
              <a:t>– Рассмотрение бентоса на дне водоёма.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060575"/>
            <a:ext cx="3241675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343400"/>
            <a:ext cx="3313113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7559675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WordArt 1"/>
          <p:cNvSpPr>
            <a:spLocks noChangeArrowheads="1" noChangeShapeType="1" noTextEdit="1"/>
          </p:cNvSpPr>
          <p:nvPr/>
        </p:nvSpPr>
        <p:spPr bwMode="auto">
          <a:xfrm>
            <a:off x="1800225" y="1439863"/>
            <a:ext cx="712946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6600FF"/>
                  </a:solidFill>
                  <a:miter lim="800000"/>
                  <a:headEnd/>
                  <a:tailEnd/>
                </a:ln>
                <a:solidFill>
                  <a:srgbClr val="FFFF00"/>
                </a:solidFill>
                <a:effectLst>
                  <a:outerShdw dist="17819" dir="2700000" algn="ctr" rotWithShape="0">
                    <a:srgbClr val="C0C0C0"/>
                  </a:outerShdw>
                </a:effectLst>
                <a:latin typeface="Century"/>
              </a:rPr>
              <a:t>Спасибо за внимание</a:t>
            </a: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538" y="5256213"/>
            <a:ext cx="292100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1439863" y="3600450"/>
            <a:ext cx="5040312" cy="258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000" i="1">
                <a:solidFill>
                  <a:srgbClr val="CC6600"/>
                </a:solidFill>
              </a:rPr>
              <a:t>Наши координаты:</a:t>
            </a:r>
            <a:r>
              <a:rPr lang="ru-RU" altLang="ru-RU" sz="4000"/>
              <a:t> </a:t>
            </a:r>
          </a:p>
          <a:p>
            <a:pPr>
              <a:buClrTx/>
              <a:buFontTx/>
              <a:buNone/>
            </a:pPr>
            <a:r>
              <a:rPr lang="ru-RU" altLang="ru-RU">
                <a:solidFill>
                  <a:srgbClr val="000000"/>
                </a:solidFill>
              </a:rPr>
              <a:t>355000, Россия, г. Ставрополь, </a:t>
            </a:r>
          </a:p>
          <a:p>
            <a:pPr>
              <a:buClrTx/>
              <a:buFontTx/>
              <a:buNone/>
            </a:pPr>
            <a:r>
              <a:rPr lang="ru-RU" altLang="ru-RU">
                <a:solidFill>
                  <a:srgbClr val="000000"/>
                </a:solidFill>
              </a:rPr>
              <a:t>ул. 50 лет ВЛКСМ, 65</a:t>
            </a:r>
          </a:p>
          <a:p>
            <a:pPr>
              <a:buClrTx/>
              <a:buFontTx/>
              <a:buNone/>
            </a:pPr>
            <a:r>
              <a:rPr lang="ru-RU" altLang="ru-RU">
                <a:solidFill>
                  <a:srgbClr val="000000"/>
                </a:solidFill>
              </a:rPr>
              <a:t>телефон, факс 8 (8652) 721</a:t>
            </a:r>
            <a:r>
              <a:rPr lang="en-US" altLang="ru-RU">
                <a:solidFill>
                  <a:srgbClr val="000000"/>
                </a:solidFill>
              </a:rPr>
              <a:t>-281</a:t>
            </a:r>
            <a:r>
              <a:rPr lang="ru-RU" altLang="ru-RU">
                <a:solidFill>
                  <a:srgbClr val="000000"/>
                </a:solidFill>
              </a:rPr>
              <a:t>. </a:t>
            </a:r>
          </a:p>
          <a:p>
            <a:pPr>
              <a:buClrTx/>
              <a:buFontTx/>
              <a:buNone/>
            </a:pPr>
            <a:r>
              <a:rPr lang="en-US" altLang="ru-RU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79388"/>
            <a:ext cx="28575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179388"/>
            <a:ext cx="20288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2700338"/>
            <a:ext cx="23177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371600" y="260350"/>
            <a:ext cx="7772400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400">
                <a:solidFill>
                  <a:srgbClr val="C00000"/>
                </a:solidFill>
              </a:rPr>
              <a:t>План работы кружка «Занимательная игрушка»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857500" y="2143125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844675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1258888" y="1773238"/>
            <a:ext cx="5334000" cy="271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1.</a:t>
            </a:r>
            <a:r>
              <a:rPr lang="ru-RU" altLang="ru-RU" sz="2000">
                <a:solidFill>
                  <a:srgbClr val="37297B"/>
                </a:solidFill>
              </a:rPr>
              <a:t> «Гостиница для тараканов».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2.</a:t>
            </a:r>
            <a:r>
              <a:rPr lang="ru-RU" altLang="ru-RU" sz="2000">
                <a:solidFill>
                  <a:srgbClr val="00B0F0"/>
                </a:solidFill>
              </a:rPr>
              <a:t> </a:t>
            </a:r>
            <a:r>
              <a:rPr lang="ru-RU" altLang="ru-RU" sz="2000">
                <a:solidFill>
                  <a:srgbClr val="37297B"/>
                </a:solidFill>
              </a:rPr>
              <a:t>«Слюна – особое вещество».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3.</a:t>
            </a:r>
            <a:r>
              <a:rPr lang="ru-RU" altLang="ru-RU" sz="2000">
                <a:solidFill>
                  <a:srgbClr val="37297B"/>
                </a:solidFill>
              </a:rPr>
              <a:t> «Зубы разрушаются ежедневно».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4.</a:t>
            </a:r>
            <a:r>
              <a:rPr lang="ru-RU" altLang="ru-RU" sz="2000">
                <a:solidFill>
                  <a:srgbClr val="37297B"/>
                </a:solidFill>
              </a:rPr>
              <a:t> «Исследование зубного налёта».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5.</a:t>
            </a:r>
            <a:r>
              <a:rPr lang="ru-RU" altLang="ru-RU" sz="2000">
                <a:solidFill>
                  <a:srgbClr val="37297B"/>
                </a:solidFill>
              </a:rPr>
              <a:t> «Любимая среда для плесени».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endParaRPr lang="ru-RU" altLang="ru-RU" sz="2000">
              <a:solidFill>
                <a:srgbClr val="37297B"/>
              </a:solidFill>
            </a:endParaRPr>
          </a:p>
        </p:txBody>
      </p:sp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437063"/>
            <a:ext cx="29718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5076825" y="4365625"/>
            <a:ext cx="3810000" cy="209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6.</a:t>
            </a:r>
            <a:r>
              <a:rPr lang="ru-RU" altLang="ru-RU" sz="2000">
                <a:solidFill>
                  <a:srgbClr val="37297B"/>
                </a:solidFill>
              </a:rPr>
              <a:t> «Плесневый хлеб».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7.</a:t>
            </a:r>
            <a:r>
              <a:rPr lang="ru-RU" altLang="ru-RU" sz="2000">
                <a:solidFill>
                  <a:srgbClr val="00B0F0"/>
                </a:solidFill>
              </a:rPr>
              <a:t> </a:t>
            </a:r>
            <a:r>
              <a:rPr lang="ru-RU" altLang="ru-RU" sz="2000">
                <a:solidFill>
                  <a:srgbClr val="37297B"/>
                </a:solidFill>
              </a:rPr>
              <a:t>«Вырастите   собственные бактерии».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00B0F0"/>
                </a:solidFill>
              </a:rPr>
              <a:t>Занятие 8.</a:t>
            </a:r>
            <a:r>
              <a:rPr lang="ru-RU" altLang="ru-RU" sz="2000">
                <a:solidFill>
                  <a:srgbClr val="37297B"/>
                </a:solidFill>
              </a:rPr>
              <a:t> «Мир вокруг нас». </a:t>
            </a:r>
          </a:p>
          <a:p>
            <a:pPr>
              <a:spcBef>
                <a:spcPts val="1250"/>
              </a:spcBef>
              <a:buClrTx/>
              <a:buFontTx/>
              <a:buNone/>
            </a:pPr>
            <a:endParaRPr lang="ru-RU" altLang="ru-RU" sz="2000">
              <a:solidFill>
                <a:srgbClr val="37297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260475" y="-539750"/>
            <a:ext cx="4500563" cy="630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altLang="ru-RU" sz="2000" b="1" i="1" dirty="0">
                <a:solidFill>
                  <a:srgbClr val="5B5249"/>
                </a:solidFill>
              </a:rPr>
              <a:t>               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2800" b="1" i="1" dirty="0">
              <a:solidFill>
                <a:srgbClr val="94006B"/>
              </a:solidFill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2800" b="1" i="1" dirty="0">
              <a:solidFill>
                <a:srgbClr val="94006B"/>
              </a:solidFill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altLang="ru-RU" sz="1800" b="1" i="1" dirty="0">
                <a:solidFill>
                  <a:srgbClr val="94006B"/>
                </a:solidFill>
              </a:rPr>
              <a:t>                     Дистанционное образование предусматривает общение преподавателя и учеников в режиме он - </a:t>
            </a:r>
            <a:r>
              <a:rPr lang="ru-RU" altLang="ru-RU" sz="1800" b="1" i="1" dirty="0" err="1">
                <a:solidFill>
                  <a:srgbClr val="94006B"/>
                </a:solidFill>
              </a:rPr>
              <a:t>лайн</a:t>
            </a:r>
            <a:r>
              <a:rPr lang="ru-RU" altLang="ru-RU" sz="1800" b="1" i="1" dirty="0">
                <a:solidFill>
                  <a:srgbClr val="94006B"/>
                </a:solidFill>
              </a:rPr>
              <a:t> на основе использования каналов Интернета в качестве транспортной среды для передачи данных. Оно открывает новые возможности в обучении детей с проблемами здоровья. 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altLang="ru-RU" sz="1800" b="1" i="1" dirty="0">
                <a:solidFill>
                  <a:srgbClr val="94006B"/>
                </a:solidFill>
              </a:rPr>
              <a:t>           В ходе урока проходит как общение преподавателя с ребенком в режиме он-</a:t>
            </a:r>
            <a:r>
              <a:rPr lang="ru-RU" altLang="ru-RU" sz="1800" b="1" i="1" dirty="0" err="1">
                <a:solidFill>
                  <a:srgbClr val="94006B"/>
                </a:solidFill>
              </a:rPr>
              <a:t>лайн</a:t>
            </a:r>
            <a:r>
              <a:rPr lang="ru-RU" altLang="ru-RU" sz="1800" b="1" i="1" dirty="0">
                <a:solidFill>
                  <a:srgbClr val="94006B"/>
                </a:solidFill>
              </a:rPr>
              <a:t>, так и выполнение учащимся заданий, присланных ему в электронном виде, с последующей отправкой результатов в центр дистанционного обучения.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1800" b="1" i="1" dirty="0">
              <a:solidFill>
                <a:srgbClr val="94006B"/>
              </a:solidFill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1079500"/>
            <a:ext cx="2879725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419475"/>
            <a:ext cx="2700337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179388"/>
            <a:ext cx="7740650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79388"/>
            <a:ext cx="3959225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419475"/>
            <a:ext cx="4140200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331913" y="1557338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4963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</a:pPr>
            <a:r>
              <a:rPr lang="ru-RU" altLang="ru-RU" sz="3200" i="1">
                <a:solidFill>
                  <a:srgbClr val="000000"/>
                </a:solidFill>
              </a:rPr>
              <a:t>Подари ребенку радость творчества, осознание авторского голоса</a:t>
            </a:r>
            <a:r>
              <a:rPr lang="en-US" altLang="ru-RU" sz="3200" i="1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</a:pPr>
            <a:r>
              <a:rPr lang="ru-RU" altLang="ru-RU" sz="3200" i="1">
                <a:solidFill>
                  <a:srgbClr val="000000"/>
                </a:solidFill>
              </a:rPr>
              <a:t>Веди ученика от собственного опыта к общественному</a:t>
            </a:r>
            <a:r>
              <a:rPr lang="en-US" altLang="ru-RU" sz="3200" i="1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</a:pPr>
            <a:r>
              <a:rPr lang="ru-RU" altLang="ru-RU" sz="3200" i="1">
                <a:solidFill>
                  <a:srgbClr val="000000"/>
                </a:solidFill>
              </a:rPr>
              <a:t>Будь не «НАД», а «РЯДОМ»</a:t>
            </a:r>
            <a:r>
              <a:rPr lang="en-US" altLang="ru-RU" sz="3200" i="1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</a:pPr>
            <a:r>
              <a:rPr lang="ru-RU" altLang="ru-RU" sz="3200" i="1">
                <a:solidFill>
                  <a:srgbClr val="000000"/>
                </a:solidFill>
              </a:rPr>
              <a:t>Радуйся вопросу, но отвечать не спеши</a:t>
            </a:r>
            <a:r>
              <a:rPr lang="en-US" altLang="ru-RU" sz="3200" i="1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</a:pPr>
            <a:r>
              <a:rPr lang="ru-RU" altLang="ru-RU" sz="3200" i="1">
                <a:solidFill>
                  <a:srgbClr val="000000"/>
                </a:solidFill>
              </a:rPr>
              <a:t>Учи анализировать каждый этап работы</a:t>
            </a:r>
            <a:r>
              <a:rPr lang="en-US" altLang="ru-RU" sz="3200" i="1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</a:pPr>
            <a:r>
              <a:rPr lang="ru-RU" altLang="ru-RU" sz="3200" i="1">
                <a:solidFill>
                  <a:srgbClr val="000000"/>
                </a:solidFill>
              </a:rPr>
              <a:t>Критикуя, стимулируй ученика.</a:t>
            </a:r>
          </a:p>
        </p:txBody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128713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ctr">
              <a:spcBef>
                <a:spcPts val="2125"/>
              </a:spcBef>
              <a:buClrTx/>
              <a:buFontTx/>
              <a:buNone/>
            </a:pPr>
            <a:r>
              <a:rPr lang="ru-RU" altLang="ru-RU" sz="3400">
                <a:solidFill>
                  <a:srgbClr val="FFFF00"/>
                </a:solidFill>
                <a:latin typeface="Century" pitchFamily="16" charset="0"/>
              </a:rPr>
              <a:t>Вы - блестящий учитель, у вас прекрасные ученики!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AutoShape 1"/>
          <p:cNvSpPr>
            <a:spLocks noChangeArrowheads="1"/>
          </p:cNvSpPr>
          <p:nvPr/>
        </p:nvSpPr>
        <p:spPr bwMode="auto">
          <a:xfrm>
            <a:off x="179388" y="152400"/>
            <a:ext cx="8964612" cy="1189038"/>
          </a:xfrm>
          <a:prstGeom prst="roundRect">
            <a:avLst>
              <a:gd name="adj" fmla="val 49106"/>
            </a:avLst>
          </a:prstGeom>
          <a:solidFill>
            <a:srgbClr val="7030A0"/>
          </a:solidFill>
          <a:ln w="28440">
            <a:solidFill>
              <a:srgbClr val="FFFFFF"/>
            </a:solidFill>
            <a:miter lim="800000"/>
            <a:headEnd/>
            <a:tailEnd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Портрет выпускника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2636838"/>
            <a:ext cx="158750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484313"/>
            <a:ext cx="1547813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276350" y="1557338"/>
            <a:ext cx="33750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CC0099"/>
                </a:solidFill>
              </a:rPr>
              <a:t>деятельный и активный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320800" y="1989138"/>
            <a:ext cx="1825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0000FF"/>
                </a:solidFill>
              </a:rPr>
              <a:t>креативный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1773238" y="2420938"/>
            <a:ext cx="24812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009900"/>
                </a:solidFill>
              </a:rPr>
              <a:t>любознательный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1341438" y="2852738"/>
            <a:ext cx="22050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000000"/>
                </a:solidFill>
              </a:rPr>
              <a:t>инициативный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258888" y="3357563"/>
            <a:ext cx="38703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C00000"/>
                </a:solidFill>
              </a:rPr>
              <a:t>открытый внешнему миру,</a:t>
            </a:r>
          </a:p>
          <a:p>
            <a:pPr>
              <a:buClrTx/>
              <a:buFontTx/>
              <a:buNone/>
            </a:pPr>
            <a:r>
              <a:rPr lang="ru-RU" altLang="ru-RU">
                <a:solidFill>
                  <a:srgbClr val="C00000"/>
                </a:solidFill>
              </a:rPr>
              <a:t> доброжелательный и отзывчивый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1276350" y="4581525"/>
            <a:ext cx="47371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FF3399"/>
                </a:solidFill>
              </a:rPr>
              <a:t>положительное отношение к себе,</a:t>
            </a:r>
          </a:p>
          <a:p>
            <a:pPr>
              <a:buClrTx/>
              <a:buFontTx/>
              <a:buNone/>
            </a:pPr>
            <a:r>
              <a:rPr lang="ru-RU" altLang="ru-RU">
                <a:solidFill>
                  <a:srgbClr val="FF3399"/>
                </a:solidFill>
              </a:rPr>
              <a:t> уверенность в своих силах 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3635375" y="2924175"/>
            <a:ext cx="36369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 b="1">
                <a:solidFill>
                  <a:srgbClr val="7030A0"/>
                </a:solidFill>
              </a:rPr>
              <a:t>коммуникативность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2808288" y="6021388"/>
            <a:ext cx="63357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 b="1">
                <a:solidFill>
                  <a:srgbClr val="FFC000"/>
                </a:solidFill>
              </a:rPr>
              <a:t>навыки самоорганизации и здорового образа жизни</a:t>
            </a: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4500563" y="1844675"/>
            <a:ext cx="35274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 b="1">
                <a:solidFill>
                  <a:srgbClr val="FFC000"/>
                </a:solidFill>
              </a:rPr>
              <a:t>исследовательский</a:t>
            </a:r>
          </a:p>
          <a:p>
            <a:pPr>
              <a:buClrTx/>
              <a:buFontTx/>
              <a:buNone/>
            </a:pPr>
            <a:r>
              <a:rPr lang="ru-RU" altLang="ru-RU" b="1">
                <a:solidFill>
                  <a:srgbClr val="FFC000"/>
                </a:solidFill>
              </a:rPr>
              <a:t> интерес</a:t>
            </a:r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6084888" y="4797425"/>
            <a:ext cx="266541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 b="1">
                <a:solidFill>
                  <a:srgbClr val="00B0F0"/>
                </a:solidFill>
              </a:rPr>
              <a:t>саморегуляция</a:t>
            </a: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3492500" y="4149725"/>
            <a:ext cx="28432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 b="1">
                <a:solidFill>
                  <a:srgbClr val="002060"/>
                </a:solidFill>
              </a:rPr>
              <a:t>ответственность</a:t>
            </a:r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1268413" y="5373688"/>
            <a:ext cx="31242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>
                <a:solidFill>
                  <a:srgbClr val="0D0D0D"/>
                </a:solidFill>
              </a:rPr>
              <a:t>чувство собственного</a:t>
            </a:r>
          </a:p>
          <a:p>
            <a:pPr>
              <a:buClrTx/>
              <a:buFontTx/>
              <a:buNone/>
            </a:pPr>
            <a:r>
              <a:rPr lang="ru-RU" altLang="ru-RU">
                <a:solidFill>
                  <a:srgbClr val="0D0D0D"/>
                </a:solidFill>
              </a:rPr>
              <a:t>  достоинства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4211638" y="5300663"/>
            <a:ext cx="50768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ru-RU" altLang="ru-RU" b="1">
                <a:solidFill>
                  <a:srgbClr val="00B050"/>
                </a:solidFill>
              </a:rPr>
              <a:t>уважительное отношение к окружающим, к иной точке зрения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519363" y="720725"/>
            <a:ext cx="5580062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algn="r">
              <a:buClrTx/>
              <a:buFontTx/>
              <a:buNone/>
            </a:pPr>
            <a: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  <a:t>Скажи мне, и я забуду. </a:t>
            </a:r>
            <a:b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</a:br>
            <a: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  <a:t>Покажи мне, и я запомню. </a:t>
            </a:r>
            <a:b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</a:br>
            <a: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  <a:t>Дай мне действовать самому, и я пойму. </a:t>
            </a:r>
            <a:b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</a:br>
            <a: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  <a:t/>
            </a:r>
            <a:br>
              <a:rPr lang="ru-RU" altLang="ru-RU" sz="1800" b="1">
                <a:solidFill>
                  <a:srgbClr val="FF3366"/>
                </a:solidFill>
                <a:latin typeface="Georgia" pitchFamily="16" charset="0"/>
              </a:rPr>
            </a:br>
            <a:r>
              <a:rPr lang="ru-RU" altLang="ru-RU" sz="1400" b="1" i="1">
                <a:solidFill>
                  <a:srgbClr val="FF3366"/>
                </a:solidFill>
                <a:latin typeface="Georgia" pitchFamily="16" charset="0"/>
              </a:rPr>
              <a:t>(древняя  китайская  мудрость)</a:t>
            </a:r>
            <a:r>
              <a:rPr lang="ru-RU" altLang="ru-RU" sz="4000" b="1" i="1">
                <a:solidFill>
                  <a:srgbClr val="FF3366"/>
                </a:solidFill>
                <a:latin typeface="Georgia" pitchFamily="16" charset="0"/>
              </a:rPr>
              <a:t/>
            </a:r>
            <a:br>
              <a:rPr lang="ru-RU" altLang="ru-RU" sz="4000" b="1" i="1">
                <a:solidFill>
                  <a:srgbClr val="FF3366"/>
                </a:solidFill>
                <a:latin typeface="Georgia" pitchFamily="16" charset="0"/>
              </a:rPr>
            </a:br>
            <a:r>
              <a:rPr lang="ru-RU" altLang="ru-RU" sz="4000" b="1" i="1">
                <a:solidFill>
                  <a:srgbClr val="FFFF99"/>
                </a:solidFill>
                <a:latin typeface="Georgia" pitchFamily="16" charset="0"/>
              </a:rPr>
              <a:t/>
            </a:r>
            <a:br>
              <a:rPr lang="ru-RU" altLang="ru-RU" sz="4000" b="1" i="1">
                <a:solidFill>
                  <a:srgbClr val="FFFF99"/>
                </a:solidFill>
                <a:latin typeface="Georgia" pitchFamily="16" charset="0"/>
              </a:rPr>
            </a:br>
            <a:endParaRPr lang="ru-RU" altLang="ru-RU" sz="4000" b="1" i="1">
              <a:solidFill>
                <a:srgbClr val="FFFF99"/>
              </a:solidFill>
              <a:latin typeface="Georgia" pitchFamily="16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849438"/>
            <a:ext cx="2700338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500563"/>
            <a:ext cx="1979612" cy="1619250"/>
          </a:xfrm>
          <a:prstGeom prst="rect">
            <a:avLst/>
          </a:prstGeom>
          <a:noFill/>
          <a:ln w="1908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1979613"/>
            <a:ext cx="2519362" cy="1800225"/>
          </a:xfrm>
          <a:prstGeom prst="rect">
            <a:avLst/>
          </a:prstGeom>
          <a:noFill/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4500563"/>
            <a:ext cx="1979612" cy="1670050"/>
          </a:xfrm>
          <a:prstGeom prst="rect">
            <a:avLst/>
          </a:prstGeom>
          <a:noFill/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4500563"/>
            <a:ext cx="2292350" cy="1646237"/>
          </a:xfrm>
          <a:prstGeom prst="rect">
            <a:avLst/>
          </a:prstGeom>
          <a:noFill/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10" dur="2000" fill="hold"/>
                                        <p:tgtEl>
                                          <p:spTgt spid="58370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4" dur="1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6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17" dur="2000" fill="hold"/>
                                        <p:tgtEl>
                                          <p:spTgt spid="58371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1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6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24" dur="2000" fill="hold"/>
                                        <p:tgtEl>
                                          <p:spTgt spid="58372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8" dur="1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6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31" dur="2000" fill="hold"/>
                                        <p:tgtEl>
                                          <p:spTgt spid="58373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5" dur="1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6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38" dur="2000" fill="hold"/>
                                        <p:tgtEl>
                                          <p:spTgt spid="58374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388</Words>
  <Application>Microsoft Office PowerPoint</Application>
  <PresentationFormat>Экран (4:3)</PresentationFormat>
  <Paragraphs>81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23</vt:i4>
      </vt:variant>
      <vt:variant>
        <vt:lpstr>Заголовки слайдов</vt:lpstr>
      </vt:variant>
      <vt:variant>
        <vt:i4>21</vt:i4>
      </vt:variant>
    </vt:vector>
  </HeadingPairs>
  <TitlesOfParts>
    <vt:vector size="44" baseType="lpstr"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работы над проектом:</vt:lpstr>
      <vt:lpstr>Презентация PowerPoint</vt:lpstr>
      <vt:lpstr>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пользователь</dc:creator>
  <cp:lastModifiedBy>Admin</cp:lastModifiedBy>
  <cp:revision>337</cp:revision>
  <cp:lastPrinted>1601-01-01T00:00:00Z</cp:lastPrinted>
  <dcterms:created xsi:type="dcterms:W3CDTF">2005-02-21T08:52:15Z</dcterms:created>
  <dcterms:modified xsi:type="dcterms:W3CDTF">2018-03-29T13:02:59Z</dcterms:modified>
</cp:coreProperties>
</file>