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60" r:id="rId4"/>
    <p:sldId id="262" r:id="rId5"/>
    <p:sldId id="265" r:id="rId6"/>
    <p:sldId id="266" r:id="rId7"/>
    <p:sldId id="272" r:id="rId8"/>
    <p:sldId id="273" r:id="rId9"/>
    <p:sldId id="270" r:id="rId10"/>
    <p:sldId id="284" r:id="rId11"/>
    <p:sldId id="283" r:id="rId12"/>
    <p:sldId id="279" r:id="rId13"/>
    <p:sldId id="280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438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1.5647322441481464E-2"/>
          <c:y val="9.1713786516514156E-2"/>
          <c:w val="0.53101318163396527"/>
          <c:h val="0.73516343718762966"/>
        </c:manualLayout>
      </c:layout>
      <c:pie3DChart>
        <c:varyColors val="1"/>
        <c:ser>
          <c:idx val="0"/>
          <c:order val="0"/>
          <c:explosion val="53"/>
          <c:cat>
            <c:multiLvlStrRef>
              <c:f>Лист1!$A$2:$B$3</c:f>
              <c:multiLvlStrCache>
                <c:ptCount val="2"/>
                <c:lvl>
                  <c:pt idx="0">
                    <c:v>88%</c:v>
                  </c:pt>
                  <c:pt idx="1">
                    <c:v>12%</c:v>
                  </c:pt>
                </c:lvl>
                <c:lvl>
                  <c:pt idx="0">
                    <c:v>22 уч. - есть мобильный телефон</c:v>
                  </c:pt>
                  <c:pt idx="1">
                    <c:v>3 уч. - нет телефона</c:v>
                  </c:pt>
                </c:lvl>
              </c:multiLvlStrCache>
            </c:multiLvl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0.88</c:v>
                </c:pt>
                <c:pt idx="1">
                  <c:v>0.12000000000000002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2312438680522177"/>
          <c:y val="4.563646745520384E-2"/>
          <c:w val="0.47439161243292655"/>
          <c:h val="0.85418592105776336"/>
        </c:manualLayout>
      </c:layout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200">
                <a:latin typeface="Times New Roman" pitchFamily="18" charset="0"/>
                <a:cs typeface="Times New Roman" pitchFamily="18" charset="0"/>
              </a:defRPr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Есть ли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выход в интернет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вашем мобильном телефоне?</a:t>
            </a:r>
          </a:p>
        </c:rich>
      </c:tx>
      <c:layout>
        <c:manualLayout>
          <c:xMode val="edge"/>
          <c:yMode val="edge"/>
          <c:x val="0.18254691601049897"/>
          <c:y val="1.8749999999999999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9286577585655486E-3"/>
          <c:y val="0.24842488261538198"/>
          <c:w val="0.99628976410028458"/>
          <c:h val="0.667589017886901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Есть ли интернет в вашем мобильном телефоне?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0"/>
          </c:dPt>
          <c:dPt>
            <c:idx val="2"/>
            <c:explosion val="0"/>
          </c:dPt>
          <c:dLbls>
            <c:dLbl>
              <c:idx val="0"/>
              <c:layout>
                <c:manualLayout>
                  <c:x val="0.16407479608747191"/>
                  <c:y val="3.1301306027725385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0.27536972165129808"/>
                  <c:y val="-8.9064178054289629E-3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0.14854787546754084"/>
                  <c:y val="-3.8233791924354082E-2"/>
                </c:manualLayout>
              </c:layout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есть</c:v>
                </c:pt>
                <c:pt idx="1">
                  <c:v>wi-fi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4</c:v>
                </c:pt>
                <c:pt idx="2">
                  <c:v>10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2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/>
              <a:t>Где вы носите мобильный телефон?</a:t>
            </a:r>
          </a:p>
        </c:rich>
      </c:tx>
      <c:layout>
        <c:manualLayout>
          <c:xMode val="edge"/>
          <c:yMode val="edge"/>
          <c:x val="0.20573494117092025"/>
          <c:y val="1.8565188663247949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27301000041091322"/>
          <c:y val="0.17823385120951468"/>
          <c:w val="0.43821120332139657"/>
          <c:h val="0.574715869776652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Где вы носите мобильный телефон?</c:v>
                </c:pt>
              </c:strCache>
            </c:strRef>
          </c:tx>
          <c:dLbls>
            <c:dLbl>
              <c:idx val="0"/>
              <c:layout>
                <c:manualLayout>
                  <c:x val="9.9620019389017725E-2"/>
                  <c:y val="-5.7594721444206048E-2"/>
                </c:manualLayout>
              </c:layout>
              <c:showPercent val="1"/>
            </c:dLbl>
            <c:dLbl>
              <c:idx val="1"/>
              <c:layout>
                <c:manualLayout>
                  <c:x val="0.24186791269767591"/>
                  <c:y val="-8.7413596556904269E-2"/>
                </c:manualLayout>
              </c:layout>
              <c:showPercent val="1"/>
            </c:dLbl>
            <c:dLbl>
              <c:idx val="2"/>
              <c:layout>
                <c:manualLayout>
                  <c:x val="-7.2730122832622882E-2"/>
                  <c:y val="-0.13892462241037545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в карманах брюк, курток и т.п.- 11 уч.</c:v>
                </c:pt>
                <c:pt idx="1">
                  <c:v>на шее, поясе -1 уч.</c:v>
                </c:pt>
                <c:pt idx="2">
                  <c:v>в портфеле, сумке -13 уч.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1</c:v>
                </c:pt>
                <c:pt idx="2">
                  <c:v>13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0.70240639928896753"/>
          <c:w val="0.9994580130366032"/>
          <c:h val="0.2233852947156815"/>
        </c:manualLayout>
      </c:layout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Знаете ли вы о вредном воздействии телефона на здоровье человека?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22681263972619031"/>
          <c:y val="0.54541129027991597"/>
          <c:w val="0.5792639755426785"/>
          <c:h val="0.420093534580813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о вредном воздействии телефона на здоровье человека?</c:v>
                </c:pt>
              </c:strCache>
            </c:strRef>
          </c:tx>
          <c:explosion val="25"/>
          <c:dPt>
            <c:idx val="0"/>
            <c:explosion val="0"/>
          </c:dPt>
          <c:dLbls>
            <c:dLbl>
              <c:idx val="0"/>
              <c:layout>
                <c:manualLayout>
                  <c:x val="0.31455398717881272"/>
                  <c:y val="-0.27778725644240576"/>
                </c:manualLayout>
              </c:layout>
              <c:showPercent val="1"/>
            </c:dLbl>
            <c:dLbl>
              <c:idx val="1"/>
              <c:layout>
                <c:manualLayout>
                  <c:x val="-0.28552833798193977"/>
                  <c:y val="1.7071515863316782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22 ученика знают о вреде мобильного телефона</c:v>
                </c:pt>
                <c:pt idx="1">
                  <c:v>3 -ничего не знают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88</c:v>
                </c:pt>
                <c:pt idx="1">
                  <c:v>12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8062664" cy="12241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</a:t>
            </a:r>
            <a:br>
              <a:rPr lang="ru-RU" sz="3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направлению: </a:t>
            </a:r>
            <a:br>
              <a:rPr lang="ru-RU" sz="3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«Моё здоровье и безопасность»</a:t>
            </a:r>
            <a:endParaRPr lang="ru-RU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8136904" cy="453650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проекта: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«Польза и вред мобильных телефонов»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3 «А» класса</a:t>
            </a:r>
          </a:p>
          <a:p>
            <a:pPr algn="r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Луговская СОШ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Корнякова Светлана</a:t>
            </a:r>
          </a:p>
          <a:p>
            <a:pPr algn="r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Новикова Ольга Сергеевна</a:t>
            </a:r>
          </a:p>
        </p:txBody>
      </p:sp>
      <p:pic>
        <p:nvPicPr>
          <p:cNvPr id="1026" name="Picture 2" descr="C:\Users\Гость\Desktop\проекты на ПИК\Новая папка\IMG_34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28245" y="3377627"/>
            <a:ext cx="3472502" cy="28551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8099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1511055244"/>
              </p:ext>
            </p:extLst>
          </p:nvPr>
        </p:nvGraphicFramePr>
        <p:xfrm>
          <a:off x="899592" y="188640"/>
          <a:ext cx="712879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71600" y="4365104"/>
            <a:ext cx="7200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Мобильные телефоны в настоящее время используются не только для разговоров и отправки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смс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но и для выхода в интернет. 11 моих одноклассников имеют в своём мобильном телефоне постоянный выход в сеть интернет, 4 ученика – используют доступные сети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WI-FI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и у 10  - нет интернета в телефоне.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2010045868"/>
              </p:ext>
            </p:extLst>
          </p:nvPr>
        </p:nvGraphicFramePr>
        <p:xfrm>
          <a:off x="251520" y="116632"/>
          <a:ext cx="525658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220072" y="920899"/>
            <a:ext cx="36004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Около половины учеников моего класса – 48% - носят мобильные телефоны в непосредственной близости от жизненно важных органов (в карманах, на шее, на поясном ремне).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664827556"/>
              </p:ext>
            </p:extLst>
          </p:nvPr>
        </p:nvGraphicFramePr>
        <p:xfrm>
          <a:off x="179512" y="3645024"/>
          <a:ext cx="820891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2662" y="550489"/>
            <a:ext cx="540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Мои одноклассники – большие молодцы, практически все они (88 %) знают о вредном воздействии телефона на здоровье человека. Однако, знания эти достаточно поверхностные.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«Какие меры безопасности вы знаете?»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большинстве случаев был ответ - «держать телефон подальше от себя». Большинство пользователей не замечают изменений в своем организме во время пользования мобильным телефоном.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2592288" cy="36057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0658" y="4365104"/>
            <a:ext cx="51125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вопрос «Нужен ли сотовый телефон в школе?» утвердительно ответили все. Проанализировав, все вышесказанное мы пришли к выводу, что необходимо разработать памятку с рекомендациями по использованию мобильного телефона.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226" y="3938423"/>
            <a:ext cx="2650169" cy="27636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0076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восклицательные зна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503667"/>
            <a:ext cx="1512168" cy="17335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60522" y="1503667"/>
            <a:ext cx="39964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Ограничьте время разговоров по мобильному телефону. Чем короче разговор, тем безопаснее для здоровья;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По возможности – используйте беспроводные наушники 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Прежде чем подносить телефон к уху – дождитесь соединения;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Носите телефон в чехле вдали от тела, жизненно важных органов – в портфеле, сумке, и никак не на поясе, шее, в кармане и т.п.;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используйте телефон в закрытых металлических помещениях (лифт, железо-бетонные строения), автомобилях.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осуществляйте звонки при низком заряде батареи или низком уровне связи;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Не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используйте мобильный телефон перед сном, не кладите его под подушку – бессонница, нервные расстройства.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298747"/>
            <a:ext cx="4032448" cy="245855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55976" y="1060464"/>
            <a:ext cx="39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Правила пользования мобильным телефоном</a:t>
            </a:r>
          </a:p>
        </p:txBody>
      </p:sp>
      <p:pic>
        <p:nvPicPr>
          <p:cNvPr id="3" name="Picture 2" descr="C:\Users\Гость\Desktop\проекты на ПИК\Новая папка\IMG_34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3320" y="771066"/>
            <a:ext cx="3636242" cy="32049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07886" y="260648"/>
            <a:ext cx="3180656" cy="496953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памятка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31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8723" y="261228"/>
            <a:ext cx="66967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Заключение и выводы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92115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своей работе я не нашла однозначного ответа на вопрос: «Друг или враг нам сотовый телефон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?». Но я пришла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выводу, что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лучше знать об опасности, применять меры, чем потом лечить ее последствия. Здоровье человека не купишь ни за какие деньги. При помощи памятки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постараюсь донести до сознания каждого ученика информацию о вредном воздействии мобильного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телефона. Теперь я знаю, что нужно соблюдать правила пользования сотовым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телефоном.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время работы над темой, я сама узнала много нового о сотовом телефоне, и это изменило мое отношение к нему. Я стала ограничивать продолжительность разговора, почти не играю в сотовом телефоне. Многие ученики моего класса тоже последовали моему примеру. Я считаю, что цель работы достигнута, гипотеза подтверждена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34" y="4477767"/>
            <a:ext cx="5426931" cy="23802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035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626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Актуальность темы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Мобильные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телефоны стали частью нашей жизни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 телевизоры или компьютеры. На переменах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одноклассники играют в игры в телефоне,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тратят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много времени на разговоры по мобильному.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 выбрала эту тему потому, что меня заинтересовало,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же воздействует сотовый телефон на здоровье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для чего нужен сотовый телефон и что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знают учащиеся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начальной школы 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пользе и вреде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мобильного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телефона?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 считаю, что выбранная мною тема важна, так как большинство школьников много разговаривают и играют по сотовому телефону, он является неотъемлемой частью их жизни и не все из них знают, какие правила надо соблюдать, чтобы сохранить своё здоровье.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выяснить положительные и отрицательные стороны влияния сотового телефона в жизни человека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Я предполагаю, что мобильный  телефон оказывает как положительное влияния на современного человека, так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вредное воздействие на его здоровье. 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изучить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различные теоретические источники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теме исследования.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провести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опрос, анкетирование у сверстников,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целью выявления  частоты использования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ими сотового телефона в течение дня.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подвести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итоги работы, составить памятку для учащихся начальных классов по безопасному использованию мобильных телефонов.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наблюдение,  исследования публицистических и научных источников, анкетирование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60648"/>
            <a:ext cx="3320328" cy="24902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7896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666" y="307554"/>
            <a:ext cx="1691270" cy="20880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477805"/>
            <a:ext cx="820891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Мобильный телефон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переносное средство связи, предназначенное преимущественно для голосового общения. Сегодня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роль мобильного телефона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жизни человека сложно переоценить. С помощью этого компактного прибора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любой момент можем быстро связаться со своими родственниками и друзьями, коллегами по работе, чтобы узнать интересующую нас информацию.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49297" y="954489"/>
            <a:ext cx="4320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Польза мобильного телефона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33690" y="307554"/>
            <a:ext cx="4151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информацией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Гость\Desktop\проекты на ПИК\Новая папка\IMG_34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59104"/>
            <a:ext cx="4248472" cy="33467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27984" y="3062759"/>
            <a:ext cx="45365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 этом не надо напрягать память и вспоминать телефон старого знакомого, которому уже давно не набирали, записная книжка мобильника всегда под рукой. Многие помимо контактов хранят на телефоне еще массу другой информации – записывают свои идеи и мысли, номера кредитных карт, памятные даты, различные файлы и т.д. То есть телефон заменяет нам сразу записную книжку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flash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-накопитель. А всевозможные полезные программы, функции, опции которыми оснащены современные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сотовые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телефоны делают это небольшое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размеру устройство настолько многофункциональным, что порой диву даешься.</a:t>
            </a:r>
          </a:p>
        </p:txBody>
      </p:sp>
    </p:spTree>
    <p:extLst>
      <p:ext uri="{BB962C8B-B14F-4D97-AF65-F5344CB8AC3E}">
        <p14:creationId xmlns="" xmlns:p14="http://schemas.microsoft.com/office/powerpoint/2010/main" val="219851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1619" y="132601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Вред мобильного телефона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32711"/>
            <a:ext cx="367240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Однако, помимо неоценимой пользы мобильного телефона для человека в современной жизни, существует ещё и вредное воздействие телефона, в первую очередь на здоровье человека.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Прежде всего следует сказать, что главный вред здоровью человека наноситься высокочастотным излучением, которое производит мобильный телефон.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0" y="753127"/>
            <a:ext cx="4812647" cy="347491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4133697"/>
            <a:ext cx="826903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Проще говоря, трубка – это маленькая микроволновка, которая нагревает мозг. Сигнал мобильника модулированный, сложный, мозг реагирует на него остро и тонко. Во время разговора по мобильнику, мы бьём по тонким стенкам коры головного мозга электромагнитной дубинкой. И здесь не важна мощность мобильника. Важно то, что он находиться рядом с ухом, т.е. очень близко к мозгу. Мозг реагирует на вмешательство в его нормальную работу, сопротивляется и пытается защититься, но в какой-то момент не выдерживает и даёт сбой.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Отсюда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переутомляемость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, головная боль, нарушение памяти.</a:t>
            </a:r>
          </a:p>
        </p:txBody>
      </p:sp>
    </p:spTree>
    <p:extLst>
      <p:ext uri="{BB962C8B-B14F-4D97-AF65-F5344CB8AC3E}">
        <p14:creationId xmlns="" xmlns:p14="http://schemas.microsoft.com/office/powerpoint/2010/main" val="61147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963" y="292877"/>
            <a:ext cx="4968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детей мобильный телефон оказывает большее воздействие, чем на взрослых. Во-первых, вес мозга ребёнка меньше, чем вес мозга взрослого человека. Во-вторых, костная ткань черепа тоньше. В–третьих, мозг у детей активно развивается.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телефон\slide_5 (1) —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078" y="197346"/>
            <a:ext cx="2952328" cy="17543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95167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Растущий детский организм обладает повышенной чувствительностью к электромагнитному полю, в результате чего  ещё несформировавшаяся иммунная система ребёнка может пострадать от постоянного влияния телефонного излучения. Основные последствия этого – нарушение стабильности клеток организма и работы нервной системы.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212976"/>
            <a:ext cx="3764138" cy="34492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789040"/>
            <a:ext cx="1892300" cy="2641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396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4364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Исследования учёных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01418"/>
            <a:ext cx="43924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Венгерские учёные исследовали воздействие излучения мобильного телефона на крыс в возрасте от 12 до 26 недель, чей мозг находиться в той же стадии развития, что и мозг подростков. Через 50 дней исследователи обнаружили множество мёртвых мозговых клеток у крыс. Сходство между мозгом крысы и человека даёт учёным повод предположить, что схожие эффекты телефон оказывает и на людей. Тем самым венгерские учёные доказывают, что излучение мобильного телефона может вызывать развитие раковых опухолей головного мозга.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843617"/>
            <a:ext cx="2520280" cy="18909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3933056"/>
            <a:ext cx="43204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Наш скелет подвергается опасности 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телефона. Ношение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мобильного телефона на поясном ремне может нанести вред костям.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23" y="245424"/>
            <a:ext cx="4095688" cy="3572736"/>
          </a:xfrm>
          <a:prstGeom prst="rect">
            <a:avLst/>
          </a:prstGeom>
        </p:spPr>
      </p:pic>
      <p:pic>
        <p:nvPicPr>
          <p:cNvPr id="8" name="Рисунок 7" descr="slide_15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1487" y="5133385"/>
            <a:ext cx="2467159" cy="14638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50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4173400" y="948790"/>
            <a:ext cx="4488307" cy="2342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Помимо всего прочего, мобильный телефон является разносчиком бактерий и распространителем инфекций. Британские учёные, в ходе исследований, обнаружили на корпусе мобильного телефона бактерий больше, чем на дверных ручках, клавиатурах, подошвах обуви и даже сиденьях туалета (в 18 раз больше).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bb539a2de6162fc0c6e22b7618400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7944" y="2238264"/>
            <a:ext cx="1985455" cy="1555041"/>
          </a:xfrm>
          <a:prstGeom prst="rect">
            <a:avLst/>
          </a:prstGeom>
        </p:spPr>
      </p:pic>
      <p:pic>
        <p:nvPicPr>
          <p:cNvPr id="4" name="Рисунок 3" descr="mikroby_na_telefone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505" y="473276"/>
            <a:ext cx="2727072" cy="176072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1199" y="3933056"/>
            <a:ext cx="494275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Мобильный телефон не даёт выспаться!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Даже самый обыкновенный неработающий мобильный, если он просто лежит рядом с вашей кроватью, может помешать вам выспаться. Дело в том, что электромагнитное поле телефона даже в режиме ожидания негативно воздействует на центральную нервную систему, нарушая нормальное чередование фаз сна.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952" y="3999265"/>
            <a:ext cx="3567755" cy="25925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73399" y="548680"/>
            <a:ext cx="2419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Опасно! Микробы!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356" y="106760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Мои эксперименты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650" y="527287"/>
            <a:ext cx="8928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Последнее утверждение – нарушение сна – я доказала опытным путём.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6196" y="1124744"/>
            <a:ext cx="39734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Первая неделя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мобильный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телефон лежал под подушкой, в непосредственной близости.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я была раздражительная, не выспавшаяся, ощущала усталость и недомогание, головную боль, ломоту в теле.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124744"/>
            <a:ext cx="4366736" cy="5184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Вторая неделя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мобильный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телефон лежал в другой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комнате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Самочувствие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утрам стало лучше – настроение бодрее, состояние усталости прошло, просыпаться стало легче и веселее.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заметила, что когда телефона нет рядом, мне даже снились сны.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85" y="2132856"/>
            <a:ext cx="3353562" cy="2517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828" y="1916832"/>
            <a:ext cx="3836929" cy="2408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0326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Анкетирование и опрос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57102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разработала анкеты, с помощью которых попыталась узнать, сколько мои сверстники тратят в день времени на разговоры по мобильному телефону, как часто они играют в игры и слушают музыку, а также – знают ли они о вреде, который наносит здоровью мобильный телефон. В анкетировании приняли участие 25 учеников, это мои одноклассники. И вот результаты опроса.</a:t>
            </a:r>
          </a:p>
        </p:txBody>
      </p:sp>
      <p:pic>
        <p:nvPicPr>
          <p:cNvPr id="1026" name="Picture 2" descr="H:\телефон\20170404_2214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00" y="2057023"/>
            <a:ext cx="2773832" cy="21511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Гость\Desktop\проекты на ПИК\Новая папка\IMG_34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86" y="4437112"/>
            <a:ext cx="2757246" cy="20679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2358445"/>
            <a:ext cx="59046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Есть ли у вас мобильный телефон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Данный вопрос анкеты ещё раз подтверждает актуальность выбранной мной темы. Практически каждый современный ученик имеет мобильный телефон. Из 25 моих одноклассников, только у троих - нет мобильного.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14781573"/>
              </p:ext>
            </p:extLst>
          </p:nvPr>
        </p:nvGraphicFramePr>
        <p:xfrm>
          <a:off x="3275856" y="4330105"/>
          <a:ext cx="5400600" cy="2281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8152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850</TotalTime>
  <Words>1510</Words>
  <Application>Microsoft Office PowerPoint</Application>
  <PresentationFormat>Экран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Исследовательская работа  по направлению:  «Моё здоровье и безопасность»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по направлению:   «Моё здоровье и безопасность»</dc:title>
  <dc:creator>Лариса Корнякова</dc:creator>
  <cp:lastModifiedBy>Ольга</cp:lastModifiedBy>
  <cp:revision>94</cp:revision>
  <dcterms:created xsi:type="dcterms:W3CDTF">2017-03-30T20:14:54Z</dcterms:created>
  <dcterms:modified xsi:type="dcterms:W3CDTF">2017-04-13T16:19:29Z</dcterms:modified>
</cp:coreProperties>
</file>