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7" r:id="rId4"/>
    <p:sldId id="265" r:id="rId5"/>
    <p:sldId id="269" r:id="rId6"/>
    <p:sldId id="27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EDEC"/>
    <a:srgbClr val="FFCCFF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736" autoAdjust="0"/>
    <p:restoredTop sz="94660"/>
  </p:normalViewPr>
  <p:slideViewPr>
    <p:cSldViewPr>
      <p:cViewPr>
        <p:scale>
          <a:sx n="100" d="100"/>
          <a:sy n="100" d="100"/>
        </p:scale>
        <p:origin x="-564" y="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F6124-61CF-44DD-BA6A-2D845DD5FD3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F6124-61CF-44DD-BA6A-2D845DD5FD3F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A973D-F552-4614-9ECB-1084A369D9E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png"/><Relationship Id="rId7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Relationship Id="rId14" Type="http://schemas.openxmlformats.org/officeDocument/2006/relationships/image" Target="../media/image2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13" Type="http://schemas.openxmlformats.org/officeDocument/2006/relationships/image" Target="../media/image37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12" Type="http://schemas.openxmlformats.org/officeDocument/2006/relationships/image" Target="../media/image36.jpeg"/><Relationship Id="rId2" Type="http://schemas.openxmlformats.org/officeDocument/2006/relationships/image" Target="../media/image26.jpeg"/><Relationship Id="rId16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11" Type="http://schemas.openxmlformats.org/officeDocument/2006/relationships/image" Target="../media/image35.jpeg"/><Relationship Id="rId5" Type="http://schemas.openxmlformats.org/officeDocument/2006/relationships/image" Target="../media/image29.jpeg"/><Relationship Id="rId15" Type="http://schemas.openxmlformats.org/officeDocument/2006/relationships/image" Target="../media/image39.jpeg"/><Relationship Id="rId10" Type="http://schemas.openxmlformats.org/officeDocument/2006/relationships/image" Target="../media/image34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Relationship Id="rId14" Type="http://schemas.openxmlformats.org/officeDocument/2006/relationships/image" Target="../media/image3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2.jpeg"/><Relationship Id="rId7" Type="http://schemas.openxmlformats.org/officeDocument/2006/relationships/image" Target="../media/image46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10" Type="http://schemas.openxmlformats.org/officeDocument/2006/relationships/image" Target="../media/image49.jpeg"/><Relationship Id="rId4" Type="http://schemas.openxmlformats.org/officeDocument/2006/relationships/image" Target="../media/image43.jpeg"/><Relationship Id="rId9" Type="http://schemas.openxmlformats.org/officeDocument/2006/relationships/image" Target="../media/image4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Выноска-облако 11"/>
          <p:cNvSpPr/>
          <p:nvPr/>
        </p:nvSpPr>
        <p:spPr>
          <a:xfrm>
            <a:off x="2915816" y="1916832"/>
            <a:ext cx="6228184" cy="2448272"/>
          </a:xfrm>
          <a:prstGeom prst="cloudCallout">
            <a:avLst/>
          </a:prstGeom>
          <a:solidFill>
            <a:srgbClr val="F8ED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  <a:latin typeface="Monotype Corsiva" pitchFamily="66" charset="0"/>
              </a:rPr>
              <a:t>Доноева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2800" b="1" dirty="0" err="1" smtClean="0">
                <a:solidFill>
                  <a:srgbClr val="FF0000"/>
                </a:solidFill>
                <a:latin typeface="Monotype Corsiva" pitchFamily="66" charset="0"/>
              </a:rPr>
              <a:t>Арюна</a:t>
            </a:r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 Захаровна</a:t>
            </a: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Monotype Corsiva" pitchFamily="66" charset="0"/>
              </a:rPr>
              <a:t>учитель  начальных  классов</a:t>
            </a:r>
            <a:endParaRPr lang="ru-RU" sz="28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6" name="Picture 3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41551" y="-97393"/>
            <a:ext cx="1724193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24"/>
          <p:cNvSpPr txBox="1">
            <a:spLocks noChangeArrowheads="1"/>
          </p:cNvSpPr>
          <p:nvPr/>
        </p:nvSpPr>
        <p:spPr bwMode="auto">
          <a:xfrm>
            <a:off x="2483768" y="476672"/>
            <a:ext cx="5472608" cy="910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spAutoFit/>
          </a:bodyPr>
          <a:lstStyle/>
          <a:p>
            <a:pPr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МОУ </a:t>
            </a:r>
            <a:r>
              <a:rPr lang="ru-RU" sz="2800" b="1" dirty="0" err="1" smtClean="0">
                <a:solidFill>
                  <a:srgbClr val="C00000"/>
                </a:solidFill>
                <a:latin typeface="Monotype Corsiva" pitchFamily="66" charset="0"/>
              </a:rPr>
              <a:t>Сужинская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</a:rPr>
              <a:t> средняя общеобразовательная школа</a:t>
            </a:r>
            <a:endParaRPr lang="ru-RU" sz="2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18434" name="Picture 2" descr="http://img1.liveinternet.ru/images/attach/c/2/64/161/64161975_023212797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5114491">
            <a:off x="4243197" y="5276313"/>
            <a:ext cx="579631" cy="486142"/>
          </a:xfrm>
          <a:prstGeom prst="rect">
            <a:avLst/>
          </a:prstGeom>
          <a:noFill/>
        </p:spPr>
      </p:pic>
      <p:pic>
        <p:nvPicPr>
          <p:cNvPr id="18440" name="Picture 8" descr="http://img1.liveinternet.ru/images/attach/c/2/64/161/64161975_023212797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9474752">
            <a:off x="7971163" y="2723813"/>
            <a:ext cx="1031362" cy="953782"/>
          </a:xfrm>
          <a:prstGeom prst="rect">
            <a:avLst/>
          </a:prstGeom>
          <a:noFill/>
        </p:spPr>
      </p:pic>
      <p:pic>
        <p:nvPicPr>
          <p:cNvPr id="14" name="Picture 2" descr="http://img1.liveinternet.ru/images/attach/c/2/64/161/64161975_023212797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170805" y="5993904"/>
            <a:ext cx="719496" cy="603448"/>
          </a:xfrm>
          <a:prstGeom prst="rect">
            <a:avLst/>
          </a:prstGeom>
          <a:noFill/>
        </p:spPr>
      </p:pic>
      <p:pic>
        <p:nvPicPr>
          <p:cNvPr id="1027" name="Picture 3" descr="D:\ФОТО Видео\Фото здания школы\IMG_20180304_120217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59392" y="274318"/>
            <a:ext cx="2036987" cy="15608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Доноева А.З\Фото ДАЗ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84663"/>
            <a:ext cx="2634551" cy="37608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нутый угол 2"/>
          <p:cNvSpPr/>
          <p:nvPr/>
        </p:nvSpPr>
        <p:spPr>
          <a:xfrm>
            <a:off x="395536" y="476672"/>
            <a:ext cx="6336704" cy="5904656"/>
          </a:xfrm>
          <a:prstGeom prst="foldedCorner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0000" dist="20000" dir="5400000" rotWithShape="0">
              <a:srgbClr val="000000">
                <a:alpha val="38000"/>
              </a:srgbClr>
            </a:outerShdw>
            <a:softEdge rad="127000"/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19050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sz="1200" b="1" dirty="0" smtClean="0">
              <a:solidFill>
                <a:srgbClr val="0000FF"/>
              </a:solidFill>
              <a:latin typeface="Monotype Corsiva" pitchFamily="66" charset="0"/>
              <a:cs typeface="Times New Roman" pitchFamily="18" charset="0"/>
            </a:endParaRPr>
          </a:p>
          <a:p>
            <a:pPr indent="19050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sz="1200" b="1" dirty="0" smtClean="0">
              <a:solidFill>
                <a:srgbClr val="0000FF"/>
              </a:solidFill>
              <a:latin typeface="Monotype Corsiva" pitchFamily="66" charset="0"/>
              <a:cs typeface="Times New Roman" pitchFamily="18" charset="0"/>
            </a:endParaRPr>
          </a:p>
          <a:p>
            <a:pPr indent="19050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sz="2400" b="1" dirty="0" smtClean="0">
              <a:solidFill>
                <a:srgbClr val="0000FF"/>
              </a:solidFill>
              <a:latin typeface="Monotype Corsiva" pitchFamily="66" charset="0"/>
              <a:cs typeface="Times New Roman" pitchFamily="18" charset="0"/>
            </a:endParaRPr>
          </a:p>
          <a:p>
            <a:pPr indent="19050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sz="2400" b="1" dirty="0" smtClean="0">
              <a:solidFill>
                <a:srgbClr val="0000FF"/>
              </a:solidFill>
              <a:latin typeface="Monotype Corsiva" pitchFamily="66" charset="0"/>
              <a:cs typeface="Times New Roman" pitchFamily="18" charset="0"/>
            </a:endParaRPr>
          </a:p>
          <a:p>
            <a:pPr indent="19050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sz="2400" b="1" dirty="0" smtClean="0">
              <a:solidFill>
                <a:srgbClr val="0000FF"/>
              </a:solidFill>
              <a:latin typeface="Monotype Corsiva" pitchFamily="66" charset="0"/>
              <a:cs typeface="Times New Roman" pitchFamily="18" charset="0"/>
            </a:endParaRPr>
          </a:p>
          <a:p>
            <a:pPr indent="19050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sz="2400" b="1" dirty="0" smtClean="0">
              <a:solidFill>
                <a:srgbClr val="0000FF"/>
              </a:solidFill>
              <a:latin typeface="Monotype Corsiva" pitchFamily="66" charset="0"/>
              <a:cs typeface="Times New Roman" pitchFamily="18" charset="0"/>
            </a:endParaRPr>
          </a:p>
          <a:p>
            <a:pPr indent="190500"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2800" b="1" u="sng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  <a:cs typeface="Times New Roman" pitchFamily="18" charset="0"/>
              </a:rPr>
              <a:t>Визитная карточка</a:t>
            </a:r>
          </a:p>
          <a:p>
            <a:pPr indent="190500"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sz="2800" b="1" u="sng" dirty="0" smtClean="0">
              <a:solidFill>
                <a:schemeClr val="accent6">
                  <a:lumMod val="50000"/>
                </a:schemeClr>
              </a:solidFill>
              <a:latin typeface="Monotype Corsiva" pitchFamily="66" charset="0"/>
              <a:cs typeface="Times New Roman" pitchFamily="18" charset="0"/>
            </a:endParaRPr>
          </a:p>
          <a:p>
            <a:pPr indent="19050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Дата рождения:</a:t>
            </a:r>
            <a:r>
              <a:rPr lang="ru-RU" sz="2800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2800" i="1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29.11.1975 год</a:t>
            </a:r>
            <a:endParaRPr lang="ru-RU" sz="2800" dirty="0" smtClean="0">
              <a:solidFill>
                <a:schemeClr val="tx1"/>
              </a:solidFill>
              <a:latin typeface="Monotype Corsiva" pitchFamily="66" charset="0"/>
              <a:cs typeface="Times New Roman" pitchFamily="18" charset="0"/>
            </a:endParaRPr>
          </a:p>
          <a:p>
            <a:pPr indent="19050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Образование: </a:t>
            </a:r>
            <a:r>
              <a:rPr lang="ru-RU" sz="2800" i="1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высшее,  Бурятский государственный    университет</a:t>
            </a:r>
          </a:p>
          <a:p>
            <a:pPr indent="19050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2800" b="1" i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Специальность: </a:t>
            </a:r>
            <a:r>
              <a:rPr lang="ru-RU" sz="2800" dirty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у</a:t>
            </a:r>
            <a:r>
              <a:rPr lang="ru-RU" sz="2800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читель начальных классов</a:t>
            </a:r>
          </a:p>
          <a:p>
            <a:pPr indent="19050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Место работы (учебное заведение):</a:t>
            </a:r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 </a:t>
            </a:r>
          </a:p>
          <a:p>
            <a:pPr indent="190500"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2800" i="1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МОУ </a:t>
            </a:r>
            <a:r>
              <a:rPr lang="ru-RU" sz="2800" i="1" dirty="0" err="1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Сужинская</a:t>
            </a:r>
            <a:r>
              <a:rPr lang="ru-RU" sz="2800" i="1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 СОШ</a:t>
            </a:r>
            <a:endParaRPr lang="ru-RU" sz="2800" dirty="0" smtClean="0">
              <a:solidFill>
                <a:schemeClr val="tx1"/>
              </a:solidFill>
              <a:latin typeface="Monotype Corsiva" pitchFamily="66" charset="0"/>
              <a:cs typeface="Times New Roman" pitchFamily="18" charset="0"/>
            </a:endParaRPr>
          </a:p>
          <a:p>
            <a:pPr indent="190500"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Общий педагогический стаж: </a:t>
            </a:r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 </a:t>
            </a:r>
            <a:r>
              <a:rPr lang="ru-RU" sz="2800" i="1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21 лет</a:t>
            </a:r>
            <a:endParaRPr lang="ru-RU" sz="2800" dirty="0" smtClean="0">
              <a:solidFill>
                <a:schemeClr val="tx1"/>
              </a:solidFill>
              <a:latin typeface="Monotype Corsiva" pitchFamily="66" charset="0"/>
              <a:cs typeface="Times New Roman" pitchFamily="18" charset="0"/>
            </a:endParaRPr>
          </a:p>
          <a:p>
            <a:pPr indent="190500"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Должность: </a:t>
            </a:r>
            <a:r>
              <a:rPr lang="ru-RU" sz="2800" i="1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учитель начальных классов</a:t>
            </a:r>
            <a:endParaRPr lang="ru-RU" sz="2800" dirty="0" smtClean="0">
              <a:solidFill>
                <a:schemeClr val="tx1"/>
              </a:solidFill>
              <a:latin typeface="Monotype Corsiva" pitchFamily="66" charset="0"/>
              <a:cs typeface="Times New Roman" pitchFamily="18" charset="0"/>
            </a:endParaRPr>
          </a:p>
          <a:p>
            <a:pPr indent="190500"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cs typeface="Times New Roman" pitchFamily="18" charset="0"/>
              </a:rPr>
              <a:t>Квалификация: </a:t>
            </a:r>
            <a:r>
              <a:rPr lang="ru-RU" sz="2800" i="1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первая категория</a:t>
            </a:r>
          </a:p>
          <a:p>
            <a:pPr indent="190500"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sz="2400" i="1" dirty="0" smtClean="0">
              <a:solidFill>
                <a:schemeClr val="tx1"/>
              </a:solidFill>
              <a:latin typeface="Monotype Corsiva" pitchFamily="66" charset="0"/>
              <a:cs typeface="Times New Roman" pitchFamily="18" charset="0"/>
            </a:endParaRPr>
          </a:p>
          <a:p>
            <a:pPr indent="190500"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sz="2400" i="1" dirty="0" smtClean="0">
              <a:solidFill>
                <a:schemeClr val="tx1"/>
              </a:solidFill>
              <a:latin typeface="Monotype Corsiva" pitchFamily="66" charset="0"/>
              <a:cs typeface="Times New Roman" pitchFamily="18" charset="0"/>
            </a:endParaRPr>
          </a:p>
          <a:p>
            <a:pPr indent="190500" eaLnBrk="0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sz="2400" dirty="0" smtClean="0">
              <a:solidFill>
                <a:schemeClr val="tx1"/>
              </a:solidFill>
              <a:latin typeface="Monotype Corsiva" pitchFamily="66" charset="0"/>
              <a:cs typeface="Times New Roman" pitchFamily="18" charset="0"/>
            </a:endParaRPr>
          </a:p>
          <a:p>
            <a:pPr indent="190500" algn="ctr" hangingPunct="0">
              <a:lnSpc>
                <a:spcPct val="93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endParaRPr lang="ru-RU" sz="2400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7410" name="AutoShape 2" descr="http://img.espicture.ru/11/kartinka-osenniyy-list-klena-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://img.espicture.ru/11/kartinka-osenniyy-list-klena-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2" descr="http://img1.liveinternet.ru/images/attach/c/2/64/161/64161975_023212797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9712" y="5733256"/>
            <a:ext cx="1080120" cy="905907"/>
          </a:xfrm>
          <a:prstGeom prst="rect">
            <a:avLst/>
          </a:prstGeom>
          <a:noFill/>
        </p:spPr>
      </p:pic>
      <p:pic>
        <p:nvPicPr>
          <p:cNvPr id="6" name="Picture 2" descr="http://img1.liveinternet.ru/images/attach/c/2/64/161/64161975_023212797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9641332">
            <a:off x="6953989" y="2104235"/>
            <a:ext cx="898258" cy="7533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G:\Доноева А.З\Фото класса\2 класс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038876">
            <a:off x="665385" y="3564754"/>
            <a:ext cx="1882579" cy="2588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7776864" cy="108012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0000"/>
                </a:solidFill>
                <a:latin typeface="Monotype Corsiva" pitchFamily="66" charset="0"/>
              </a:rPr>
              <a:t>«Если сегодня мы будем учить как вчера, то мы украдём у детей завтра»</a:t>
            </a:r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                                                            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Джон </a:t>
            </a:r>
            <a:r>
              <a:rPr lang="ru-RU" sz="2400" b="1" dirty="0" err="1" smtClean="0">
                <a:solidFill>
                  <a:srgbClr val="FF0000"/>
                </a:solidFill>
                <a:latin typeface="Monotype Corsiva" pitchFamily="66" charset="0"/>
              </a:rPr>
              <a:t>Дью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, </a:t>
            </a:r>
            <a:r>
              <a:rPr lang="ru-RU" sz="2400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американский философ. </a:t>
            </a:r>
            <a: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C00000"/>
                </a:solidFill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456372" y="2852936"/>
            <a:ext cx="45365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Школа…  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Здесь из детских сердец появляются ростки 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Веры, 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Правды, 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Надежды, </a:t>
            </a:r>
          </a:p>
          <a:p>
            <a:r>
              <a:rPr lang="ru-RU" sz="2000" b="1" dirty="0" smtClean="0">
                <a:solidFill>
                  <a:srgbClr val="7030A0"/>
                </a:solidFill>
                <a:latin typeface="Monotype Corsiva" pitchFamily="66" charset="0"/>
              </a:rPr>
              <a:t>Добра и Любви</a:t>
            </a:r>
            <a:endParaRPr lang="ru-RU" sz="2000" b="1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G:\Доноева А.З\Фото класса\3 класс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291510"/>
            <a:ext cx="2664443" cy="1937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G:\Доноева А.З\Фото класса\1 класс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2084" y="1124744"/>
            <a:ext cx="2574669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4" name="Picture 12" descr="G:\Доноева А.З\Грамоты ДАЗ\1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807901" y="1843414"/>
            <a:ext cx="1295799" cy="1848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G:\Доноева А.З\Грамоты ДАЗ\6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704934" y="1670469"/>
            <a:ext cx="1376479" cy="2038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G:\Доноева А.З\Грамоты ДАЗ\5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103700" y="1511445"/>
            <a:ext cx="1389243" cy="191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745" y="279249"/>
            <a:ext cx="8661648" cy="936104"/>
          </a:xfrm>
        </p:spPr>
        <p:txBody>
          <a:bodyPr>
            <a:normAutofit fontScale="90000"/>
          </a:bodyPr>
          <a:lstStyle/>
          <a:p>
            <a:pPr algn="l"/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«Учитель и ученик растут вместе» (Конфуций)</a:t>
            </a:r>
            <a:b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Monotype Corsiva" pitchFamily="66" charset="0"/>
              </a:rPr>
              <a:t>                                        </a:t>
            </a:r>
            <a:r>
              <a:rPr lang="ru-RU" sz="2700" b="1" dirty="0" smtClean="0">
                <a:solidFill>
                  <a:srgbClr val="C00000"/>
                </a:solidFill>
                <a:latin typeface="Monotype Corsiva" pitchFamily="66" charset="0"/>
              </a:rPr>
              <a:t>Результаты педагогической деятельности </a:t>
            </a:r>
            <a:br>
              <a:rPr lang="ru-RU" sz="27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700" b="1" dirty="0" smtClean="0">
                <a:solidFill>
                  <a:srgbClr val="C00000"/>
                </a:solidFill>
                <a:latin typeface="Monotype Corsiva" pitchFamily="66" charset="0"/>
              </a:rPr>
              <a:t>                                               2015-20167учебный  год</a:t>
            </a:r>
            <a:endParaRPr lang="ru-RU" sz="27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3074" name="Picture 2" descr="G:\Доноева А.З\Грамоты ДАЗ\1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60421" y="1196752"/>
            <a:ext cx="1359252" cy="1982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Доноева А.З\Грамоты ДАЗ\2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403648" y="1412777"/>
            <a:ext cx="1303791" cy="1844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G:\Доноева А.З\Грамоты ДАЗ\3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565328" y="4486978"/>
            <a:ext cx="1615824" cy="2164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G:\Доноева А.З\Грамоты ДАЗ\4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7380" y="4121267"/>
            <a:ext cx="1800521" cy="24760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G:\Доноева А.З\Грамоты ДАЗ\8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60421" y="3950996"/>
            <a:ext cx="1535348" cy="2191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G:\Доноева А.З\Грамоты ДАЗ\9.jpg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694641" y="2161829"/>
            <a:ext cx="1387857" cy="195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G:\Доноева А.З\Грамоты ДАЗ\10.jpg"/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103700" y="4165529"/>
            <a:ext cx="1677950" cy="2387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G:\Доноева А.З\Грамоты ДАЗ\12.jpg"/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655217" y="4431805"/>
            <a:ext cx="1556452" cy="222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2" descr="G:\Доноева А.З\Грамоты класса\11.jpg"/>
          <p:cNvPicPr>
            <a:picLocks noChangeAspect="1" noChangeArrowheads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308304" y="1248606"/>
            <a:ext cx="1545614" cy="2179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G:\Доноева А.З\Грамоты ДАЗ\7.jpg"/>
          <p:cNvPicPr>
            <a:picLocks noChangeAspect="1" noChangeArrowheads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492943" y="4394075"/>
            <a:ext cx="1489444" cy="2159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3" name="Picture 17" descr="G:\Доноева А.З\Грамоты класса\1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005237" y="4030296"/>
            <a:ext cx="1470232" cy="2072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G:\Доноева А.З\Грамоты класса\15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930517" y="4472914"/>
            <a:ext cx="1395062" cy="2078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G:\Доноева А.З\Грамоты класса\7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596336" y="1474695"/>
            <a:ext cx="1341971" cy="189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G:\Доноева А.З\Грамоты класса\6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444209" y="1627014"/>
            <a:ext cx="1296144" cy="200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G:\Доноева А.З\Грамоты класса\5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076056" y="1700808"/>
            <a:ext cx="1482060" cy="2107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106613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Участие в конкурсах мы принимаем,</a:t>
            </a:r>
            <a:b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Рисуем картины, стихи сочиняем,</a:t>
            </a:r>
            <a:b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В олимпиадах места занимаем.</a:t>
            </a:r>
            <a:endParaRPr lang="ru-RU" sz="2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4098" name="Picture 2" descr="G:\Доноева А.З\Грамоты класса\1.jpg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51520" y="1340768"/>
            <a:ext cx="1392319" cy="199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G:\Доноева А.З\Грамоты класса\2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529558" y="1533346"/>
            <a:ext cx="1386257" cy="1985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G:\Доноева А.З\Грамоты класса\3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720899" y="1700808"/>
            <a:ext cx="1454168" cy="2056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G:\Доноева А.З\Грамоты класса\4.jpg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851920" y="1988840"/>
            <a:ext cx="1467766" cy="2033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G:\Доноева А.З\Грамоты класса\8.jpg"/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48941" y="3757520"/>
            <a:ext cx="1495279" cy="2160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G:\Доноева А.З\Грамоты класса\9.jp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9005" y="4022324"/>
            <a:ext cx="1481106" cy="2036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G:\Доноева А.З\Грамоты класса\10.jpg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3840" y="4366955"/>
            <a:ext cx="1271976" cy="2078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9" name="Picture 13" descr="G:\Доноева А.З\Грамоты класса\12.jpg"/>
          <p:cNvPicPr>
            <a:picLocks noChangeAspect="1" noChangeArrowheads="1"/>
          </p:cNvPicPr>
          <p:nvPr/>
        </p:nvPicPr>
        <p:blipFill rotWithShape="1">
          <a:blip r:embed="rId1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2701787" y="4574953"/>
            <a:ext cx="1294150" cy="2049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 descr="G:\Доноева А.З\Грамоты класса\13.jpg"/>
          <p:cNvPicPr>
            <a:picLocks noChangeAspect="1" noChangeArrowheads="1"/>
          </p:cNvPicPr>
          <p:nvPr/>
        </p:nvPicPr>
        <p:blipFill rotWithShape="1">
          <a:blip r:embed="rId1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824155" y="4704935"/>
            <a:ext cx="1382447" cy="1949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11" name="Picture 15" descr="G:\Доноева А.З\Грамоты класса\14.jpg"/>
          <p:cNvPicPr>
            <a:picLocks noChangeAspect="1" noChangeArrowheads="1"/>
          </p:cNvPicPr>
          <p:nvPr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076056" y="4578873"/>
            <a:ext cx="1247152" cy="1866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706437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Гордиться мы можем  и таким результатом:</a:t>
            </a:r>
            <a:b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Monotype Corsiva" pitchFamily="66" charset="0"/>
              </a:rPr>
              <a:t>Ведь многие в классе у нас – дипломанты!</a:t>
            </a:r>
            <a:endParaRPr lang="ru-RU" sz="2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5123" name="Picture 3" descr="G:\Достижения детей\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9359" y="908720"/>
            <a:ext cx="1507426" cy="2118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G:\Достижения детей\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96108" y="1108834"/>
            <a:ext cx="1687613" cy="2362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G:\Достижения детей\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98743" y="1268760"/>
            <a:ext cx="1633883" cy="2330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G:\Достижения детей\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437512"/>
            <a:ext cx="1829670" cy="2593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G:\Достижения детей\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628800"/>
            <a:ext cx="1785080" cy="2482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G:\Достижения детей\6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300" y="3894319"/>
            <a:ext cx="1524485" cy="2093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G:\Достижения детей\7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5417" y="4031021"/>
            <a:ext cx="1513326" cy="2115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G:\Достижения детей\8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098743" y="4111626"/>
            <a:ext cx="1475162" cy="2132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G:\Достижения детей\9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3905" y="4221088"/>
            <a:ext cx="1571009" cy="2206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5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95373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1176</TotalTime>
  <Words>110</Words>
  <Application>Microsoft Office PowerPoint</Application>
  <PresentationFormat>Экран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«Если сегодня мы будем учить как вчера, то мы украдём у детей завтра»                                                             Джон Дью,  американский философ.  </vt:lpstr>
      <vt:lpstr>«Учитель и ученик растут вместе» (Конфуций)                                         Результаты педагогической деятельности                                                 2015-20167учебный  год</vt:lpstr>
      <vt:lpstr>Участие в конкурсах мы принимаем, Рисуем картины, стихи сочиняем, В олимпиадах места занимаем.</vt:lpstr>
      <vt:lpstr>Гордиться мы можем  и таким результатом: Ведь многие в классе у нас – дипломанты!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11</cp:lastModifiedBy>
  <cp:revision>127</cp:revision>
  <dcterms:created xsi:type="dcterms:W3CDTF">2014-07-18T16:08:11Z</dcterms:created>
  <dcterms:modified xsi:type="dcterms:W3CDTF">2018-03-29T00:12:17Z</dcterms:modified>
</cp:coreProperties>
</file>