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5" r:id="rId8"/>
    <p:sldId id="260" r:id="rId9"/>
    <p:sldId id="270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58" d="100"/>
          <a:sy n="58" d="100"/>
        </p:scale>
        <p:origin x="-1488" y="-10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DBD847-AF10-4385-852E-668BBF925797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407F7-CDB6-436E-9243-89FCF4FE68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EA815-3213-4A0E-A9DE-29EDFB13AFF7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7616C-77C7-44CF-9E11-B42306E82A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DAA63-90D2-41FF-975B-F6A960A432F5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01C56F-5A1F-433A-B25B-28F684DF70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EE128-F1A5-44B2-9655-936FB21D3AE7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274C7-C866-4E6C-8A81-FA15B053E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30E56-84BF-42F6-B351-285CCFF974D2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2EC5B-57EA-41CC-BB56-4524D736AA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A31CB-6574-4FA3-8561-F384C615167E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3BAE0-B17E-4441-BE8F-391CC05C7F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6A99C-D7CB-482E-ADE9-10FE0B925108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00564-69A6-48B1-AD17-38A44476C2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AB8CC-A63D-412D-B5C1-CD78DC56F391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D6F87-DAD3-4210-8F62-F481F188BE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73211-4859-4FB3-B731-935EA61A0EC0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AA9D2-F71B-4A73-9F9A-E26065332E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A37BF-2830-41FF-9DE3-54AECDFD2220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2D25BF-6C02-475A-A480-B6BEAD7B06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E98997-DDE6-4226-A3BE-D4489A8E76DE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AA5675-1D6D-4A47-BF35-B8FFE4386B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9C5AFAD-8857-4F65-9D32-1DB08A5D3746}" type="datetimeFigureOut">
              <a:rPr lang="ru-RU"/>
              <a:pPr>
                <a:defRPr/>
              </a:pPr>
              <a:t>29.03.2018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AF17E2-9BAA-4D7D-910D-3446017BE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88" r:id="rId2"/>
    <p:sldLayoutId id="214748369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8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7900" y="4724400"/>
            <a:ext cx="3960813" cy="13287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Arial" charset="0"/>
              </a:rPr>
              <a:t>Подготовила   Ванина М.В.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Arial" charset="0"/>
              </a:rPr>
              <a:t>Заместитель  председателя 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Arial" charset="0"/>
              </a:rPr>
              <a:t>Методического  совета</a:t>
            </a:r>
          </a:p>
          <a:p>
            <a:pPr eaLnBrk="1" hangingPunct="1">
              <a:lnSpc>
                <a:spcPct val="80000"/>
              </a:lnSpc>
            </a:pPr>
            <a:r>
              <a:rPr lang="ru-RU" sz="2000" b="1" smtClean="0">
                <a:latin typeface="Arial" charset="0"/>
              </a:rPr>
              <a:t> ГБОУ Школа №1393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772400" cy="273630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marL="18288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6000" dirty="0" smtClean="0"/>
              <a:t>Оценка  эффективности  урока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Объект 2"/>
          <p:cNvSpPr>
            <a:spLocks noGrp="1"/>
          </p:cNvSpPr>
          <p:nvPr>
            <p:ph sz="quarter" idx="13"/>
          </p:nvPr>
        </p:nvSpPr>
        <p:spPr>
          <a:xfrm>
            <a:off x="395288" y="731838"/>
            <a:ext cx="8353425" cy="5937250"/>
          </a:xfrm>
        </p:spPr>
        <p:txBody>
          <a:bodyPr/>
          <a:lstStyle/>
          <a:p>
            <a:pPr marL="365125" lvl="1" indent="0" eaLnBrk="1" hangingPunct="1">
              <a:buFont typeface="Georgia" pitchFamily="18" charset="0"/>
              <a:buNone/>
            </a:pPr>
            <a:r>
              <a:rPr lang="ru-RU" sz="4400" b="1" smtClean="0"/>
              <a:t>Цель</a:t>
            </a:r>
            <a:r>
              <a:rPr lang="ru-RU" sz="3400" b="1" smtClean="0"/>
              <a:t> – определить критерии эффективности урока и разработать систему оценивания эффективности урока для повышения качества образования и образовательных результатов.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388" y="188913"/>
            <a:ext cx="8785225" cy="6553200"/>
          </a:xfrm>
        </p:spPr>
        <p:txBody>
          <a:bodyPr rtlCol="0">
            <a:no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Задачи :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1.  Осуществить </a:t>
            </a:r>
            <a:r>
              <a:rPr lang="ru-RU" sz="2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осмысление понятия «эффективный урок»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  Обсудить критерии «эффективного урока» в условиях ГБОУ Школа №1393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3.  Проанализировать предложенный урок с помощью  разработанной «Технологической  карты анализа  урока»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4.  Разработать план мониторинга эффективности уроков  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96944" cy="16561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Критерии  оценивания  эффективности  урока</a:t>
            </a:r>
            <a:endParaRPr lang="ru-RU" dirty="0"/>
          </a:p>
        </p:txBody>
      </p:sp>
      <p:sp>
        <p:nvSpPr>
          <p:cNvPr id="16386" name="Объект 2"/>
          <p:cNvSpPr>
            <a:spLocks noGrp="1"/>
          </p:cNvSpPr>
          <p:nvPr>
            <p:ph sz="quarter" idx="13"/>
          </p:nvPr>
        </p:nvSpPr>
        <p:spPr>
          <a:xfrm>
            <a:off x="250825" y="1989138"/>
            <a:ext cx="8642350" cy="4625975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ru-RU" sz="3200" b="1" smtClean="0"/>
              <a:t>Согласованность  этапов урока с целеполаганием.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3200" b="1" smtClean="0"/>
              <a:t>Активность  и мотивация обучающихся.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3200" b="1" smtClean="0"/>
              <a:t>Стиль общения учителя и обучающихся, психологический климат урока.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3200" b="1" smtClean="0"/>
              <a:t>Приемы, методики,  технологии.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3200" b="1" smtClean="0"/>
              <a:t>Характер учебных заданий.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3200" b="1" smtClean="0"/>
              <a:t>Рефлексия.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56984" cy="158417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>Технологическая  карта анализа 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388" y="2060575"/>
            <a:ext cx="8785225" cy="4681538"/>
          </a:xfrm>
        </p:spPr>
        <p:txBody>
          <a:bodyPr rtlCol="0">
            <a:norm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0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Оценка этапов урока в баллах</a:t>
            </a:r>
            <a:r>
              <a:rPr lang="ru-RU" sz="40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: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ru-RU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«0»- отсутствие критериев на этапе </a:t>
            </a:r>
            <a:r>
              <a:rPr lang="ru-RU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</a:t>
            </a:r>
          </a:p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   урока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ru-RU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«1» -низкий уровень; </a:t>
            </a:r>
            <a:endParaRPr lang="ru-RU" sz="32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ru-RU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«</a:t>
            </a:r>
            <a:r>
              <a:rPr lang="ru-RU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2» - достаточный </a:t>
            </a:r>
            <a:r>
              <a:rPr lang="ru-RU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уровень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ru-RU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«3» - высокий уровень.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388" y="333375"/>
            <a:ext cx="8640762" cy="6048375"/>
          </a:xfrm>
        </p:spPr>
        <p:txBody>
          <a:bodyPr rtlCol="0">
            <a:normAutofit/>
          </a:bodyPr>
          <a:lstStyle/>
          <a:p>
            <a:pPr marL="4572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b="1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Эффективность  урока оценивается числом процентов от максимально возможного количества </a:t>
            </a:r>
            <a:r>
              <a:rPr lang="ru-RU" sz="3600" b="1" u="sng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баллов</a:t>
            </a:r>
            <a:endParaRPr lang="ru-RU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ru-RU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80-100% -  высокое  качество урока;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ru-RU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70-79% - хороший урок;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ru-RU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60-69% - урок удовлетворительный; 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buFont typeface="Wingdings" pitchFamily="2" charset="2"/>
              <a:buChar char="§"/>
              <a:defRPr/>
            </a:pPr>
            <a:r>
              <a:rPr lang="ru-RU" sz="3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менее 60% - урок  неудовлетворительный</a:t>
            </a:r>
          </a:p>
          <a:p>
            <a:pPr indent="-182880" eaLnBrk="1" fontAlgn="auto" hangingPunct="1">
              <a:buClr>
                <a:schemeClr val="accent6">
                  <a:lumMod val="75000"/>
                </a:schemeClr>
              </a:buClr>
              <a:defRPr/>
            </a:pPr>
            <a:endParaRPr lang="ru-RU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784976" cy="6480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dirty="0"/>
              <a:t>Технологическая  карта анализа  урока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quarter" idx="13"/>
          </p:nvPr>
        </p:nvGraphicFramePr>
        <p:xfrm>
          <a:off x="250825" y="1125538"/>
          <a:ext cx="8713788" cy="5351462"/>
        </p:xfrm>
        <a:graphic>
          <a:graphicData uri="http://schemas.openxmlformats.org/drawingml/2006/table">
            <a:tbl>
              <a:tblPr/>
              <a:tblGrid>
                <a:gridCol w="2179638"/>
                <a:gridCol w="1781175"/>
                <a:gridCol w="2574925"/>
                <a:gridCol w="2178050"/>
              </a:tblGrid>
              <a:tr h="86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Основные   этапы  урока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72" marR="6027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Постановка  задач  для  достижения  цели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72" marR="6027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Содержание  деятельности  учителя  и    обучающихся для  реализации  поставленных  задач для  достижения  определенной  цели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72" marR="6027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Анализ  результатов  поставленных  задач  для достижения  определенной  цели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7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Организационный этап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Актуализация знаний</a:t>
                      </a: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Постановка цели и задач урока. Мотивация учебной деятельности </a:t>
                      </a: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Применение знаний </a:t>
                      </a: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77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Контроль усвоения, обсуждение допущенных ошибок и их коррекция.</a:t>
                      </a: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Рефлексия (подведение итогов урока)</a:t>
                      </a: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95400">
                <a:tc>
                  <a:txBody>
                    <a:bodyPr/>
                    <a:lstStyle/>
                    <a:p>
                      <a:pPr marL="4572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572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Итого- 36 баллов </a:t>
                      </a:r>
                    </a:p>
                    <a:p>
                      <a:pPr marL="4572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572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Максимально возможное количество – 45 баллов.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4572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 эффективности урока 36/45 =0,8   ( 80%) </a:t>
                      </a:r>
                    </a:p>
                    <a:p>
                      <a:pPr marL="45720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Высокое  качество урока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14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11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11 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72" marR="6027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172819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4000" dirty="0" smtClean="0"/>
              <a:t>План мониторинга эффективности  уроков</a:t>
            </a:r>
            <a:endParaRPr lang="ru-RU" sz="4000" dirty="0"/>
          </a:p>
        </p:txBody>
      </p:sp>
      <p:sp>
        <p:nvSpPr>
          <p:cNvPr id="20482" name="Объект 2"/>
          <p:cNvSpPr>
            <a:spLocks noGrp="1"/>
          </p:cNvSpPr>
          <p:nvPr>
            <p:ph sz="quarter" idx="13"/>
          </p:nvPr>
        </p:nvSpPr>
        <p:spPr>
          <a:xfrm>
            <a:off x="323850" y="1916113"/>
            <a:ext cx="8496300" cy="4699000"/>
          </a:xfrm>
        </p:spPr>
        <p:txBody>
          <a:bodyPr/>
          <a:lstStyle/>
          <a:p>
            <a:pPr eaLnBrk="1" hangingPunct="1">
              <a:buFont typeface="Wingdings" pitchFamily="2" charset="2"/>
              <a:buChar char="§"/>
            </a:pPr>
            <a:r>
              <a:rPr lang="ru-RU" sz="2800" b="1" smtClean="0"/>
              <a:t>Система  посещений  уроков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800" b="1" smtClean="0"/>
              <a:t> Анализ уроков 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800" b="1" smtClean="0"/>
              <a:t>Определение  путей повышения     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2800" b="1" smtClean="0"/>
              <a:t>   эффективности  уроков (Методический    </a:t>
            </a:r>
          </a:p>
          <a:p>
            <a:pPr eaLnBrk="1" hangingPunct="1">
              <a:buFont typeface="Georgia" pitchFamily="18" charset="0"/>
              <a:buNone/>
            </a:pPr>
            <a:r>
              <a:rPr lang="ru-RU" sz="2800" b="1" smtClean="0"/>
              <a:t>   совет)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800" b="1" smtClean="0"/>
              <a:t> Проведение  Фестиваля  </a:t>
            </a:r>
            <a:r>
              <a:rPr lang="ru-RU" sz="2800" b="1" smtClean="0">
                <a:latin typeface="Arial" charset="0"/>
              </a:rPr>
              <a:t>эффективных</a:t>
            </a:r>
            <a:r>
              <a:rPr lang="ru-RU" sz="2800" b="1" smtClean="0"/>
              <a:t>  уроков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ru-RU" sz="2800" b="1" smtClean="0"/>
              <a:t> Проведение  </a:t>
            </a:r>
            <a:r>
              <a:rPr lang="ru-RU" sz="2800" b="1" smtClean="0">
                <a:latin typeface="Arial" charset="0"/>
              </a:rPr>
              <a:t>Педагогического  совета  по  итогам  Фестиваля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908720"/>
            <a:ext cx="6512511" cy="504056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dirty="0" smtClean="0"/>
              <a:t>Спасибо </a:t>
            </a:r>
            <a:br>
              <a:rPr lang="ru-RU" sz="5400" dirty="0" smtClean="0"/>
            </a:br>
            <a:r>
              <a:rPr lang="ru-RU" sz="5400" dirty="0" smtClean="0"/>
              <a:t> за  внимание и совместную работу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532</TotalTime>
  <Words>242</Words>
  <Application>Microsoft Office PowerPoint</Application>
  <PresentationFormat>Экран (4:3)</PresentationFormat>
  <Paragraphs>71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9</vt:i4>
      </vt:variant>
    </vt:vector>
  </HeadingPairs>
  <TitlesOfParts>
    <vt:vector size="19" baseType="lpstr">
      <vt:lpstr>Arial</vt:lpstr>
      <vt:lpstr>Trebuchet MS</vt:lpstr>
      <vt:lpstr>Georgia</vt:lpstr>
      <vt:lpstr>Calibri</vt:lpstr>
      <vt:lpstr>Wingdings</vt:lpstr>
      <vt:lpstr>Times New Roman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Оценка  эффективности  урока</dc:title>
  <dc:creator>1301</dc:creator>
  <cp:lastModifiedBy>ns</cp:lastModifiedBy>
  <cp:revision>54</cp:revision>
  <dcterms:created xsi:type="dcterms:W3CDTF">2017-11-03T06:39:39Z</dcterms:created>
  <dcterms:modified xsi:type="dcterms:W3CDTF">2018-03-29T15:52:09Z</dcterms:modified>
</cp:coreProperties>
</file>