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5"/>
  </p:notesMasterIdLst>
  <p:sldIdLst>
    <p:sldId id="258" r:id="rId3"/>
    <p:sldId id="264" r:id="rId4"/>
    <p:sldId id="259" r:id="rId5"/>
    <p:sldId id="260" r:id="rId6"/>
    <p:sldId id="262" r:id="rId7"/>
    <p:sldId id="263" r:id="rId8"/>
    <p:sldId id="265" r:id="rId9"/>
    <p:sldId id="266" r:id="rId10"/>
    <p:sldId id="269" r:id="rId11"/>
    <p:sldId id="267" r:id="rId12"/>
    <p:sldId id="270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8F767-433E-43A7-B10A-6E89B9798DA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DFA32-8469-4CE0-B4F6-0CC1941807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2DFA32-8469-4CE0-B4F6-0CC1941807D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 userDrawn="1"/>
        </p:nvPicPr>
        <p:blipFill>
          <a:blip r:embed="rId2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14.06.2017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38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 userDrawn="1"/>
        </p:nvPicPr>
        <p:blipFill>
          <a:blip r:embed="rId3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7B1F-C5AC-4B54-93C8-9891C673D48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29600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27B1F-C5AC-4B54-93C8-9891C673D481}" type="datetimeFigureOut">
              <a:rPr lang="ru-RU" smtClean="0"/>
              <a:pPr/>
              <a:t>14.06.2017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38C59-5D4A-4D4F-9A28-AD16BB927A8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428604"/>
            <a:ext cx="7929586" cy="928694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sz="12800" dirty="0" smtClean="0"/>
          </a:p>
          <a:p>
            <a:r>
              <a:rPr lang="ru-RU" sz="17600" dirty="0" smtClean="0"/>
              <a:t>Методическая работа ВДОУ</a:t>
            </a:r>
          </a:p>
          <a:p>
            <a:endParaRPr lang="ru-RU" sz="6400" dirty="0" smtClean="0"/>
          </a:p>
          <a:p>
            <a:r>
              <a:rPr lang="ru-RU" sz="6400" dirty="0" smtClean="0"/>
              <a:t>Подготовила </a:t>
            </a:r>
            <a:r>
              <a:rPr lang="ru-RU" sz="6400" dirty="0" smtClean="0"/>
              <a:t>заведующий </a:t>
            </a:r>
            <a:r>
              <a:rPr lang="ru-RU" sz="6400" dirty="0" smtClean="0"/>
              <a:t>МАДОУ </a:t>
            </a:r>
            <a:r>
              <a:rPr lang="ru-RU" sz="6400" dirty="0" smtClean="0"/>
              <a:t>Кваркенский детский сад №1 «Колосок»</a:t>
            </a:r>
          </a:p>
          <a:p>
            <a:r>
              <a:rPr lang="ru-RU" sz="6400" dirty="0" smtClean="0"/>
              <a:t>С.П.Завершинская</a:t>
            </a:r>
          </a:p>
          <a:p>
            <a:endParaRPr lang="ru-RU" sz="6400" dirty="0" smtClean="0"/>
          </a:p>
          <a:p>
            <a:endParaRPr lang="ru-RU" sz="6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786322"/>
            <a:ext cx="4500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501122" cy="11430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Индивидуальные формы работы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Самообразование</a:t>
            </a:r>
            <a:r>
              <a:rPr lang="ru-RU" dirty="0" smtClean="0"/>
              <a:t> </a:t>
            </a:r>
            <a:r>
              <a:rPr lang="ru-RU" dirty="0" smtClean="0"/>
              <a:t>— </a:t>
            </a:r>
            <a:r>
              <a:rPr lang="ru-RU" dirty="0" smtClean="0"/>
              <a:t>это самостоятельное приобретение знаний из различных источников с учетом интересов, склонностей каждого конкретного </a:t>
            </a:r>
            <a:r>
              <a:rPr lang="ru-RU" dirty="0" smtClean="0"/>
              <a:t>педагога.</a:t>
            </a:r>
          </a:p>
          <a:p>
            <a:r>
              <a:rPr lang="ru-RU" dirty="0" smtClean="0"/>
              <a:t>Формы </a:t>
            </a:r>
            <a:r>
              <a:rPr lang="ru-RU" dirty="0" smtClean="0"/>
              <a:t>самообразования многообразны:</a:t>
            </a:r>
          </a:p>
          <a:p>
            <a:r>
              <a:rPr lang="ru-RU" dirty="0" smtClean="0"/>
              <a:t>— работа в библиотеках с периодическими изданиями, монографиями, каталогами;</a:t>
            </a:r>
            <a:br>
              <a:rPr lang="ru-RU" dirty="0" smtClean="0"/>
            </a:br>
            <a:r>
              <a:rPr lang="ru-RU" dirty="0" smtClean="0"/>
              <a:t>— участие в работе научно-практических семинаров, конференций, тренингов;</a:t>
            </a:r>
            <a:br>
              <a:rPr lang="ru-RU" dirty="0" smtClean="0"/>
            </a:br>
            <a:r>
              <a:rPr lang="ru-RU" dirty="0" smtClean="0"/>
              <a:t>— получение консультаций специалистов, практических центров, кафедр психологии и педагогики высших учебных заведений;</a:t>
            </a:r>
            <a:br>
              <a:rPr lang="ru-RU" dirty="0" smtClean="0"/>
            </a:br>
            <a:r>
              <a:rPr lang="ru-RU" dirty="0" smtClean="0"/>
              <a:t>— работа с банком диагностических и коррекционно-развивающих программ в районных методических центрах </a:t>
            </a:r>
            <a:r>
              <a:rPr lang="ru-RU" smtClean="0"/>
              <a:t>.</a:t>
            </a:r>
            <a:r>
              <a:rPr lang="ru-RU" smtClean="0"/>
              <a:t> </a:t>
            </a:r>
            <a:endParaRPr lang="ru-RU" dirty="0" smtClean="0"/>
          </a:p>
          <a:p>
            <a:r>
              <a:rPr lang="ru-RU" dirty="0" smtClean="0"/>
              <a:t>Система непрерывного повышения квалификации каждого педагога ДОУ предполагает разные формы: обучение на </a:t>
            </a:r>
            <a:r>
              <a:rPr lang="ru-RU" dirty="0" smtClean="0"/>
              <a:t>курсах, </a:t>
            </a:r>
            <a:r>
              <a:rPr lang="ru-RU" dirty="0" smtClean="0"/>
              <a:t>участие в методической работе города, района, детского </a:t>
            </a:r>
            <a:r>
              <a:rPr lang="ru-RU" dirty="0" err="1" smtClean="0"/>
              <a:t>сададр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357298"/>
            <a:ext cx="821537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Объединяя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формы и методы работы с кадрами в единую систему, руководитель должен учитывать их оптимальное сочетание между собой. Структура системы методической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работы для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каждого дошкольного учреждения будет разной, неповторимой. Эта неповторимость объясняется конкретными для данного учреждения как организационно-педагогическими, так и морально-психологическими условиями в коллективе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sz="4200" dirty="0" smtClean="0"/>
              <a:t/>
            </a:r>
            <a:br>
              <a:rPr lang="ru-RU" sz="4200" dirty="0" smtClean="0"/>
            </a:br>
            <a:r>
              <a:rPr lang="ru-RU" sz="6600" dirty="0" smtClean="0"/>
              <a:t>Современные требования к качеству дошкольного образования ведут к необходимости обновления методической работы в ДОУ.</a:t>
            </a:r>
          </a:p>
          <a:p>
            <a:r>
              <a:rPr lang="ru-RU" sz="6600" dirty="0" smtClean="0"/>
              <a:t>Методическая работа в детском саду на современном этапе – это целостная система работы по повышению квалификации и педагогического мастерства каждого педагога, по обобщению и развитию творческого потенциала всего педагогического коллектива, основанная на достижениях науки и лучшего педагогического опыта.</a:t>
            </a:r>
          </a:p>
          <a:p>
            <a:r>
              <a:rPr lang="ru-RU" sz="6600" dirty="0" smtClean="0"/>
              <a:t>Конечным итогом этой деятельности является качество, эффективность и результативность организации воспитательно-образовательного процесса и рост уровня развития детей дошкольного </a:t>
            </a:r>
            <a:r>
              <a:rPr lang="ru-RU" sz="6600" dirty="0" smtClean="0"/>
              <a:t>возраста                                                                                                                                                          </a:t>
            </a:r>
            <a:r>
              <a:rPr lang="ru-RU" sz="6400" dirty="0" smtClean="0"/>
              <a:t/>
            </a:r>
            <a:br>
              <a:rPr lang="ru-RU" sz="6400" dirty="0" smtClean="0"/>
            </a:br>
            <a:endParaRPr lang="ru-RU" sz="6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15370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Формы методической работы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14281" y="1500174"/>
          <a:ext cx="8572560" cy="407196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57520"/>
                <a:gridCol w="2857520"/>
                <a:gridCol w="2857520"/>
              </a:tblGrid>
              <a:tr h="1384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Индивидуальные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smtClean="0">
                          <a:solidFill>
                            <a:srgbClr val="002060"/>
                          </a:solidFill>
                        </a:rPr>
                        <a:t>Групповые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2060"/>
                          </a:solidFill>
                        </a:rPr>
                        <a:t>Нетрадиционные</a:t>
                      </a:r>
                      <a:endParaRPr lang="ru-RU" sz="2400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>
                    <a:noFill/>
                  </a:tcPr>
                </a:tc>
              </a:tr>
              <a:tr h="2687785"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600" dirty="0" smtClean="0"/>
                        <a:t>посещение </a:t>
                      </a:r>
                      <a:r>
                        <a:rPr lang="ru-RU" sz="1600" dirty="0"/>
                        <a:t>групп с последующим анализом</a:t>
                      </a:r>
                      <a:r>
                        <a:rPr lang="ru-RU" sz="1600" dirty="0" smtClean="0"/>
                        <a:t>;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600" dirty="0" smtClean="0"/>
                        <a:t> взаимопосещение;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/>
                        <a:t>3) </a:t>
                      </a:r>
                      <a:r>
                        <a:rPr lang="ru-RU" sz="1600" dirty="0"/>
                        <a:t>индивидуальная консультация</a:t>
                      </a:r>
                      <a:r>
                        <a:rPr lang="ru-RU" sz="1600" dirty="0" smtClean="0"/>
                        <a:t>;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/>
                        <a:t> </a:t>
                      </a:r>
                      <a:r>
                        <a:rPr lang="ru-RU" sz="1600" dirty="0"/>
                        <a:t>4) личный показ методов и приемов </a:t>
                      </a:r>
                      <a:r>
                        <a:rPr lang="ru-RU" sz="1600" dirty="0" smtClean="0"/>
                        <a:t>работы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/>
                        <a:t> </a:t>
                      </a:r>
                      <a:r>
                        <a:rPr lang="ru-RU" sz="1600" dirty="0"/>
                        <a:t>5) </a:t>
                      </a:r>
                      <a:r>
                        <a:rPr lang="ru-RU" sz="1600" dirty="0" smtClean="0"/>
                        <a:t>самообразование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/>
                        <a:t> </a:t>
                      </a:r>
                      <a:r>
                        <a:rPr lang="ru-RU" sz="1600" dirty="0"/>
                        <a:t>6) наставничество.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600" dirty="0" smtClean="0"/>
                        <a:t>педагогический совет;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600" dirty="0" smtClean="0"/>
                        <a:t>семинар</a:t>
                      </a:r>
                      <a:r>
                        <a:rPr lang="ru-RU" sz="1600" dirty="0"/>
                        <a:t>; </a:t>
                      </a:r>
                      <a:endParaRPr lang="ru-RU" sz="1600" dirty="0" smtClean="0"/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600" dirty="0" smtClean="0"/>
                        <a:t> открытый </a:t>
                      </a:r>
                      <a:r>
                        <a:rPr lang="ru-RU" sz="1600" dirty="0"/>
                        <a:t>просмотр</a:t>
                      </a:r>
                      <a:r>
                        <a:rPr lang="ru-RU" sz="1600" dirty="0" smtClean="0"/>
                        <a:t>;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600" dirty="0" smtClean="0"/>
                        <a:t> групповая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консультация;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600" dirty="0" smtClean="0"/>
                        <a:t>работа </a:t>
                      </a:r>
                      <a:r>
                        <a:rPr lang="ru-RU" sz="1600" dirty="0"/>
                        <a:t>над единой методической темой; </a:t>
                      </a:r>
                      <a:endParaRPr lang="ru-RU" sz="1600" dirty="0" smtClean="0"/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600" dirty="0" smtClean="0"/>
                        <a:t>творческие </a:t>
                      </a:r>
                      <a:r>
                        <a:rPr lang="ru-RU" sz="1600" dirty="0"/>
                        <a:t>группы.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600" dirty="0" smtClean="0"/>
                        <a:t>пресс-конференция</a:t>
                      </a:r>
                      <a:r>
                        <a:rPr lang="ru-RU" sz="1600" dirty="0"/>
                        <a:t>; </a:t>
                      </a:r>
                      <a:endParaRPr lang="ru-RU" sz="1600" dirty="0" smtClean="0"/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600" dirty="0" smtClean="0"/>
                        <a:t>педагогический ринг;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rabicParenR"/>
                      </a:pPr>
                      <a:r>
                        <a:rPr lang="ru-RU" sz="1600" dirty="0" smtClean="0"/>
                        <a:t>методический </a:t>
                      </a:r>
                      <a:r>
                        <a:rPr lang="ru-RU" sz="1600" dirty="0"/>
                        <a:t>фестиваль; </a:t>
                      </a:r>
                      <a:endParaRPr lang="ru-RU" sz="1600" dirty="0" smtClean="0"/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/>
                        <a:t>4</a:t>
                      </a:r>
                      <a:r>
                        <a:rPr lang="ru-RU" sz="1600" dirty="0"/>
                        <a:t>) педагогический КВН; </a:t>
                      </a:r>
                      <a:endParaRPr lang="ru-RU" sz="1600" dirty="0" smtClean="0"/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/>
                        <a:t>5</a:t>
                      </a:r>
                      <a:r>
                        <a:rPr lang="ru-RU" sz="1600" dirty="0"/>
                        <a:t>) педагогический </a:t>
                      </a:r>
                      <a:r>
                        <a:rPr lang="ru-RU" sz="1600" dirty="0" smtClean="0"/>
                        <a:t>клуб;</a:t>
                      </a:r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/>
                        <a:t>6</a:t>
                      </a:r>
                      <a:r>
                        <a:rPr lang="ru-RU" sz="1600" dirty="0"/>
                        <a:t>) деловая игра; </a:t>
                      </a:r>
                      <a:endParaRPr lang="ru-RU" sz="1600" dirty="0" smtClean="0"/>
                    </a:p>
                    <a:p>
                      <a:pPr marL="34290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ru-RU" sz="1600" dirty="0" smtClean="0"/>
                        <a:t>7</a:t>
                      </a:r>
                      <a:r>
                        <a:rPr lang="ru-RU" sz="1600" dirty="0"/>
                        <a:t>) круглый стол.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8501090" cy="107157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Групповые формы работы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Педагогический совет является одной из форм методической работы в ДОУ.</a:t>
            </a:r>
          </a:p>
          <a:p>
            <a:r>
              <a:rPr lang="ru-RU" dirty="0" smtClean="0"/>
              <a:t>Педагогический совет в детском саду как высший орган руководства всем воспитательно-образовательным процессом ставит и решает конкретные проблемы дошкольного учреждения.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cs typeface="Times New Roman" pitchFamily="18" charset="0"/>
              </a:rPr>
              <a:t>Семинары и </a:t>
            </a:r>
            <a:r>
              <a:rPr lang="ru-RU" dirty="0" smtClean="0">
                <a:cs typeface="Times New Roman" pitchFamily="18" charset="0"/>
              </a:rPr>
              <a:t>семинары-практикумы</a:t>
            </a:r>
          </a:p>
          <a:p>
            <a:endParaRPr lang="ru-RU" dirty="0" smtClean="0">
              <a:cs typeface="Times New Roman" pitchFamily="18" charset="0"/>
            </a:endParaRPr>
          </a:p>
          <a:p>
            <a:r>
              <a:rPr lang="ru-RU" dirty="0" smtClean="0">
                <a:cs typeface="Times New Roman" pitchFamily="18" charset="0"/>
              </a:rPr>
              <a:t>Семинары – это групповые занятия по определенному </a:t>
            </a:r>
            <a:r>
              <a:rPr lang="ru-RU" dirty="0" smtClean="0">
                <a:cs typeface="Times New Roman" pitchFamily="18" charset="0"/>
              </a:rPr>
              <a:t>плану, </a:t>
            </a:r>
            <a:r>
              <a:rPr lang="ru-RU" dirty="0" smtClean="0">
                <a:cs typeface="Times New Roman" pitchFamily="18" charset="0"/>
              </a:rPr>
              <a:t>остаются самой эффективной формой методической работы в детском саду</a:t>
            </a:r>
            <a:r>
              <a:rPr lang="ru-RU" dirty="0" smtClean="0">
                <a:cs typeface="Times New Roman" pitchFamily="18" charset="0"/>
              </a:rPr>
              <a:t>.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smtClean="0">
                <a:cs typeface="Times New Roman" pitchFamily="18" charset="0"/>
              </a:rPr>
              <a:t>В </a:t>
            </a:r>
            <a:r>
              <a:rPr lang="ru-RU" dirty="0" smtClean="0">
                <a:cs typeface="Times New Roman" pitchFamily="18" charset="0"/>
              </a:rPr>
              <a:t>зависимости от конкретных условий каждого дошкольного учреждения планируются теоретические семинары, проблемные семинары, семинары-практикумы. Они могут быть разовые (однодневные), краткосрочные (недельные), постоянно действующие (в течение года). Семинары планируются не реже одного раза в 2 месяца.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8229600" cy="4714908"/>
          </a:xfrm>
        </p:spPr>
        <p:txBody>
          <a:bodyPr>
            <a:noAutofit/>
          </a:bodyPr>
          <a:lstStyle/>
          <a:p>
            <a:endParaRPr lang="ru-RU" sz="2000" dirty="0" smtClean="0"/>
          </a:p>
          <a:p>
            <a:pPr>
              <a:buNone/>
            </a:pPr>
            <a:endParaRPr lang="ru-RU" sz="2800" dirty="0" smtClean="0"/>
          </a:p>
          <a:p>
            <a:pPr algn="ctr"/>
            <a:r>
              <a:rPr lang="ru-RU" sz="2800" dirty="0" smtClean="0"/>
              <a:t>«</a:t>
            </a:r>
            <a:r>
              <a:rPr lang="ru-RU" sz="2800" dirty="0" smtClean="0"/>
              <a:t>Передовой педагогический опыт — это средство целенаправленного совершенствования учебно-воспитательного процесса, удовлетворяющее актуальные потребности практики обучения и воспитания!» (Я.С. </a:t>
            </a:r>
            <a:r>
              <a:rPr lang="ru-RU" sz="2800" dirty="0" err="1" smtClean="0"/>
              <a:t>Турбовской</a:t>
            </a:r>
            <a:r>
              <a:rPr lang="ru-RU" sz="2800" dirty="0" smtClean="0"/>
              <a:t>).</a:t>
            </a:r>
            <a:r>
              <a:rPr lang="ru-RU" sz="2800" i="1" dirty="0" smtClean="0"/>
              <a:t> </a:t>
            </a:r>
            <a:endParaRPr lang="ru-RU" sz="28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i="1" dirty="0" smtClean="0"/>
          </a:p>
          <a:p>
            <a:r>
              <a:rPr lang="ru-RU" i="1" dirty="0" smtClean="0"/>
              <a:t>Открытые </a:t>
            </a:r>
            <a:r>
              <a:rPr lang="ru-RU" i="1" dirty="0" smtClean="0"/>
              <a:t>(коллективные) просмотры</a:t>
            </a:r>
            <a:r>
              <a:rPr lang="ru-RU" dirty="0" smtClean="0"/>
              <a:t> планируются в основном один раз в квартал с целью изучения опыта работы педагогов-мастеров. Тематика просмотров определяется вопросами, обсуждаемыми на заседаниях Совета педагогов, семинарах, и задачами, возникающими в связи с изучением эффективного педагогического опыта. Открытый просмотр дает возможность установить непосредственный контакт с педагогом во время занятия, получить ответы на интересующие вопросы. Просмотр помогает проникнуть в своего рода творческую лабораторию воспитателя, стать свидетелем процесса педагогического творчества.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Консультирование</a:t>
            </a:r>
          </a:p>
          <a:p>
            <a:r>
              <a:rPr lang="ru-RU" dirty="0" smtClean="0"/>
              <a:t>Из разнообразных форм методической работы в детском саду особенно прочно вошла в практику такая форма, как консультирование педагогов. </a:t>
            </a:r>
          </a:p>
          <a:p>
            <a:r>
              <a:rPr lang="ru-RU" i="1" dirty="0" smtClean="0"/>
              <a:t>Консультации</a:t>
            </a:r>
            <a:r>
              <a:rPr lang="ru-RU" dirty="0" smtClean="0"/>
              <a:t> планируются с целью оказания педагогам методической помощи, знакомства с новым методическим материалом, а также по результатам диагностики (запросам педагогов). Консультации могут быть индивидуальными и групповыми. Планируются консультации с учетом взаимосвязи с вопросами годовых задач, заседаний Советов педагогов, а также с учетом категорий работников и их профессионального уровня. Количество консультаций зависит от качественного уровня проведения педагогом образовательного процесса в группах, а также от квалификации и опыта воспитателя, но не реже одного раза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4000" dirty="0" smtClean="0"/>
              <a:t>Работа над единой методической темой</a:t>
            </a:r>
          </a:p>
          <a:p>
            <a:r>
              <a:rPr lang="ru-RU" dirty="0" smtClean="0"/>
              <a:t>. </a:t>
            </a:r>
            <a:r>
              <a:rPr lang="ru-RU" dirty="0" smtClean="0"/>
              <a:t>Если единая тема действительно способна увлечь, захватить всех педагогов, то она выступает и как фактор сплочения коллектива единомышленников. </a:t>
            </a:r>
            <a:endParaRPr lang="ru-RU" dirty="0" smtClean="0"/>
          </a:p>
          <a:p>
            <a:r>
              <a:rPr lang="ru-RU" dirty="0" smtClean="0"/>
              <a:t>Существует </a:t>
            </a:r>
            <a:r>
              <a:rPr lang="ru-RU" dirty="0" smtClean="0"/>
              <a:t>ряд требований, которые необходимо учитывать, выбирая единую тему. Эта тема должна быть актуальной и действительно важной для дошкольного учреждения, с учетом достигнутого им уровня деятельности, интересов и запросов педагогов. Должна быть тесная связь единой темы с конкретными научно-педагогическими исследованиями и рекомендациями, с педагогическим опытом, накопленным практикой работы других учреждений. Эти требования исключают изобретение уже созданного и позволяют внедрять и развивать все передовое в своем коллективе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S03000763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33536AC-B4A1-4E0B-B6E7-0186F6B998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TS030007630</Template>
  <TotalTime>251</TotalTime>
  <Words>408</Words>
  <Application>Microsoft Office PowerPoint</Application>
  <PresentationFormat>Экран (4:3)</PresentationFormat>
  <Paragraphs>63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TS030007630</vt:lpstr>
      <vt:lpstr> </vt:lpstr>
      <vt:lpstr>Слайд 2</vt:lpstr>
      <vt:lpstr>Формы методической работы</vt:lpstr>
      <vt:lpstr>Групповые формы работы</vt:lpstr>
      <vt:lpstr>Слайд 5</vt:lpstr>
      <vt:lpstr>Слайд 6</vt:lpstr>
      <vt:lpstr>Слайд 7</vt:lpstr>
      <vt:lpstr>Слайд 8</vt:lpstr>
      <vt:lpstr>Слайд 9</vt:lpstr>
      <vt:lpstr>Индивидуальные формы работы</vt:lpstr>
      <vt:lpstr>Слайд 11</vt:lpstr>
      <vt:lpstr>Слайд 12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keywords/>
  <cp:lastModifiedBy>User</cp:lastModifiedBy>
  <cp:revision>32</cp:revision>
  <dcterms:created xsi:type="dcterms:W3CDTF">2013-11-26T12:58:47Z</dcterms:created>
  <dcterms:modified xsi:type="dcterms:W3CDTF">2017-06-14T12:55:02Z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TC300076309990</vt:lpwstr>
  </property>
</Properties>
</file>