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sldIdLst>
    <p:sldId id="256" r:id="rId6"/>
    <p:sldId id="265" r:id="rId7"/>
    <p:sldId id="273" r:id="rId8"/>
    <p:sldId id="264" r:id="rId9"/>
    <p:sldId id="258" r:id="rId10"/>
    <p:sldId id="274" r:id="rId11"/>
    <p:sldId id="275" r:id="rId12"/>
    <p:sldId id="276" r:id="rId13"/>
    <p:sldId id="277" r:id="rId14"/>
    <p:sldId id="263" r:id="rId15"/>
    <p:sldId id="262" r:id="rId16"/>
    <p:sldId id="266" r:id="rId17"/>
    <p:sldId id="267" r:id="rId18"/>
    <p:sldId id="268" r:id="rId19"/>
    <p:sldId id="269" r:id="rId20"/>
    <p:sldId id="284" r:id="rId21"/>
    <p:sldId id="280" r:id="rId22"/>
    <p:sldId id="281" r:id="rId23"/>
    <p:sldId id="282" r:id="rId24"/>
    <p:sldId id="283" r:id="rId25"/>
    <p:sldId id="271" r:id="rId26"/>
    <p:sldId id="278" r:id="rId27"/>
    <p:sldId id="259" r:id="rId28"/>
    <p:sldId id="257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85D"/>
    <a:srgbClr val="FFD13F"/>
    <a:srgbClr val="FFFF99"/>
    <a:srgbClr val="FFFFCC"/>
    <a:srgbClr val="EE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6998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070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975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93780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0379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2615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1618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4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1391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0233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0929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20728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6725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9026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1303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27151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9294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44748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8678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75698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3163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2151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9396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6452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954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4300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244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68152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3274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6828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1095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58311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8116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084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15804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78057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52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13390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21346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60594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0481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48138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189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018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706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255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19.04.2016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490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0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3dnuk.ru/foto/3/23fev15.png" TargetMode="External"/><Relationship Id="rId7" Type="http://schemas.openxmlformats.org/officeDocument/2006/relationships/hyperlink" Target="http://img-fotki.yandex.ru/get/6109/136834661.62/0_85831_969a3515_L.png" TargetMode="Externa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g-fotki.yandex.ru/get/6302/64562208.6e2/0_9d8f7_d5c9a6ef_XL" TargetMode="External"/><Relationship Id="rId5" Type="http://schemas.openxmlformats.org/officeDocument/2006/relationships/hyperlink" Target="http://img-fotki.yandex.ru/get/6445/65387414.13c/0_c92fb_89b4ef4a_orig" TargetMode="External"/><Relationship Id="rId4" Type="http://schemas.openxmlformats.org/officeDocument/2006/relationships/hyperlink" Target="http://i.ucrazy.ru/files/i/2012.5.8/1336450863_9-maya-126.jpg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lenaranko.ucoz.ru/" TargetMode="Externa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3284984"/>
            <a:ext cx="3779912" cy="136815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Групповая проектная работа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anose="03010101010201010101" pitchFamily="66" charset="0"/>
              </a:rPr>
              <a:t>3 «А» и 3 «В»</a:t>
            </a:r>
            <a:endParaRPr lang="ru-RU" dirty="0">
              <a:solidFill>
                <a:srgbClr val="FFFF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51520" y="764704"/>
            <a:ext cx="8784976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solidFill>
                  <a:srgbClr val="FFD85D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 помним!</a:t>
            </a:r>
            <a:endParaRPr lang="ru-RU" sz="8800" b="1" dirty="0">
              <a:ln w="11430"/>
              <a:solidFill>
                <a:srgbClr val="FFD85D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620688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sng" strike="noStrike" kern="0" cap="none" spc="0" normalizeH="0" baseline="0" noProof="0" dirty="0" smtClean="0">
                <a:ln>
                  <a:noFill/>
                </a:ln>
                <a:solidFill>
                  <a:srgbClr val="FFD8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Этапы работы над проектом</a:t>
            </a:r>
            <a:endParaRPr kumimoji="0" lang="ru-RU" sz="3600" b="0" i="0" u="sng" strike="noStrike" kern="0" cap="none" spc="0" normalizeH="0" baseline="0" noProof="0" dirty="0" smtClean="0">
              <a:ln>
                <a:noFill/>
              </a:ln>
              <a:solidFill>
                <a:srgbClr val="FFD85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742754"/>
            <a:ext cx="6678488" cy="5115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Погружение в проект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Организационный этап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Осуществление деятельности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Обработка и оформление </a:t>
            </a:r>
            <a:r>
              <a:rPr lang="ru-RU" altLang="ru-RU" sz="3200" dirty="0" smtClean="0">
                <a:solidFill>
                  <a:srgbClr val="FFD85D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полученных результатов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Презентация и обсуждение полученных результатов</a:t>
            </a: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</a:pPr>
            <a:endParaRPr lang="ru-RU" altLang="ru-RU" sz="3200" dirty="0">
              <a:solidFill>
                <a:srgbClr val="FFD85D"/>
              </a:solidFill>
              <a:latin typeface="Comic Sans MS" panose="030F0702030302020204" pitchFamily="66" charset="0"/>
            </a:endParaRPr>
          </a:p>
          <a:p>
            <a:pPr marL="609600" lvl="0" indent="-6096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b="1" dirty="0">
                <a:latin typeface="Comic Sans MS" panose="030F0702030302020204" pitchFamily="66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807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692696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Погружение в проект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62137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dirty="0">
                <a:solidFill>
                  <a:srgbClr val="800000"/>
                </a:solidFill>
                <a:latin typeface="Comic Sans MS" panose="030F0702030302020204" pitchFamily="66" charset="0"/>
              </a:rPr>
              <a:t> </a:t>
            </a: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На уроке окружающего мира в ходе изучения темы «Человек. Богатство, отданные людям » мы выяснили, что во многих семьях есть семейные архивы, хранятся семейные реликвии. Также был проведен </a:t>
            </a:r>
            <a:r>
              <a:rPr lang="ru-RU" altLang="ru-RU" sz="3200" dirty="0" smtClean="0">
                <a:solidFill>
                  <a:srgbClr val="FFD85D"/>
                </a:solidFill>
                <a:latin typeface="Comic Sans MS" panose="030F0702030302020204" pitchFamily="66" charset="0"/>
              </a:rPr>
              <a:t>урок мужества «</a:t>
            </a: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В</a:t>
            </a:r>
            <a:r>
              <a:rPr lang="ru-RU" altLang="ru-RU" sz="3200" dirty="0" smtClean="0">
                <a:solidFill>
                  <a:srgbClr val="FFD85D"/>
                </a:solidFill>
                <a:latin typeface="Comic Sans MS" panose="030F0702030302020204" pitchFamily="66" charset="0"/>
              </a:rPr>
              <a:t>ечная слава героям российским…». </a:t>
            </a: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Эти два мероприятия побудили нас узнать, а есть ли в наших семьях родственники- участники ВОВ.</a:t>
            </a:r>
          </a:p>
        </p:txBody>
      </p:sp>
    </p:spTree>
    <p:extLst>
      <p:ext uri="{BB962C8B-B14F-4D97-AF65-F5344CB8AC3E}">
        <p14:creationId xmlns:p14="http://schemas.microsoft.com/office/powerpoint/2010/main" val="17782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7116" y="620688"/>
            <a:ext cx="806489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Организационный этап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17553"/>
            <a:ext cx="792088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Для решения возникшей проблемы, совместно был разработан </a:t>
            </a:r>
            <a:r>
              <a:rPr lang="ru-RU" altLang="ru-RU" sz="4400" b="1" u="sng" dirty="0">
                <a:solidFill>
                  <a:srgbClr val="FFD85D"/>
                </a:solidFill>
                <a:latin typeface="Comic Sans MS" panose="030F0702030302020204" pitchFamily="66" charset="0"/>
              </a:rPr>
              <a:t>план </a:t>
            </a: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мероприятий: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1. </a:t>
            </a:r>
            <a:r>
              <a:rPr lang="ru-RU" altLang="ru-RU" sz="3200" dirty="0" smtClean="0">
                <a:solidFill>
                  <a:srgbClr val="FFD85D"/>
                </a:solidFill>
                <a:latin typeface="Comic Sans MS" panose="030F0702030302020204" pitchFamily="66" charset="0"/>
              </a:rPr>
              <a:t>Взять интервью у </a:t>
            </a: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родителей о родственниках-участниках ВОВ;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2. Изучить семейный архив;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3. Подобрать фото и документы;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4. Оформить полученные </a:t>
            </a:r>
            <a:r>
              <a:rPr lang="ru-RU" altLang="ru-RU" sz="3200" dirty="0" smtClean="0">
                <a:solidFill>
                  <a:srgbClr val="FFD85D"/>
                </a:solidFill>
                <a:latin typeface="Comic Sans MS" panose="030F0702030302020204" pitchFamily="66" charset="0"/>
              </a:rPr>
              <a:t>данные в виде сочинения.</a:t>
            </a:r>
            <a:endParaRPr lang="ru-RU" altLang="ru-RU" sz="3200" dirty="0">
              <a:solidFill>
                <a:srgbClr val="FFD85D"/>
              </a:solidFill>
              <a:latin typeface="Comic Sans MS" panose="030F0702030302020204" pitchFamily="66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endParaRPr lang="ru-RU" altLang="ru-RU" sz="3200" dirty="0">
              <a:solidFill>
                <a:srgbClr val="8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33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88204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Осуществление деятельности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29696" y="1318121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dirty="0" smtClean="0">
                <a:solidFill>
                  <a:srgbClr val="FFD85D"/>
                </a:solidFill>
                <a:latin typeface="Comic Sans MS" panose="030F0702030302020204" pitchFamily="66" charset="0"/>
              </a:rPr>
              <a:t>   На </a:t>
            </a: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данном этапе ребята собирали данные, проводили беседы  с родителями, бабушками, дедушками и другими родственниками, изучали семейный архив.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717032"/>
            <a:ext cx="3339819" cy="28349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717032"/>
            <a:ext cx="3384376" cy="2834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1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8232" y="548680"/>
            <a:ext cx="82809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Обработка и оформление полученных результатов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88232" y="2047360"/>
            <a:ext cx="748883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D85D"/>
                </a:solidFill>
                <a:effectLst/>
                <a:uLnTx/>
                <a:uFillTx/>
                <a:latin typeface="Comic Sans MS" panose="030F0702030302020204" pitchFamily="66" charset="0"/>
              </a:rPr>
              <a:t>На данном этапе ребята писали сочинение</a:t>
            </a:r>
            <a:r>
              <a:rPr kumimoji="0" lang="ru-RU" altLang="ru-RU" sz="3200" b="0" i="0" u="none" strike="noStrike" kern="0" cap="none" spc="0" normalizeH="0" noProof="0" dirty="0" smtClean="0">
                <a:ln>
                  <a:noFill/>
                </a:ln>
                <a:solidFill>
                  <a:srgbClr val="FFD85D"/>
                </a:solidFill>
                <a:effectLst/>
                <a:uLnTx/>
                <a:uFillTx/>
                <a:latin typeface="Comic Sans MS" panose="030F0702030302020204" pitchFamily="66" charset="0"/>
              </a:rPr>
              <a:t> </a:t>
            </a: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FFD85D"/>
                </a:solidFill>
                <a:effectLst/>
                <a:uLnTx/>
                <a:uFillTx/>
                <a:latin typeface="Comic Sans MS" panose="030F0702030302020204" pitchFamily="66" charset="0"/>
              </a:rPr>
              <a:t>о своих родственниках, готовили презентации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kern="0" dirty="0">
              <a:solidFill>
                <a:srgbClr val="FFD85D"/>
              </a:solidFill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861048"/>
            <a:ext cx="2664296" cy="25649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6504" y="3861048"/>
            <a:ext cx="2747664" cy="26866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840" y="3918924"/>
            <a:ext cx="2604402" cy="264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8350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44824"/>
            <a:ext cx="8784976" cy="4942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</a:pPr>
            <a:r>
              <a:rPr lang="ru-RU" altLang="ru-RU" sz="3200" dirty="0" smtClean="0">
                <a:solidFill>
                  <a:srgbClr val="FFD85D"/>
                </a:solidFill>
                <a:latin typeface="Comic Sans MS" panose="030F0702030302020204" pitchFamily="66" charset="0"/>
              </a:rPr>
              <a:t>   В </a:t>
            </a: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классе была проведена мини-конференция </a:t>
            </a:r>
            <a:r>
              <a:rPr lang="ru-RU" altLang="ru-RU" sz="3200" dirty="0" smtClean="0">
                <a:solidFill>
                  <a:srgbClr val="FFD85D"/>
                </a:solidFill>
                <a:latin typeface="Comic Sans MS" panose="030F0702030302020204" pitchFamily="66" charset="0"/>
              </a:rPr>
              <a:t>«</a:t>
            </a:r>
            <a:r>
              <a:rPr lang="ru-RU" sz="3600" dirty="0">
                <a:solidFill>
                  <a:srgbClr val="FFD85D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Память о легендарных героях нашей </a:t>
            </a:r>
            <a:r>
              <a:rPr lang="ru-RU" sz="3600" dirty="0" smtClean="0">
                <a:solidFill>
                  <a:srgbClr val="FFD85D"/>
                </a:solidFill>
                <a:latin typeface="Comic Sans MS" panose="030F0702030302020204" pitchFamily="66" charset="0"/>
                <a:ea typeface="Times New Roman" panose="02020603050405020304" pitchFamily="18" charset="0"/>
              </a:rPr>
              <a:t>семьи» ,</a:t>
            </a:r>
            <a:r>
              <a:rPr lang="ru-RU" altLang="ru-RU" sz="3200" dirty="0" smtClean="0">
                <a:solidFill>
                  <a:srgbClr val="FFD85D"/>
                </a:solidFill>
                <a:latin typeface="Comic Sans MS" panose="030F0702030302020204" pitchFamily="66" charset="0"/>
              </a:rPr>
              <a:t>на </a:t>
            </a: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которой ребята представили результаты своей работы.</a:t>
            </a:r>
          </a:p>
          <a:p>
            <a:pPr lvl="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dirty="0" smtClean="0">
                <a:solidFill>
                  <a:srgbClr val="FFD85D"/>
                </a:solidFill>
                <a:latin typeface="Comic Sans MS" panose="030F0702030302020204" pitchFamily="66" charset="0"/>
              </a:rPr>
              <a:t>   После </a:t>
            </a: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представления работ ребята делились </a:t>
            </a:r>
            <a:r>
              <a:rPr lang="ru-RU" altLang="ru-RU" sz="3200" dirty="0" smtClean="0">
                <a:solidFill>
                  <a:srgbClr val="FFD85D"/>
                </a:solidFill>
                <a:latin typeface="Comic Sans MS" panose="030F0702030302020204" pitchFamily="66" charset="0"/>
              </a:rPr>
              <a:t>впечатлениями</a:t>
            </a: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, выражали свое мнение о полученных результатах. 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  Был собран материал для книги памяти </a:t>
            </a:r>
            <a:endParaRPr lang="ru-RU" altLang="ru-RU" sz="3200" dirty="0" smtClean="0">
              <a:solidFill>
                <a:srgbClr val="FFD85D"/>
              </a:solidFill>
              <a:latin typeface="Comic Sans MS" panose="030F0702030302020204" pitchFamily="66" charset="0"/>
            </a:endParaRP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dirty="0" smtClean="0">
                <a:solidFill>
                  <a:srgbClr val="FFD85D"/>
                </a:solidFill>
                <a:latin typeface="Comic Sans MS" panose="030F0702030302020204" pitchFamily="66" charset="0"/>
              </a:rPr>
              <a:t>« </a:t>
            </a:r>
            <a:r>
              <a:rPr lang="ru-RU" altLang="ru-RU" sz="3200" dirty="0">
                <a:solidFill>
                  <a:srgbClr val="FFD85D"/>
                </a:solidFill>
                <a:latin typeface="Comic Sans MS" panose="030F0702030302020204" pitchFamily="66" charset="0"/>
              </a:rPr>
              <a:t>Помним и гордимся»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51152" y="505401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Презентация и обсуждение полученных результатов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28787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4emN7xL63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5" t="16066" r="13379" b="22038"/>
          <a:stretch>
            <a:fillRect/>
          </a:stretch>
        </p:blipFill>
        <p:spPr bwMode="auto">
          <a:xfrm>
            <a:off x="179512" y="620688"/>
            <a:ext cx="2448272" cy="4289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3808" y="597591"/>
            <a:ext cx="6192688" cy="602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solidFill>
                  <a:srgbClr val="FFD85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Алиев </a:t>
            </a:r>
            <a:r>
              <a:rPr lang="ru-RU" sz="2000" dirty="0" err="1">
                <a:solidFill>
                  <a:srgbClr val="FFD85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Насыр</a:t>
            </a:r>
            <a:r>
              <a:rPr lang="ru-RU" sz="2000" dirty="0">
                <a:solidFill>
                  <a:srgbClr val="FFD85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solidFill>
                  <a:srgbClr val="FFD85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Аюпович</a:t>
            </a:r>
            <a:r>
              <a:rPr lang="ru-RU" sz="2000" dirty="0">
                <a:solidFill>
                  <a:srgbClr val="FFD85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(21.12.1921) – участник Великой Отечественной войны. Перед началом войны он поступил в военное училище в город Ростов-на-Дону. Так и не доучившись в военном училище, он был направлен на войну в Украинский фронт, в отряд под командованием великого советского полководца, маршала </a:t>
            </a:r>
            <a:r>
              <a:rPr lang="ru-RU" sz="2000" dirty="0" err="1">
                <a:solidFill>
                  <a:srgbClr val="FFD85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И.С.Конева</a:t>
            </a:r>
            <a:r>
              <a:rPr lang="ru-RU" sz="2000" dirty="0">
                <a:solidFill>
                  <a:srgbClr val="FFD85D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 1943 году мой прадед был ранен в бедро и был отправлен в военный госпиталь в город Баку. После лечения он вернулся на войну. Дойдя до Берлина, он прошел всю войну. За самоотверженный труд он был награжден Орденом Трудового Красного Знамени и медалями. Он встретил достойную старость и умер в мирное время летом 2007 года в возрасте 93 лет. Я горжусь своими прадедушкой и всеми теми, кто свою жизнь отдал за наше мирное будущее. Он всегда был и останется для всей нашей семьи примером силы, стойкости, героизма и  мужества.</a:t>
            </a:r>
            <a:endParaRPr lang="ru-RU" sz="2000" dirty="0">
              <a:solidFill>
                <a:srgbClr val="FFD85D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643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Шаблон (фон) презентации &quot;Память. Великая Отечественная войн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620688"/>
            <a:ext cx="54726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ШИПИЛОВ  ЯКОВ  СЕРГЕЕВИЧ</a:t>
            </a:r>
          </a:p>
          <a:p>
            <a:pPr algn="ctr"/>
            <a:r>
              <a:rPr lang="ru-RU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/>
            <a:r>
              <a:rPr lang="ru-RU" sz="4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1912 – 1995 Г.</a:t>
            </a:r>
            <a:endParaRPr lang="ru-RU" sz="4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68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Шаблон (фон) презентации &quot;Память. Великая Отечественная войн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0"/>
            <a:ext cx="3563888" cy="396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5536" y="404664"/>
            <a:ext cx="475252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Моего прадедушку звали Шипилов Яков Сергеевич.</a:t>
            </a:r>
          </a:p>
          <a:p>
            <a:pPr algn="ctr"/>
            <a:r>
              <a:rPr lang="ru-RU" sz="36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1933 году был призван курсантом полковой школы стрелкового полка и отослан служить в Еврейскую автономную область.</a:t>
            </a:r>
            <a:endParaRPr lang="ru-RU" sz="36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22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Шаблон (фон) презентации &quot;Память. Великая Отечественная войн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0"/>
            <a:ext cx="4104455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 1941 по 1946 год прадедушка Яша был командиром комендантского взвода стрелкового полка. Всю войну прадедушка воевал на Дальнем востоке нашей страны с Японскими захватчиками, которые были союзниками фашистской Германии,  и помогал Китайскому народу в освобождении  Маньчжурии.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5" name="Picture 5" descr="http://lib2.podelise.ru/tw_files2/urls_87/18/d-17170/17170_html_72f258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423" y="0"/>
            <a:ext cx="4857577" cy="3188360"/>
          </a:xfrm>
          <a:prstGeom prst="rect">
            <a:avLst/>
          </a:prstGeom>
          <a:noFill/>
        </p:spPr>
      </p:pic>
      <p:pic>
        <p:nvPicPr>
          <p:cNvPr id="15367" name="Picture 7" descr="ГТА ВОЙНА С ЯПОНИЕЙ 1945 ГОД"/>
          <p:cNvPicPr>
            <a:picLocks noChangeAspect="1" noChangeArrowheads="1"/>
          </p:cNvPicPr>
          <p:nvPr/>
        </p:nvPicPr>
        <p:blipFill>
          <a:blip r:embed="rId4" cstate="print"/>
          <a:srcRect r="15329" b="29171"/>
          <a:stretch>
            <a:fillRect/>
          </a:stretch>
        </p:blipFill>
        <p:spPr bwMode="auto">
          <a:xfrm>
            <a:off x="4679504" y="2951566"/>
            <a:ext cx="4464496" cy="3906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140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700" b="1" u="sng" dirty="0">
                <a:ln w="6350">
                  <a:noFill/>
                </a:ln>
                <a:solidFill>
                  <a:srgbClr val="FFD85D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</a:rPr>
              <a:t>Актуальность</a:t>
            </a:r>
            <a:endParaRPr lang="ru-RU" dirty="0">
              <a:solidFill>
                <a:srgbClr val="FFD85D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33056"/>
          </a:xfrm>
        </p:spPr>
        <p:txBody>
          <a:bodyPr/>
          <a:lstStyle/>
          <a:p>
            <a:pPr marL="0" lvl="0" indent="0" algn="ctr">
              <a:buClr>
                <a:prstClr val="white">
                  <a:shade val="95000"/>
                </a:prstClr>
              </a:buClr>
              <a:buSzPct val="65000"/>
              <a:buNone/>
            </a:pPr>
            <a:r>
              <a:rPr lang="ru-RU" sz="2800" dirty="0" smtClean="0">
                <a:solidFill>
                  <a:srgbClr val="FFD85D"/>
                </a:solidFill>
                <a:latin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FFD85D"/>
                </a:solidFill>
                <a:latin typeface="Times New Roman" panose="02020603050405020304" pitchFamily="18" charset="0"/>
              </a:rPr>
              <a:t>Сейчас </a:t>
            </a:r>
            <a:r>
              <a:rPr lang="ru-RU" sz="3600" dirty="0">
                <a:solidFill>
                  <a:srgbClr val="FFD85D"/>
                </a:solidFill>
                <a:latin typeface="Times New Roman" panose="02020603050405020304" pitchFamily="18" charset="0"/>
              </a:rPr>
              <a:t>в наше время многие забывают подвиги воинов прошлого века, особенно молодое поколение. И поэтому отсутствует любовь к отчизне, гордость за мужество воинов, уважение к армии.</a:t>
            </a:r>
          </a:p>
          <a:p>
            <a:pPr algn="ctr"/>
            <a:endParaRPr lang="ru-RU" dirty="0">
              <a:solidFill>
                <a:srgbClr val="FFD8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60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Шаблон (фон) презентации &quot;Память. Великая Отечественная войн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0"/>
            <a:ext cx="3563888" cy="396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1520" y="332656"/>
            <a:ext cx="511256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 победу над  Японией прадедушка был награжден медалью участника боевых действий против японских империалистов. Ещё у него были награды: Медали юбилейные 30 лет Победы в Великой Отечественной войне, 40 лет, 50лет; Орден Великой Отечественной Войны за храбрость, стойкость и мужество.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210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404664"/>
            <a:ext cx="262924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Выводы: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980728"/>
            <a:ext cx="8712968" cy="5273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285750" algn="just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FFD85D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сохранили </a:t>
            </a:r>
            <a:r>
              <a:rPr lang="ru-RU" sz="3200" dirty="0">
                <a:solidFill>
                  <a:srgbClr val="FFD85D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память о тех, кто воевал на фронтах Великой Отечественной войны 1941-1945гг и добывал Победу в </a:t>
            </a:r>
            <a:r>
              <a:rPr lang="ru-RU" sz="3200" dirty="0" smtClean="0">
                <a:solidFill>
                  <a:srgbClr val="FFD85D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тылу;</a:t>
            </a:r>
            <a:endParaRPr lang="ru-RU" sz="3200" dirty="0">
              <a:solidFill>
                <a:srgbClr val="FFD85D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285750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FFD85D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3200" dirty="0">
                <a:solidFill>
                  <a:srgbClr val="FFD85D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знаем, чтим и уважаем </a:t>
            </a:r>
            <a:r>
              <a:rPr lang="ru-RU" sz="3200" dirty="0" smtClean="0">
                <a:solidFill>
                  <a:srgbClr val="FFD85D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ветеранов Великой Отечественной войны;</a:t>
            </a:r>
            <a:endParaRPr lang="ru-RU" sz="3200" dirty="0">
              <a:solidFill>
                <a:srgbClr val="FFD85D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285750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3200" dirty="0" smtClean="0">
                <a:solidFill>
                  <a:srgbClr val="FFD85D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создали </a:t>
            </a:r>
            <a:r>
              <a:rPr lang="ru-RU" sz="3200" dirty="0">
                <a:solidFill>
                  <a:srgbClr val="FFD85D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"Книгу памяти", которую  можно </a:t>
            </a:r>
            <a:r>
              <a:rPr lang="ru-RU" sz="3200" dirty="0" smtClean="0">
                <a:solidFill>
                  <a:srgbClr val="FFD85D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использовать обучающимся нашей школы  </a:t>
            </a:r>
            <a:r>
              <a:rPr lang="ru-RU" sz="3200" dirty="0">
                <a:solidFill>
                  <a:srgbClr val="FFD85D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уроках окружающего мира, истории, во внеклассных мероприятиях.  </a:t>
            </a:r>
            <a:endParaRPr lang="ru-RU" sz="3200" dirty="0">
              <a:solidFill>
                <a:srgbClr val="FFD85D"/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49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628800"/>
            <a:ext cx="7992888" cy="3467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spcAft>
                <a:spcPts val="120"/>
              </a:spcAft>
            </a:pPr>
            <a:r>
              <a:rPr lang="ru-RU" sz="3600" b="1" i="1" dirty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всё , что есть сейчас у нас </a:t>
            </a:r>
            <a:endParaRPr lang="ru-RU" sz="3600" dirty="0">
              <a:solidFill>
                <a:srgbClr val="00B050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ctr">
              <a:spcAft>
                <a:spcPts val="120"/>
              </a:spcAft>
            </a:pPr>
            <a:r>
              <a:rPr lang="ru-RU" sz="3600" b="1" i="1" dirty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каждый наш счастливый час.</a:t>
            </a:r>
            <a:endParaRPr lang="ru-RU" sz="3600" dirty="0">
              <a:solidFill>
                <a:srgbClr val="00B050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ctr">
              <a:spcAft>
                <a:spcPts val="120"/>
              </a:spcAft>
            </a:pPr>
            <a:r>
              <a:rPr lang="ru-RU" sz="3600" b="1" i="1" dirty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то, что солнце светит нам</a:t>
            </a:r>
            <a:endParaRPr lang="ru-RU" sz="3600" dirty="0">
              <a:solidFill>
                <a:srgbClr val="00B050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ctr">
              <a:spcAft>
                <a:spcPts val="120"/>
              </a:spcAft>
            </a:pPr>
            <a:r>
              <a:rPr lang="ru-RU" sz="3600" b="1" i="1" dirty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доблестным солдатам,</a:t>
            </a:r>
            <a:endParaRPr lang="ru-RU" sz="3600" dirty="0">
              <a:solidFill>
                <a:srgbClr val="00B050"/>
              </a:solidFill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algn="ctr">
              <a:spcAft>
                <a:spcPts val="120"/>
              </a:spcAft>
            </a:pPr>
            <a:r>
              <a:rPr lang="ru-RU" sz="3600" b="1" i="1" dirty="0">
                <a:solidFill>
                  <a:srgbClr val="00B050"/>
                </a:solidFill>
                <a:latin typeface="Comic Sans MS" panose="030F0702030302020204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отстояли мир когда-то.</a:t>
            </a:r>
            <a:endParaRPr lang="ru-RU" sz="3600" dirty="0">
              <a:solidFill>
                <a:srgbClr val="00B050"/>
              </a:solidFill>
              <a:effectLst/>
              <a:latin typeface="Comic Sans MS" panose="030F0702030302020204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47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784976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 - ресурсы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9532" y="1412776"/>
            <a:ext cx="8496944" cy="374441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/>
              <a:t>Надпись «День Победы»:</a:t>
            </a:r>
            <a:endParaRPr lang="ru-RU" sz="2400" dirty="0" smtClean="0">
              <a:hlinkClick r:id="rId3"/>
            </a:endParaRP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r>
              <a:rPr lang="en-US" sz="2000" dirty="0">
                <a:hlinkClick r:id="rId4"/>
              </a:rPr>
              <a:t>http://</a:t>
            </a:r>
            <a:r>
              <a:rPr lang="en-US" sz="2000" dirty="0" smtClean="0">
                <a:hlinkClick r:id="rId4"/>
              </a:rPr>
              <a:t>i.ucrazy.ru/files/i/2012.5.8/1336450863_9-maya-126.jpg</a:t>
            </a:r>
            <a:r>
              <a:rPr lang="ru-RU" sz="2000" dirty="0" smtClean="0"/>
              <a:t>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100" dirty="0" smtClean="0"/>
          </a:p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/>
              <a:t>Надпись «9 мая»: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hlinkClick r:id="rId5"/>
              </a:rPr>
              <a:t>http://</a:t>
            </a:r>
            <a:r>
              <a:rPr lang="en-US" sz="2000" dirty="0" smtClean="0">
                <a:hlinkClick r:id="rId5"/>
              </a:rPr>
              <a:t>img-fotki.yandex.ru/get/6445/65387414.13c/0_c92fb_89b4ef4a_orig</a:t>
            </a:r>
            <a:r>
              <a:rPr lang="ru-RU" sz="2000" dirty="0" smtClean="0"/>
              <a:t> </a:t>
            </a:r>
          </a:p>
          <a:p>
            <a:pPr marL="0" indent="0">
              <a:spcBef>
                <a:spcPts val="0"/>
              </a:spcBef>
              <a:buNone/>
            </a:pPr>
            <a:endParaRPr lang="ru-RU" sz="1100" dirty="0"/>
          </a:p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/>
              <a:t>Надпись «1941 – 1945»: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r>
              <a:rPr lang="en-US" sz="2000" dirty="0">
                <a:hlinkClick r:id="rId6"/>
              </a:rPr>
              <a:t>http://</a:t>
            </a:r>
            <a:r>
              <a:rPr lang="en-US" sz="2000" dirty="0" smtClean="0">
                <a:hlinkClick r:id="rId6"/>
              </a:rPr>
              <a:t>img-fotki.yandex.ru/get/6302/64562208.6e2/0_9d8f7_d5c9a6ef_XL</a:t>
            </a:r>
            <a:r>
              <a:rPr lang="ru-RU" sz="2000" dirty="0" smtClean="0"/>
              <a:t>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100" dirty="0" smtClean="0"/>
          </a:p>
          <a:p>
            <a:pPr>
              <a:spcBef>
                <a:spcPts val="0"/>
              </a:spcBef>
              <a:buClr>
                <a:srgbClr val="C00000"/>
              </a:buClr>
              <a:buSzPct val="75000"/>
              <a:buFont typeface="Wingdings" pitchFamily="2" charset="2"/>
              <a:buChar char="v"/>
            </a:pPr>
            <a:r>
              <a:rPr lang="ru-RU" sz="2400" b="1" dirty="0" smtClean="0"/>
              <a:t>Ветвь, георгиевская ленточка, желтая звезда: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r>
              <a:rPr lang="ru-RU" sz="2000" dirty="0">
                <a:hlinkClick r:id="rId7"/>
              </a:rPr>
              <a:t>http://</a:t>
            </a:r>
            <a:r>
              <a:rPr lang="ru-RU" sz="2000" dirty="0" smtClean="0">
                <a:hlinkClick r:id="rId7"/>
              </a:rPr>
              <a:t>img-fotki.yandex.ru/get/6109/136834661.62/0_85831_969a3515_L.png</a:t>
            </a:r>
            <a:r>
              <a:rPr lang="ru-RU" sz="2000" dirty="0" smtClean="0"/>
              <a:t> </a:t>
            </a:r>
          </a:p>
          <a:p>
            <a:pPr marL="0" indent="0">
              <a:spcBef>
                <a:spcPts val="0"/>
              </a:spcBef>
              <a:buClr>
                <a:srgbClr val="C00000"/>
              </a:buClr>
              <a:buSzPct val="75000"/>
              <a:buNone/>
            </a:pPr>
            <a:endParaRPr lang="ru-RU" sz="1800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79512" y="5877272"/>
            <a:ext cx="8856984" cy="6637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/>
              <a:t>На момент создания данного шаблона все ссылки </a:t>
            </a:r>
          </a:p>
          <a:p>
            <a:r>
              <a:rPr lang="ru-RU" sz="2000" dirty="0" smtClean="0"/>
              <a:t>на используемые ресурсы являются  активными.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891920" y="1124744"/>
            <a:ext cx="7344817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Вы можете использовать данное оформление </a:t>
            </a:r>
          </a:p>
          <a:p>
            <a:pPr algn="ctr"/>
            <a:r>
              <a:rPr lang="ru-RU" sz="2400" dirty="0"/>
              <a:t>для создания своих презентаций, </a:t>
            </a:r>
          </a:p>
          <a:p>
            <a:pPr algn="ctr"/>
            <a:r>
              <a:rPr lang="ru-RU" sz="2400" dirty="0"/>
              <a:t>но в своей презентации вы должны указать </a:t>
            </a:r>
          </a:p>
          <a:p>
            <a:pPr algn="ctr"/>
            <a:r>
              <a:rPr lang="ru-RU" sz="2400" dirty="0" smtClean="0"/>
              <a:t>автора </a:t>
            </a:r>
            <a:r>
              <a:rPr lang="ru-RU" sz="2400" dirty="0"/>
              <a:t>шаблона: </a:t>
            </a:r>
          </a:p>
          <a:p>
            <a:pPr algn="ctr"/>
            <a:endParaRPr lang="ru-RU" dirty="0"/>
          </a:p>
          <a:p>
            <a:pPr algn="ctr"/>
            <a:r>
              <a:rPr lang="ru-RU" sz="2400" b="1" i="1" dirty="0" err="1"/>
              <a:t>Ранько</a:t>
            </a:r>
            <a:r>
              <a:rPr lang="ru-RU" sz="2400" b="1" i="1" dirty="0"/>
              <a:t> Елена Алексеевна </a:t>
            </a:r>
          </a:p>
          <a:p>
            <a:pPr algn="ctr"/>
            <a:r>
              <a:rPr lang="ru-RU" sz="2400" b="1" i="1" dirty="0"/>
              <a:t>учитель начальных классов  </a:t>
            </a:r>
          </a:p>
          <a:p>
            <a:pPr algn="ctr"/>
            <a:r>
              <a:rPr lang="ru-RU" sz="2400" b="1" i="1" dirty="0"/>
              <a:t>МАОУ </a:t>
            </a:r>
            <a:r>
              <a:rPr lang="ru-RU" sz="2400" b="1" i="1" dirty="0" smtClean="0"/>
              <a:t>лицей </a:t>
            </a:r>
            <a:r>
              <a:rPr lang="ru-RU" sz="2400" b="1" i="1" dirty="0"/>
              <a:t>№</a:t>
            </a:r>
            <a:r>
              <a:rPr lang="ru-RU" sz="2400" b="1" i="1" dirty="0" smtClean="0"/>
              <a:t>21 </a:t>
            </a:r>
          </a:p>
          <a:p>
            <a:pPr algn="ctr"/>
            <a:r>
              <a:rPr lang="ru-RU" sz="2400" b="1" i="1" dirty="0" smtClean="0"/>
              <a:t>г</a:t>
            </a:r>
            <a:r>
              <a:rPr lang="ru-RU" sz="2400" b="1" i="1" dirty="0"/>
              <a:t>. </a:t>
            </a:r>
            <a:r>
              <a:rPr lang="ru-RU" sz="2400" b="1" i="1" dirty="0" smtClean="0"/>
              <a:t>Иваново</a:t>
            </a:r>
            <a:endParaRPr lang="ru-RU" sz="2400" b="1" i="1" dirty="0"/>
          </a:p>
          <a:p>
            <a:pPr algn="ctr"/>
            <a:endParaRPr lang="ru-RU" b="1" i="1" dirty="0"/>
          </a:p>
          <a:p>
            <a:pPr algn="ctr"/>
            <a:endParaRPr lang="ru-RU" b="1" i="1" dirty="0"/>
          </a:p>
          <a:p>
            <a:pPr algn="ctr"/>
            <a:endParaRPr lang="ru-RU" b="1" i="1" dirty="0"/>
          </a:p>
          <a:p>
            <a:pPr algn="ctr"/>
            <a:r>
              <a:rPr lang="ru-RU" sz="2400" b="1" i="1" dirty="0"/>
              <a:t>Сайт: </a:t>
            </a:r>
            <a:r>
              <a:rPr lang="en-US" sz="2400" i="1" dirty="0" smtClean="0">
                <a:hlinkClick r:id="rId3"/>
              </a:rPr>
              <a:t>http://elenaranko.ucoz.ru/</a:t>
            </a:r>
            <a:r>
              <a:rPr lang="ru-RU" sz="2400" i="1" dirty="0" smtClean="0"/>
              <a:t>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8640"/>
            <a:ext cx="8136904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1000"/>
              </a:spcAft>
            </a:pPr>
            <a:endParaRPr lang="ru-RU" sz="3600" b="1" u="sng" dirty="0" smtClean="0">
              <a:solidFill>
                <a:srgbClr val="FFD85D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ru-RU" sz="3600" b="1" u="sng" dirty="0" smtClean="0">
                <a:solidFill>
                  <a:srgbClr val="FFD8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Гипотеза</a:t>
            </a:r>
          </a:p>
          <a:p>
            <a:pPr algn="ctr">
              <a:spcAft>
                <a:spcPts val="1000"/>
              </a:spcAft>
            </a:pPr>
            <a:endParaRPr lang="ru-RU" sz="2400" b="1" u="sng" dirty="0" smtClean="0">
              <a:solidFill>
                <a:srgbClr val="FFD85D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algn="ctr">
              <a:spcAft>
                <a:spcPts val="1000"/>
              </a:spcAft>
            </a:pPr>
            <a:r>
              <a:rPr lang="ru-RU" sz="3600" spc="-25" dirty="0">
                <a:solidFill>
                  <a:srgbClr val="FFD85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spc="-25" dirty="0" smtClean="0">
                <a:solidFill>
                  <a:srgbClr val="FFD85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амять </a:t>
            </a:r>
            <a:r>
              <a:rPr lang="ru-RU" sz="3600" spc="-25" dirty="0">
                <a:solidFill>
                  <a:srgbClr val="FFD85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 Великой Отечественной войне будет сохранена, если каждый человек будет знать и помнить о войне и передавать это по наследству.</a:t>
            </a:r>
            <a:endParaRPr lang="ru-RU" sz="3600" dirty="0">
              <a:solidFill>
                <a:srgbClr val="FFD85D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78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99288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40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600" b="1" i="0" u="sng" strike="noStrike" kern="0" cap="none" spc="0" normalizeH="0" baseline="0" noProof="0" dirty="0" smtClean="0">
                <a:ln>
                  <a:noFill/>
                </a:ln>
                <a:solidFill>
                  <a:srgbClr val="FFD8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Цель проекта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FFD85D"/>
              </a:solidFill>
              <a:effectLst/>
              <a:uLnTx/>
              <a:uFillTx/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3600" dirty="0">
                <a:solidFill>
                  <a:srgbClr val="FFD85D"/>
                </a:solidFill>
                <a:latin typeface="+mj-lt"/>
                <a:cs typeface="Arial" panose="020B0604020202020204" pitchFamily="34" charset="0"/>
              </a:rPr>
              <a:t>С</a:t>
            </a:r>
            <a:r>
              <a:rPr lang="ru-RU" altLang="ru-RU" sz="3600" dirty="0" smtClean="0">
                <a:solidFill>
                  <a:srgbClr val="FFD85D"/>
                </a:solidFill>
                <a:latin typeface="+mj-lt"/>
                <a:cs typeface="Arial" panose="020B0604020202020204" pitchFamily="34" charset="0"/>
              </a:rPr>
              <a:t>обрать и систематизировать материалы </a:t>
            </a:r>
            <a:r>
              <a:rPr lang="ru-RU" altLang="ru-RU" sz="3600" dirty="0">
                <a:solidFill>
                  <a:srgbClr val="FFD85D"/>
                </a:solidFill>
                <a:latin typeface="+mj-lt"/>
                <a:cs typeface="Arial" panose="020B0604020202020204" pitchFamily="34" charset="0"/>
              </a:rPr>
              <a:t>о родственниках-ветеранах ВОВ, об их вкладе в освобождение нашей страны от </a:t>
            </a:r>
            <a:r>
              <a:rPr lang="ru-RU" altLang="ru-RU" sz="3600" dirty="0" smtClean="0">
                <a:solidFill>
                  <a:srgbClr val="FFD85D"/>
                </a:solidFill>
                <a:latin typeface="+mj-lt"/>
                <a:cs typeface="Arial" panose="020B0604020202020204" pitchFamily="34" charset="0"/>
              </a:rPr>
              <a:t>фашизма и создать книгу памяти «Помним и гордимся»</a:t>
            </a:r>
            <a:endParaRPr lang="ru-RU" altLang="ru-RU" sz="3600" dirty="0">
              <a:solidFill>
                <a:srgbClr val="FFD85D"/>
              </a:solidFill>
              <a:latin typeface="+mj-lt"/>
              <a:cs typeface="Arial" panose="020B0604020202020204" pitchFamily="34" charset="0"/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2410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b="1" u="sng" dirty="0">
                <a:solidFill>
                  <a:srgbClr val="FFD85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Задачи </a:t>
            </a:r>
            <a:r>
              <a:rPr lang="ru-RU" altLang="ru-RU" sz="3600" b="1" u="sng" dirty="0" smtClean="0">
                <a:solidFill>
                  <a:srgbClr val="FFD85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проекта</a:t>
            </a:r>
            <a:endParaRPr lang="ru-RU" sz="3600" u="sng" dirty="0">
              <a:solidFill>
                <a:srgbClr val="FFD85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525963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3600" dirty="0" smtClean="0">
                <a:solidFill>
                  <a:srgbClr val="FFD85D"/>
                </a:solidFill>
              </a:rPr>
              <a:t> изучить </a:t>
            </a:r>
            <a:r>
              <a:rPr lang="ru-RU" altLang="ru-RU" sz="3600" dirty="0">
                <a:solidFill>
                  <a:srgbClr val="FFD85D"/>
                </a:solidFill>
              </a:rPr>
              <a:t>семейный архив;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rgbClr val="FFD85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взять </a:t>
            </a:r>
            <a:r>
              <a:rPr lang="ru-RU" sz="3600" dirty="0">
                <a:solidFill>
                  <a:srgbClr val="FFD85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интервью у родителей о жизни родственников в годы войны, изучить документальные источники  об истории своей семьи</a:t>
            </a:r>
            <a:r>
              <a:rPr lang="ru-RU" sz="3600" dirty="0" smtClean="0">
                <a:solidFill>
                  <a:srgbClr val="FFD85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altLang="ru-RU" sz="3600" dirty="0">
              <a:solidFill>
                <a:srgbClr val="FFD85D"/>
              </a:solidFill>
            </a:endParaRPr>
          </a:p>
          <a:p>
            <a:pPr lvl="0" fontAlgn="base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3600" dirty="0" smtClean="0">
                <a:solidFill>
                  <a:srgbClr val="FFD85D"/>
                </a:solidFill>
              </a:rPr>
              <a:t>подобрать </a:t>
            </a:r>
            <a:r>
              <a:rPr lang="ru-RU" altLang="ru-RU" sz="3600" dirty="0">
                <a:solidFill>
                  <a:srgbClr val="FFD85D"/>
                </a:solidFill>
              </a:rPr>
              <a:t>фото и документы;</a:t>
            </a:r>
          </a:p>
          <a:p>
            <a:pPr lvl="0" fontAlgn="base">
              <a:spcAft>
                <a:spcPct val="0"/>
              </a:spcAft>
              <a:buFont typeface="Wingdings" panose="05000000000000000000" pitchFamily="2" charset="2"/>
              <a:buChar char="Ø"/>
            </a:pPr>
            <a:r>
              <a:rPr lang="ru-RU" altLang="ru-RU" sz="3600" dirty="0">
                <a:solidFill>
                  <a:srgbClr val="FFD85D"/>
                </a:solidFill>
              </a:rPr>
              <a:t>н</a:t>
            </a:r>
            <a:r>
              <a:rPr lang="ru-RU" altLang="ru-RU" sz="3600" dirty="0" smtClean="0">
                <a:solidFill>
                  <a:srgbClr val="FFD85D"/>
                </a:solidFill>
              </a:rPr>
              <a:t>аписать сочинение о </a:t>
            </a:r>
            <a:r>
              <a:rPr lang="ru-RU" altLang="ru-RU" sz="3600" dirty="0">
                <a:solidFill>
                  <a:srgbClr val="FFD85D"/>
                </a:solidFill>
              </a:rPr>
              <a:t>родственнике-участнике </a:t>
            </a:r>
            <a:r>
              <a:rPr lang="ru-RU" altLang="ru-RU" sz="3600" dirty="0" smtClean="0">
                <a:solidFill>
                  <a:srgbClr val="FFD85D"/>
                </a:solidFill>
              </a:rPr>
              <a:t>ВОВ;</a:t>
            </a:r>
            <a:endParaRPr lang="ru-RU" altLang="ru-RU" sz="3600" dirty="0">
              <a:solidFill>
                <a:srgbClr val="FFD85D"/>
              </a:solidFill>
            </a:endParaRPr>
          </a:p>
          <a:p>
            <a:pPr marL="0" indent="0">
              <a:buNone/>
            </a:pPr>
            <a:endParaRPr lang="ru-RU" sz="2800" dirty="0" smtClean="0">
              <a:solidFill>
                <a:srgbClr val="FFD85D"/>
              </a:solidFill>
              <a:latin typeface="Calibri" panose="020F0502020204030204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59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20688"/>
            <a:ext cx="7992888" cy="748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FFD85D"/>
                </a:solidFill>
                <a:cs typeface="Times New Roman" pitchFamily="18" charset="0"/>
              </a:rPr>
              <a:t>углубить знания об историческом и героическом прошлом участников Великой Отечественной войны 1941-1945 гг.;</a:t>
            </a:r>
          </a:p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rgbClr val="FFD85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рассказать </a:t>
            </a:r>
            <a:r>
              <a:rPr lang="ru-RU" sz="3600" dirty="0">
                <a:solidFill>
                  <a:srgbClr val="FFD85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 героях  на классной конференции "Память о легендарных героях нашей </a:t>
            </a:r>
            <a:r>
              <a:rPr lang="ru-RU" sz="3600" dirty="0" smtClean="0">
                <a:solidFill>
                  <a:srgbClr val="FFD85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семьи»;</a:t>
            </a:r>
          </a:p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Ø"/>
            </a:pPr>
            <a:r>
              <a:rPr lang="ru-RU" sz="3600" dirty="0">
                <a:solidFill>
                  <a:srgbClr val="FFD85D"/>
                </a:solidFill>
                <a:cs typeface="Times New Roman" pitchFamily="18" charset="0"/>
              </a:rPr>
              <a:t>сберечь для будущего поколения память о событиях ВОВ, рассказы участников тех </a:t>
            </a:r>
            <a:r>
              <a:rPr lang="ru-RU" sz="3600" dirty="0" smtClean="0">
                <a:solidFill>
                  <a:srgbClr val="FFD85D"/>
                </a:solidFill>
                <a:cs typeface="Times New Roman" pitchFamily="18" charset="0"/>
              </a:rPr>
              <a:t>событий.</a:t>
            </a:r>
            <a:endParaRPr lang="ru-RU" sz="3600" dirty="0">
              <a:solidFill>
                <a:srgbClr val="FFD85D"/>
              </a:solidFill>
              <a:cs typeface="Times New Roman" pitchFamily="18" charset="0"/>
            </a:endParaRPr>
          </a:p>
          <a:p>
            <a:pPr marL="457200" lvl="0" indent="-457200">
              <a:spcBef>
                <a:spcPct val="20000"/>
              </a:spcBef>
              <a:buFont typeface="Wingdings" panose="05000000000000000000" pitchFamily="2" charset="2"/>
              <a:buChar char="Ø"/>
            </a:pPr>
            <a:endParaRPr lang="ru-RU" sz="3600" dirty="0">
              <a:solidFill>
                <a:srgbClr val="FFD85D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600" dirty="0">
              <a:solidFill>
                <a:srgbClr val="FFD85D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23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u="sng" dirty="0">
                <a:solidFill>
                  <a:srgbClr val="FFD8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Объект </a:t>
            </a:r>
            <a:r>
              <a:rPr lang="ru-RU" sz="3600" b="1" u="sng" dirty="0" smtClean="0">
                <a:solidFill>
                  <a:srgbClr val="FFD8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исследования</a:t>
            </a:r>
            <a:endParaRPr lang="ru-RU" sz="3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FFD85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b="1" dirty="0" smtClean="0">
                <a:solidFill>
                  <a:srgbClr val="FFD85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емья </a:t>
            </a:r>
            <a:r>
              <a:rPr lang="ru-RU" sz="3600" b="1" dirty="0">
                <a:solidFill>
                  <a:srgbClr val="FFD85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годы Великой Отечественной войны.</a:t>
            </a:r>
            <a:endParaRPr lang="ru-RU" sz="3600" b="1" dirty="0">
              <a:solidFill>
                <a:srgbClr val="FFD85D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06011"/>
            <a:ext cx="2880320" cy="32849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899" y="3232163"/>
            <a:ext cx="2304257" cy="31340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199" y="3281501"/>
            <a:ext cx="2520280" cy="313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60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8"/>
            <a:ext cx="8064896" cy="5242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Aft>
                <a:spcPts val="1000"/>
              </a:spcAft>
            </a:pPr>
            <a:r>
              <a:rPr lang="ru-RU" sz="3600" b="1" u="sng" dirty="0">
                <a:solidFill>
                  <a:srgbClr val="FFD85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Ожидаемые </a:t>
            </a:r>
            <a:r>
              <a:rPr lang="ru-RU" sz="3600" b="1" u="sng" dirty="0" smtClean="0">
                <a:solidFill>
                  <a:srgbClr val="FFD85D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результаты</a:t>
            </a:r>
          </a:p>
          <a:p>
            <a:pPr lvl="0" algn="ctr">
              <a:lnSpc>
                <a:spcPct val="150000"/>
              </a:lnSpc>
              <a:spcAft>
                <a:spcPts val="1000"/>
              </a:spcAft>
            </a:pPr>
            <a:endParaRPr lang="ru-RU" sz="3200" b="1" u="sng" dirty="0">
              <a:solidFill>
                <a:srgbClr val="FFD85D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571500" lvl="0" indent="-571500" algn="ctr"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rgbClr val="FFD85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приобретение навыков поисково-исследовательской работы;</a:t>
            </a:r>
          </a:p>
          <a:p>
            <a:pPr marL="571500" lvl="0" indent="-571500" algn="ctr"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rgbClr val="FFD85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расширение знаний о Великой Отечественной войне;</a:t>
            </a:r>
          </a:p>
          <a:p>
            <a:pPr marL="571500" lvl="0" indent="-571500" algn="ctr">
              <a:spcAft>
                <a:spcPts val="1000"/>
              </a:spcAft>
              <a:buFont typeface="Wingdings" panose="05000000000000000000" pitchFamily="2" charset="2"/>
              <a:buChar char="Ø"/>
            </a:pPr>
            <a:r>
              <a:rPr lang="ru-RU" sz="3600" b="1" dirty="0">
                <a:solidFill>
                  <a:srgbClr val="FFD85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сохранение памяти о суровых годах жизни своих </a:t>
            </a:r>
            <a:r>
              <a:rPr lang="ru-RU" sz="3600" b="1" dirty="0" smtClean="0">
                <a:solidFill>
                  <a:srgbClr val="FFD85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предков.</a:t>
            </a:r>
            <a:endParaRPr lang="ru-RU" sz="3600" b="1" dirty="0">
              <a:solidFill>
                <a:srgbClr val="FFD85D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4534580"/>
            <a:ext cx="7704856" cy="340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285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836712"/>
            <a:ext cx="7992888" cy="26407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3600" b="1" u="sng" dirty="0">
                <a:solidFill>
                  <a:srgbClr val="FFD8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Главный </a:t>
            </a:r>
            <a:r>
              <a:rPr lang="ru-RU" sz="3600" b="1" u="sng" dirty="0" smtClean="0">
                <a:solidFill>
                  <a:srgbClr val="FFD85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результат</a:t>
            </a:r>
          </a:p>
          <a:p>
            <a:pPr lvl="0" algn="ctr">
              <a:lnSpc>
                <a:spcPct val="115000"/>
              </a:lnSpc>
            </a:pPr>
            <a:endParaRPr lang="ru-RU" sz="3600" b="1" u="sng" dirty="0">
              <a:solidFill>
                <a:srgbClr val="FFD85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0" algn="ctr">
              <a:lnSpc>
                <a:spcPct val="115000"/>
              </a:lnSpc>
            </a:pPr>
            <a:r>
              <a:rPr lang="ru-RU" sz="3600" dirty="0">
                <a:solidFill>
                  <a:srgbClr val="FFD85D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книги памяти «Мы помним! Мы гордимся!»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80" y="3861048"/>
            <a:ext cx="3048000" cy="2286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861048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45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873</Words>
  <Application>Microsoft Office PowerPoint</Application>
  <PresentationFormat>Экран (4:3)</PresentationFormat>
  <Paragraphs>102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24</vt:i4>
      </vt:variant>
    </vt:vector>
  </HeadingPairs>
  <TitlesOfParts>
    <vt:vector size="35" baseType="lpstr">
      <vt:lpstr>Arial</vt:lpstr>
      <vt:lpstr>Calibri</vt:lpstr>
      <vt:lpstr>Comic Sans MS</vt:lpstr>
      <vt:lpstr>Monotype Corsiva</vt:lpstr>
      <vt:lpstr>Times New Roman</vt:lpstr>
      <vt:lpstr>Wingdings</vt:lpstr>
      <vt:lpstr>Тема Office</vt:lpstr>
      <vt:lpstr>1_Тема Office</vt:lpstr>
      <vt:lpstr>2_Тема Office</vt:lpstr>
      <vt:lpstr>3_Тема Office</vt:lpstr>
      <vt:lpstr>4_Тема Office</vt:lpstr>
      <vt:lpstr>Мы помним!</vt:lpstr>
      <vt:lpstr>Актуальность</vt:lpstr>
      <vt:lpstr>Презентация PowerPoint</vt:lpstr>
      <vt:lpstr>Презентация PowerPoint</vt:lpstr>
      <vt:lpstr>Задачи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Интернет - ресурсы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Нам дороги эти позабыть нельзя!</dc:title>
  <dc:creator>Ранько Елена</dc:creator>
  <cp:lastModifiedBy>учитель</cp:lastModifiedBy>
  <cp:revision>46</cp:revision>
  <dcterms:created xsi:type="dcterms:W3CDTF">2015-04-19T15:51:03Z</dcterms:created>
  <dcterms:modified xsi:type="dcterms:W3CDTF">2016-04-19T14:08:37Z</dcterms:modified>
</cp:coreProperties>
</file>