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7" r:id="rId8"/>
    <p:sldId id="268" r:id="rId9"/>
    <p:sldId id="271" r:id="rId10"/>
    <p:sldId id="270" r:id="rId11"/>
    <p:sldId id="272" r:id="rId12"/>
    <p:sldId id="273" r:id="rId13"/>
    <p:sldId id="262" r:id="rId14"/>
    <p:sldId id="274" r:id="rId15"/>
    <p:sldId id="265" r:id="rId16"/>
    <p:sldId id="263" r:id="rId17"/>
    <p:sldId id="275" r:id="rId18"/>
    <p:sldId id="277" r:id="rId19"/>
    <p:sldId id="276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0"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 advTm="1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 advClick="0" advTm="1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advClick="0" advTm="1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 advTm="1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advClick="0" advTm="1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B3C2EE9-7E4E-4311-B36A-C24437CFE80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4B8BD04-CA0D-4F5B-AB64-F8C6284DB3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8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microsoft.com/office/2007/relationships/hdphoto" Target="../media/hdphoto1.wdp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6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microsoft.com/office/2007/relationships/hdphoto" Target="../media/hdphoto5.wdp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microsoft.com/office/2007/relationships/hdphoto" Target="../media/hdphoto5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microsoft.com/office/2007/relationships/hdphoto" Target="../media/hdphoto5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5.wdp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39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microsoft.com/office/2007/relationships/hdphoto" Target="../media/hdphoto4.wdp"/><Relationship Id="rId7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latin typeface="Georgia"/>
                <a:ea typeface="Georgia"/>
                <a:cs typeface="Times New Roman"/>
              </a:rPr>
              <a:t/>
            </a:r>
            <a:br>
              <a:rPr lang="ru-RU" sz="1800" dirty="0">
                <a:latin typeface="Georgia"/>
                <a:ea typeface="Georgia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80728"/>
            <a:ext cx="7736904" cy="5447648"/>
          </a:xfrm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pPr lvl="0" algn="r">
              <a:buClr>
                <a:srgbClr val="31B6FD"/>
              </a:buClr>
            </a:pPr>
            <a:endParaRPr lang="ru-RU" sz="2400" b="1" i="1" dirty="0"/>
          </a:p>
          <a:p>
            <a:pPr lvl="0" algn="r">
              <a:buClr>
                <a:srgbClr val="31B6FD"/>
              </a:buClr>
            </a:pPr>
            <a:endParaRPr lang="ru-RU" sz="2400" b="1" i="1" dirty="0"/>
          </a:p>
          <a:p>
            <a:pPr lvl="0" algn="r">
              <a:buClr>
                <a:srgbClr val="31B6FD"/>
              </a:buClr>
            </a:pPr>
            <a:endParaRPr lang="ru-RU" sz="2400" b="1" i="1" dirty="0"/>
          </a:p>
          <a:p>
            <a:pPr lvl="0" algn="r">
              <a:buClr>
                <a:srgbClr val="31B6FD"/>
              </a:buClr>
            </a:pPr>
            <a:endParaRPr lang="ru-RU" sz="2400" b="1" i="1" dirty="0"/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</a:pPr>
            <a:r>
              <a:rPr lang="ru-RU" sz="46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Детско-родительский образовательный проект 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</a:pPr>
            <a:r>
              <a:rPr lang="ru-RU" sz="46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в средней группе «Ягодка»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</a:pPr>
            <a:r>
              <a:rPr lang="ru-RU" sz="59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«Господин Лук»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</a:pPr>
            <a:r>
              <a:rPr lang="ru-RU" sz="3800" b="1" dirty="0">
                <a:solidFill>
                  <a:srgbClr val="002060"/>
                </a:solidFill>
                <a:latin typeface="Times New Roman"/>
                <a:cs typeface="Times New Roman"/>
              </a:rPr>
              <a:t>МДОУ «Детский сад №189»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</a:pPr>
            <a:r>
              <a:rPr lang="ru-RU" sz="3800" b="1" dirty="0">
                <a:solidFill>
                  <a:srgbClr val="002060"/>
                </a:solidFill>
                <a:latin typeface="Times New Roman"/>
                <a:cs typeface="Times New Roman"/>
              </a:rPr>
              <a:t>Г.Саратов</a:t>
            </a:r>
            <a:endParaRPr lang="ru-RU" sz="3800" b="1" dirty="0">
              <a:solidFill>
                <a:srgbClr val="002060"/>
              </a:solidFill>
            </a:endParaRPr>
          </a:p>
          <a:p>
            <a:pPr lvl="0" algn="r">
              <a:buClr>
                <a:srgbClr val="31B6FD"/>
              </a:buClr>
            </a:pPr>
            <a:endParaRPr lang="ru-RU" sz="4100" b="1" i="1" dirty="0"/>
          </a:p>
          <a:p>
            <a:pPr lvl="0" algn="r">
              <a:buClr>
                <a:srgbClr val="31B6FD"/>
              </a:buClr>
            </a:pPr>
            <a:r>
              <a:rPr lang="ru-RU" sz="3800" b="1" i="1" dirty="0">
                <a:solidFill>
                  <a:schemeClr val="accent3"/>
                </a:solidFill>
                <a:latin typeface="Georgia" pitchFamily="18" charset="0"/>
              </a:rPr>
              <a:t>Воспитатель 1 категории</a:t>
            </a:r>
            <a:r>
              <a:rPr lang="ru-RU" sz="2400" b="1" i="1" dirty="0">
                <a:solidFill>
                  <a:schemeClr val="accent3"/>
                </a:solidFill>
                <a:latin typeface="Georgia" pitchFamily="18" charset="0"/>
              </a:rPr>
              <a:t>  </a:t>
            </a:r>
            <a:r>
              <a:rPr lang="ru-RU" sz="3800" b="1" i="1" dirty="0">
                <a:solidFill>
                  <a:schemeClr val="accent3"/>
                </a:solidFill>
                <a:latin typeface="Georgia" pitchFamily="18" charset="0"/>
              </a:rPr>
              <a:t>           </a:t>
            </a:r>
          </a:p>
          <a:p>
            <a:pPr lvl="0" algn="r">
              <a:buClr>
                <a:srgbClr val="31B6FD"/>
              </a:buClr>
            </a:pPr>
            <a:r>
              <a:rPr lang="ru-RU" sz="3800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Сисингалиева </a:t>
            </a:r>
          </a:p>
          <a:p>
            <a:pPr lvl="0" algn="r">
              <a:buClr>
                <a:srgbClr val="31B6FD"/>
              </a:buClr>
            </a:pPr>
            <a:r>
              <a:rPr lang="ru-RU" sz="3800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sz="3800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58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  <a:p>
            <a:pPr lvl="0" algn="r">
              <a:buClr>
                <a:srgbClr val="31B6FD"/>
              </a:buClr>
            </a:pPr>
            <a:r>
              <a:rPr lang="ru-RU" sz="3800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sz="3000" dirty="0">
              <a:solidFill>
                <a:prstClr val="black"/>
              </a:solidFill>
              <a:latin typeface="Georgia"/>
              <a:ea typeface="Georgia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55017">
            <a:off x="5667" y="4424929"/>
            <a:ext cx="2086266" cy="2191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77" b="98057" l="2375" r="94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4443" y="243542"/>
            <a:ext cx="2376265" cy="168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834485"/>
      </p:ext>
    </p:extLst>
  </p:cSld>
  <p:clrMapOvr>
    <a:masterClrMapping/>
  </p:clrMapOvr>
  <p:transition advClick="0" advTm="20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8138"/>
            <a:ext cx="8229600" cy="12525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Home\Desktop\картинки лук\slide_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65349"/>
            <a:ext cx="3628975" cy="3492651"/>
          </a:xfrm>
          <a:prstGeom prst="rect">
            <a:avLst/>
          </a:prstGeom>
          <a:noFill/>
        </p:spPr>
      </p:pic>
      <p:pic>
        <p:nvPicPr>
          <p:cNvPr id="5124" name="Picture 4" descr="C:\Users\Home\Desktop\картинки лук\img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3187361"/>
            <a:ext cx="3635896" cy="3670639"/>
          </a:xfrm>
          <a:prstGeom prst="rect">
            <a:avLst/>
          </a:prstGeom>
          <a:noFill/>
        </p:spPr>
      </p:pic>
      <p:pic>
        <p:nvPicPr>
          <p:cNvPr id="11" name="Объект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970192">
            <a:off x="7467974" y="418933"/>
            <a:ext cx="1423300" cy="2017177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1014559">
            <a:off x="340149" y="366666"/>
            <a:ext cx="1423300" cy="2017177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707904" y="4365104"/>
            <a:ext cx="1423300" cy="2017177"/>
          </a:xfrm>
          <a:prstGeom prst="rect">
            <a:avLst/>
          </a:prstGeom>
        </p:spPr>
      </p:pic>
      <p:pic>
        <p:nvPicPr>
          <p:cNvPr id="1026" name="Picture 2" descr="C:\Users\Home\Desktop\img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67744" y="0"/>
            <a:ext cx="4781863" cy="328498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059832" y="6488668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Рецепты из лука во время недуга из народной медицины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251520" y="2060848"/>
            <a:ext cx="4247327" cy="4209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/>
              <a:t>            Рецепт от мамы </a:t>
            </a:r>
          </a:p>
          <a:p>
            <a:pPr algn="ctr">
              <a:buNone/>
            </a:pPr>
            <a:r>
              <a:rPr lang="ru-RU" sz="2000" b="1" i="1" dirty="0"/>
              <a:t>Ольги Владимировны </a:t>
            </a:r>
            <a:r>
              <a:rPr lang="ru-RU" sz="2000" b="1" i="1" dirty="0" err="1"/>
              <a:t>Борозенцевой</a:t>
            </a:r>
            <a:endParaRPr lang="ru-RU" sz="2000" b="1" i="1" dirty="0"/>
          </a:p>
          <a:p>
            <a:endParaRPr lang="ru-RU" sz="2000" dirty="0"/>
          </a:p>
          <a:p>
            <a:r>
              <a:rPr lang="ru-RU" sz="1800" dirty="0"/>
              <a:t>В период зимней эпидемии простудных заболеваний промывать 3 раза в день полость носоглотки таким раствором:</a:t>
            </a:r>
          </a:p>
          <a:p>
            <a:pPr>
              <a:buNone/>
            </a:pPr>
            <a:r>
              <a:rPr lang="ru-RU" sz="1800" dirty="0"/>
              <a:t>     1 ст.л. кашицы из свежего лука залить 200 мл кипятка и дать настояться на водяной бане в закрытой посуде в течение 15 мин. Затем охладить, процедить и смешать с 2 ст.л. натурального мёда.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4427984" y="2864376"/>
            <a:ext cx="4175320" cy="3993624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/>
              <a:t>             Рецепт от бабушки</a:t>
            </a:r>
          </a:p>
          <a:p>
            <a:pPr algn="ctr">
              <a:buNone/>
            </a:pPr>
            <a:r>
              <a:rPr lang="ru-RU" sz="2000" b="1" i="1" dirty="0"/>
              <a:t>Валентины Викторовны        Сусловой</a:t>
            </a:r>
          </a:p>
          <a:p>
            <a:endParaRPr lang="ru-RU" sz="1800" dirty="0"/>
          </a:p>
          <a:p>
            <a:r>
              <a:rPr lang="ru-RU" sz="1800" dirty="0"/>
              <a:t>Взять лук, мелко нарезать, засыпать 2 ст.л. сахара. Оставить на несколько часов, пока не выделится сок. Принимать</a:t>
            </a:r>
          </a:p>
          <a:p>
            <a:pPr>
              <a:buNone/>
            </a:pPr>
            <a:r>
              <a:rPr lang="ru-RU" sz="1800" dirty="0"/>
              <a:t>      по 2 ч.л. перед едой.</a:t>
            </a:r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491880" y="4869160"/>
            <a:ext cx="1858650" cy="1785904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-398115" y="5543319"/>
            <a:ext cx="1715683" cy="12867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77" b="98057" l="2375" r="94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139734" y="5181746"/>
            <a:ext cx="2137340" cy="151216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83568" y="6488668"/>
            <a:ext cx="5796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картинки лук\Слайд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12932"/>
            <a:ext cx="9865096" cy="6858000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024564F-112A-47D6-AADD-5A6E480DE849}"/>
              </a:ext>
            </a:extLst>
          </p:cNvPr>
          <p:cNvSpPr/>
          <p:nvPr/>
        </p:nvSpPr>
        <p:spPr>
          <a:xfrm>
            <a:off x="1619672" y="61987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Джамиля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38138"/>
            <a:ext cx="8229600" cy="1252537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3"/>
                </a:solidFill>
              </a:rPr>
              <a:t>Фиксация результатов  в календаре наблюдений</a:t>
            </a:r>
          </a:p>
        </p:txBody>
      </p:sp>
      <p:pic>
        <p:nvPicPr>
          <p:cNvPr id="9218" name="Picture 2" descr="C:\Users\Home\Desktop\image (5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36912"/>
            <a:ext cx="4211960" cy="4032448"/>
          </a:xfrm>
          <a:prstGeom prst="rect">
            <a:avLst/>
          </a:prstGeom>
          <a:noFill/>
        </p:spPr>
      </p:pic>
      <p:pic>
        <p:nvPicPr>
          <p:cNvPr id="9219" name="Picture 3" descr="C:\Users\Home\Desktop\image (8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844824"/>
            <a:ext cx="4499992" cy="4780049"/>
          </a:xfrm>
          <a:prstGeom prst="rect">
            <a:avLst/>
          </a:prstGeom>
          <a:noFill/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0075286">
            <a:off x="-88747" y="882742"/>
            <a:ext cx="1627536" cy="1801536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3634333" y="4751231"/>
            <a:ext cx="1715683" cy="128676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475656" y="2204864"/>
            <a:ext cx="299496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Костерин Илья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1484784"/>
            <a:ext cx="228299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Пантелеева Варвара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01516" y="2504871"/>
            <a:ext cx="4878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5029739"/>
      </p:ext>
    </p:extLst>
  </p:cSld>
  <p:clrMapOvr>
    <a:masterClrMapping/>
  </p:clrMapOvr>
  <p:transition advClick="0" advTm="18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Фиксация результатов в календаре наблюдений</a:t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C:\Users\Home\Desktop\image (9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60848"/>
            <a:ext cx="4499992" cy="3199532"/>
          </a:xfrm>
          <a:prstGeom prst="rect">
            <a:avLst/>
          </a:prstGeom>
          <a:noFill/>
        </p:spPr>
      </p:pic>
      <p:pic>
        <p:nvPicPr>
          <p:cNvPr id="10243" name="Picture 3" descr="C:\Users\Home\Desktop\image (7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35488" y="3401616"/>
            <a:ext cx="4608512" cy="34563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5536" y="1700808"/>
            <a:ext cx="333368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Ермаков Андрей</a:t>
            </a:r>
            <a:endParaRPr lang="ru-RU" sz="1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2924944"/>
            <a:ext cx="244827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Масляков Дмитрий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Объект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0075286">
            <a:off x="55269" y="4794410"/>
            <a:ext cx="1627536" cy="1801536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2554213" y="4967255"/>
            <a:ext cx="1715683" cy="1286762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791881">
            <a:off x="7208659" y="1026758"/>
            <a:ext cx="1627536" cy="180153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95936" y="3429000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Home\Desktop\картинки лук\hello_html_m399ebc2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1904" cy="6858000"/>
          </a:xfrm>
          <a:prstGeom prst="rect">
            <a:avLst/>
          </a:prstGeom>
          <a:noFill/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55017">
            <a:off x="-138350" y="4424930"/>
            <a:ext cx="2086266" cy="2191056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63618">
            <a:off x="3466211" y="4421121"/>
            <a:ext cx="2086266" cy="21910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67944" y="6488668"/>
            <a:ext cx="5076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5338385"/>
      </p:ext>
    </p:extLst>
  </p:cSld>
  <p:clrMapOvr>
    <a:masterClrMapping/>
  </p:clrMapOvr>
  <p:transition advClick="0" advTm="18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Вот такой огород на подоконнике</a:t>
            </a:r>
            <a:br>
              <a:rPr lang="ru-RU" dirty="0"/>
            </a:br>
            <a:r>
              <a:rPr lang="ru-RU" dirty="0"/>
              <a:t>в средней группе «Ягодка»</a:t>
            </a:r>
          </a:p>
        </p:txBody>
      </p:sp>
      <p:pic>
        <p:nvPicPr>
          <p:cNvPr id="6147" name="Picture 3" descr="C:\Users\123\Desktop\Новая папка (3)\2015402210037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99592" y="1628800"/>
            <a:ext cx="7056784" cy="4680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55017">
            <a:off x="-354374" y="4679126"/>
            <a:ext cx="2086266" cy="2191056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70169">
            <a:off x="7356746" y="4485628"/>
            <a:ext cx="2086266" cy="21910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31840" y="5774654"/>
            <a:ext cx="5436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2265111"/>
      </p:ext>
    </p:extLst>
  </p:cSld>
  <p:clrMapOvr>
    <a:masterClrMapping/>
  </p:clrMapOvr>
  <p:transition advClick="0" advTm="18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ome\Desktop\картинки лук\Слайд3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4989">
            <a:off x="6897866" y="4372027"/>
            <a:ext cx="2086266" cy="21910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83768" y="6488668"/>
            <a:ext cx="538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Дети очень довольны результатом проекта</a:t>
            </a:r>
          </a:p>
        </p:txBody>
      </p:sp>
      <p:pic>
        <p:nvPicPr>
          <p:cNvPr id="1026" name="Picture 2" descr="C:\Users\Home\Desktop\IMG_20180212_1526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340768"/>
            <a:ext cx="7488832" cy="5112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187624" y="5877272"/>
            <a:ext cx="5454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Home\Desktop\картинки лук\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55017">
            <a:off x="-498390" y="4424929"/>
            <a:ext cx="2086266" cy="2191056"/>
          </a:xfrm>
          <a:prstGeom prst="rect">
            <a:avLst/>
          </a:prstGeo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59652">
            <a:off x="7209745" y="4250081"/>
            <a:ext cx="2086266" cy="2191056"/>
          </a:xfrm>
          <a:prstGeom prst="rect">
            <a:avLst/>
          </a:prstGeom>
        </p:spPr>
      </p:pic>
      <p:pic>
        <p:nvPicPr>
          <p:cNvPr id="13315" name="Picture 3" descr="C:\Users\Home\Desktop\картинки лук\img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16231">
            <a:off x="7176675" y="4291690"/>
            <a:ext cx="2086266" cy="2191056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27061">
            <a:off x="11894" y="4419229"/>
            <a:ext cx="2086266" cy="2191056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4066380" y="5185111"/>
            <a:ext cx="1715683" cy="1286762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3346301" y="5185111"/>
            <a:ext cx="1715683" cy="1286762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2626221" y="5185110"/>
            <a:ext cx="1715683" cy="1286762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1906140" y="5185111"/>
            <a:ext cx="1715683" cy="1286762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1186061" y="5185111"/>
            <a:ext cx="1715683" cy="1286762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4786460" y="5185111"/>
            <a:ext cx="1715683" cy="1286762"/>
          </a:xfrm>
          <a:prstGeom prst="rect">
            <a:avLst/>
          </a:prstGeom>
        </p:spPr>
      </p:pic>
      <p:pic>
        <p:nvPicPr>
          <p:cNvPr id="14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5506540" y="5185112"/>
            <a:ext cx="1715683" cy="1286762"/>
          </a:xfrm>
          <a:prstGeom prst="rect">
            <a:avLst/>
          </a:prstGeom>
        </p:spPr>
      </p:pic>
      <p:pic>
        <p:nvPicPr>
          <p:cNvPr id="15" name="Объект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6226620" y="5185112"/>
            <a:ext cx="1715683" cy="128676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761656" y="6488668"/>
            <a:ext cx="538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548680"/>
            <a:ext cx="8172897" cy="557748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Актуальность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 проведении совместной деятельности – посадка лука, все дети проявили желание  посадить лук самим. Возникла идея реализовать проект «Господин ЛУК», и предложить детям совместно с родителями посадить  в домашних условиях лук, понаблюдать как и насколько быстро вырастет он в перо, при этом учесть, что посадка лука на перо может быть выполнена в самых различных условиях.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743941"/>
            <a:ext cx="763247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chemeClr val="tx2"/>
              </a:solidFill>
              <a:latin typeface="Times New Roman"/>
              <a:ea typeface="Calibri"/>
            </a:endParaRPr>
          </a:p>
          <a:p>
            <a:endParaRPr lang="ru-RU" sz="2800" b="1" dirty="0">
              <a:solidFill>
                <a:schemeClr val="tx2"/>
              </a:solidFill>
              <a:effectLst/>
              <a:latin typeface="Times New Roman"/>
              <a:ea typeface="Calibri"/>
            </a:endParaRPr>
          </a:p>
          <a:p>
            <a:endParaRPr lang="ru-RU" sz="2800" b="1" dirty="0">
              <a:solidFill>
                <a:schemeClr val="tx2"/>
              </a:solidFill>
              <a:latin typeface="Times New Roman"/>
              <a:ea typeface="Calibri"/>
            </a:endParaRPr>
          </a:p>
          <a:p>
            <a:endParaRPr lang="ru-RU" sz="2800" b="1" dirty="0">
              <a:solidFill>
                <a:schemeClr val="tx2"/>
              </a:solidFill>
              <a:effectLst/>
              <a:latin typeface="Times New Roman"/>
              <a:ea typeface="Calibri"/>
            </a:endParaRPr>
          </a:p>
          <a:p>
            <a:r>
              <a:rPr lang="ru-RU" sz="2800" b="1" dirty="0">
                <a:solidFill>
                  <a:schemeClr val="tx2"/>
                </a:solidFill>
                <a:effectLst/>
                <a:latin typeface="Times New Roman"/>
                <a:ea typeface="Calibri"/>
              </a:rPr>
              <a:t>Цель:</a:t>
            </a:r>
            <a:r>
              <a:rPr lang="ru-RU" sz="2800" dirty="0">
                <a:solidFill>
                  <a:schemeClr val="tx2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Times New Roman"/>
                <a:ea typeface="Calibri"/>
              </a:rPr>
              <a:t>Расширять знания детей и родителей о видах и свойствах лука, а так же благоприятных условиях его роста, о пользе его для организма человека.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77" b="98057" l="2375" r="94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537498" y="4451566"/>
            <a:ext cx="3053003" cy="2160000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167153">
            <a:off x="7547339" y="2283879"/>
            <a:ext cx="1633465" cy="17155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6488668"/>
            <a:ext cx="5292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6673110"/>
      </p:ext>
    </p:extLst>
  </p:cSld>
  <p:clrMapOvr>
    <a:masterClrMapping/>
  </p:clrMapOvr>
  <p:transition advClick="0" advTm="18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7030A0"/>
                </a:solidFill>
              </a:rPr>
              <a:t>Спасибо за внимание!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238666" y="1524631"/>
            <a:ext cx="6666667" cy="4500000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2320" y="4304135"/>
            <a:ext cx="2086266" cy="2191056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0F5D04D-6590-4F43-A425-630ECE936E04}"/>
              </a:ext>
            </a:extLst>
          </p:cNvPr>
          <p:cNvSpPr/>
          <p:nvPr/>
        </p:nvSpPr>
        <p:spPr>
          <a:xfrm>
            <a:off x="3203848" y="6092971"/>
            <a:ext cx="57844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Джамиля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8401265"/>
      </p:ext>
    </p:extLst>
  </p:cSld>
  <p:clrMapOvr>
    <a:masterClrMapping/>
  </p:clrMapOvr>
  <p:transition advClick="0" advTm="18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556792"/>
            <a:ext cx="8028880" cy="4752528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/>
              <a:t>    1 этап – Подготовительный</a:t>
            </a:r>
          </a:p>
          <a:p>
            <a:r>
              <a:rPr lang="ru-RU" sz="2000" dirty="0"/>
              <a:t>Посадка лука в домашних условиях, наблюдение и зарисовка в календаре наблюдений </a:t>
            </a:r>
            <a:r>
              <a:rPr lang="ru-RU" sz="2000" b="1" dirty="0"/>
              <a:t>.</a:t>
            </a:r>
          </a:p>
          <a:p>
            <a:pPr>
              <a:buNone/>
            </a:pPr>
            <a:r>
              <a:rPr lang="ru-RU" sz="2000" b="1" dirty="0"/>
              <a:t>         2 этап проекта – Исследовательский  </a:t>
            </a:r>
            <a:r>
              <a:rPr lang="ru-RU" sz="2000" dirty="0"/>
              <a:t>подбор материала по теме «Лук», «Народные рецепты из лука», «Чем хорош лук? О пользе лукового семейства», «Виды лука- Лук репчатый, лук-порей, лук душистый, </a:t>
            </a:r>
            <a:r>
              <a:rPr lang="ru-RU" sz="2000" dirty="0" err="1"/>
              <a:t>лук-слизун</a:t>
            </a:r>
            <a:r>
              <a:rPr lang="ru-RU" sz="2000" dirty="0"/>
              <a:t>, медвежий (черемша), </a:t>
            </a:r>
            <a:r>
              <a:rPr lang="ru-RU" sz="2000" dirty="0" err="1"/>
              <a:t>шнит</a:t>
            </a:r>
            <a:r>
              <a:rPr lang="ru-RU" sz="2000" dirty="0"/>
              <a:t>, шалот, </a:t>
            </a:r>
            <a:r>
              <a:rPr lang="ru-RU" sz="2000" dirty="0" err="1"/>
              <a:t>батун</a:t>
            </a:r>
            <a:r>
              <a:rPr lang="ru-RU" sz="2000" dirty="0"/>
              <a:t>»</a:t>
            </a:r>
          </a:p>
          <a:p>
            <a:pPr>
              <a:buNone/>
            </a:pPr>
            <a:r>
              <a:rPr lang="ru-RU" sz="2000" b="1" dirty="0"/>
              <a:t>        3 этап – Заключительный</a:t>
            </a:r>
          </a:p>
          <a:p>
            <a:r>
              <a:rPr lang="ru-RU" sz="2000" dirty="0"/>
              <a:t>ОС по познавательному развитию на тему «Господин Лук», оформление огорода на подоконнике, предоставление календаря наблюдений.</a:t>
            </a:r>
          </a:p>
          <a:p>
            <a:pPr>
              <a:buNone/>
            </a:pPr>
            <a:r>
              <a:rPr lang="ru-RU" sz="2000" b="1" dirty="0"/>
              <a:t>       Работа с родителями</a:t>
            </a:r>
          </a:p>
          <a:p>
            <a:r>
              <a:rPr lang="ru-RU" sz="2000" dirty="0"/>
              <a:t>Консультация для родителей « Полезные свойства лука», «Чем хорош лук?»</a:t>
            </a:r>
          </a:p>
          <a:p>
            <a:r>
              <a:rPr lang="ru-RU" sz="2000" dirty="0"/>
              <a:t>«Рецепты из лука от родителей»</a:t>
            </a:r>
          </a:p>
          <a:p>
            <a:endParaRPr lang="ru-RU" sz="2000" dirty="0"/>
          </a:p>
          <a:p>
            <a:pPr>
              <a:buNone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363272" cy="1146456"/>
          </a:xfrm>
        </p:spPr>
        <p:txBody>
          <a:bodyPr/>
          <a:lstStyle/>
          <a:p>
            <a:pPr algn="l"/>
            <a:r>
              <a:rPr lang="ru-RU" dirty="0"/>
              <a:t>Проект включает в себя 3 этапа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43175">
            <a:off x="7493872" y="4492036"/>
            <a:ext cx="2086266" cy="21910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488668"/>
            <a:ext cx="5580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583" b="97639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812360" y="188640"/>
            <a:ext cx="1014840" cy="131423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47864" y="332656"/>
            <a:ext cx="3812645" cy="1002101"/>
          </a:xfrm>
        </p:spPr>
        <p:txBody>
          <a:bodyPr>
            <a:normAutofit/>
          </a:bodyPr>
          <a:lstStyle/>
          <a:p>
            <a:r>
              <a:rPr lang="ru-RU" dirty="0"/>
              <a:t>1 этап посадка и прорастание луковицы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491880" y="2636912"/>
            <a:ext cx="2088232" cy="24934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23\Desktop\Новая папка (3)\1427986954588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969822" y="1844824"/>
            <a:ext cx="2808312" cy="37444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  <p:pic>
        <p:nvPicPr>
          <p:cNvPr id="2051" name="Picture 3" descr="C:\Users\123\Desktop\Новая папка (3)\1427985482583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323528" y="332655"/>
            <a:ext cx="2448272" cy="409127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  <p:pic>
        <p:nvPicPr>
          <p:cNvPr id="1027" name="Picture 3" descr="C:\Users\Home\Desktop\image (4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3068960"/>
            <a:ext cx="2722621" cy="35730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509120"/>
            <a:ext cx="2086266" cy="219105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520" y="6488668"/>
            <a:ext cx="5652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864285"/>
      </p:ext>
    </p:extLst>
  </p:cSld>
  <p:clrMapOvr>
    <a:masterClrMapping/>
  </p:clrMapOvr>
  <p:transition advClick="0" advTm="18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/>
              <a:t>Пересадили луковицу </a:t>
            </a:r>
            <a:br>
              <a:rPr lang="ru-RU" sz="3200" dirty="0"/>
            </a:br>
            <a:r>
              <a:rPr lang="ru-RU" sz="3200" dirty="0"/>
              <a:t>в горшок с землей</a:t>
            </a:r>
          </a:p>
        </p:txBody>
      </p:sp>
      <p:pic>
        <p:nvPicPr>
          <p:cNvPr id="3074" name="Picture 2" descr="C:\Users\123\Desktop\Новая папка (3)\2015405185845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37383" y="2822790"/>
            <a:ext cx="4268191" cy="32011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3075" name="Picture 3" descr="C:\Users\123\Desktop\Новая папка (3)\2015405185958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788024" y="692696"/>
            <a:ext cx="3456384" cy="56326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131849">
            <a:off x="8133458" y="5236145"/>
            <a:ext cx="1016050" cy="14400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09545">
            <a:off x="-69170" y="5304796"/>
            <a:ext cx="101758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9816" y="2420888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723356"/>
      </p:ext>
    </p:extLst>
  </p:cSld>
  <p:clrMapOvr>
    <a:masterClrMapping/>
  </p:clrMapOvr>
  <p:transition advClick="0" advTm="18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38138"/>
            <a:ext cx="8229600" cy="1252537"/>
          </a:xfrm>
        </p:spPr>
        <p:txBody>
          <a:bodyPr/>
          <a:lstStyle/>
          <a:p>
            <a:r>
              <a:rPr lang="ru-RU" dirty="0">
                <a:solidFill>
                  <a:schemeClr val="accent3"/>
                </a:solidFill>
              </a:rPr>
              <a:t> рост луковицы на перо</a:t>
            </a:r>
          </a:p>
        </p:txBody>
      </p:sp>
      <p:pic>
        <p:nvPicPr>
          <p:cNvPr id="4098" name="Picture 2" descr="C:\Users\123\Desktop\Новая папка (3)\2015405190128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716016" y="1340768"/>
            <a:ext cx="3456384" cy="5268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4099" name="Picture 3" descr="C:\Users\123\Desktop\Новая папка (3)\2015405190327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39552" y="1556792"/>
            <a:ext cx="2975001" cy="39666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4165891"/>
            <a:ext cx="2563356" cy="26921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88109" y="2112459"/>
            <a:ext cx="5454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7412123"/>
      </p:ext>
    </p:extLst>
  </p:cSld>
  <p:clrMapOvr>
    <a:masterClrMapping/>
  </p:clrMapOvr>
  <p:transition advClick="0" advTm="18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40160"/>
          </a:xfrm>
        </p:spPr>
        <p:txBody>
          <a:bodyPr/>
          <a:lstStyle/>
          <a:p>
            <a:r>
              <a:rPr lang="ru-RU" dirty="0"/>
              <a:t>2 этап проекта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6616824" cy="3528392"/>
          </a:xfrm>
        </p:spPr>
        <p:txBody>
          <a:bodyPr/>
          <a:lstStyle/>
          <a:p>
            <a:pPr algn="l"/>
            <a:r>
              <a:rPr lang="ru-RU" dirty="0"/>
              <a:t>Беседы с детьми о луке.</a:t>
            </a:r>
          </a:p>
          <a:p>
            <a:pPr algn="l"/>
            <a:r>
              <a:rPr lang="ru-RU" dirty="0"/>
              <a:t>Чтение художественной литературы:</a:t>
            </a:r>
          </a:p>
          <a:p>
            <a:pPr algn="l"/>
            <a:r>
              <a:rPr lang="ru-RU" dirty="0"/>
              <a:t>Стихи, загадки, пословицы, поговорки, рассказы, сказки про лук.</a:t>
            </a:r>
          </a:p>
          <a:p>
            <a:pPr algn="l"/>
            <a:r>
              <a:rPr lang="ru-RU" dirty="0"/>
              <a:t>Дидактические игры.</a:t>
            </a:r>
          </a:p>
          <a:p>
            <a:pPr algn="l"/>
            <a:r>
              <a:rPr lang="ru-RU" dirty="0"/>
              <a:t>Рассматривание иллюстраций, открыток.</a:t>
            </a:r>
          </a:p>
          <a:p>
            <a:pPr algn="l"/>
            <a:r>
              <a:rPr lang="ru-RU" dirty="0"/>
              <a:t>Рецепты из лука от родителей.</a:t>
            </a:r>
          </a:p>
          <a:p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55017">
            <a:off x="-66342" y="4424930"/>
            <a:ext cx="2086266" cy="2191056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9132" r="894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65340">
            <a:off x="6794986" y="4420769"/>
            <a:ext cx="2086266" cy="2191056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1186061" y="5185111"/>
            <a:ext cx="1715683" cy="1286762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2122164" y="5185111"/>
            <a:ext cx="1715683" cy="1286762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3130275" y="5185111"/>
            <a:ext cx="1715683" cy="1286762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4066380" y="5185111"/>
            <a:ext cx="1715683" cy="1286762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4930477" y="5185111"/>
            <a:ext cx="1715683" cy="1286762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528" b="100000" l="10000" r="9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86680">
            <a:off x="5794571" y="5185112"/>
            <a:ext cx="1715683" cy="128676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79512" y="6488668"/>
            <a:ext cx="5598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Home\Desktop\картинки лук\img5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980728"/>
            <a:ext cx="3888432" cy="2474894"/>
          </a:xfrm>
          <a:prstGeom prst="rect">
            <a:avLst/>
          </a:prstGeom>
          <a:noFill/>
        </p:spPr>
      </p:pic>
      <p:pic>
        <p:nvPicPr>
          <p:cNvPr id="3075" name="Picture 3" descr="C:\Users\Home\Desktop\картинки лук\img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8698" y="1052736"/>
            <a:ext cx="4855302" cy="5184576"/>
          </a:xfrm>
          <a:prstGeom prst="rect">
            <a:avLst/>
          </a:prstGeom>
          <a:noFill/>
        </p:spPr>
      </p:pic>
      <p:pic>
        <p:nvPicPr>
          <p:cNvPr id="3076" name="Picture 4" descr="C:\Users\Home\Desktop\картинки лук\img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3573016"/>
            <a:ext cx="3563888" cy="26729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6488668"/>
            <a:ext cx="5814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картинки лук\0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340768"/>
            <a:ext cx="4176464" cy="3969060"/>
          </a:xfrm>
          <a:prstGeom prst="rect">
            <a:avLst/>
          </a:prstGeom>
          <a:noFill/>
        </p:spPr>
      </p:pic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131849">
            <a:off x="4282353" y="-168392"/>
            <a:ext cx="1772087" cy="2511496"/>
          </a:xfrm>
          <a:prstGeom prst="rect">
            <a:avLst/>
          </a:prstGeom>
        </p:spPr>
      </p:pic>
      <p:pic>
        <p:nvPicPr>
          <p:cNvPr id="4" name="Picture 2" descr="C:\Users\Home\Desktop\картинки лук\img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3968" y="2080521"/>
            <a:ext cx="4860032" cy="4417439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739" b="98261" l="21005" r="799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1014559">
            <a:off x="844206" y="4734805"/>
            <a:ext cx="1423300" cy="2017177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/>
              <a:t>Стихи про лук        Консультация для родителей                       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6488668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1B6FD"/>
              </a:buClr>
            </a:pP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Сисингалиева </a:t>
            </a:r>
            <a:r>
              <a:rPr lang="ru-RU" b="1" i="1" dirty="0" err="1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Джамиля</a:t>
            </a:r>
            <a:r>
              <a:rPr lang="ru-RU" b="1" i="1" dirty="0">
                <a:solidFill>
                  <a:schemeClr val="accent3"/>
                </a:solidFill>
                <a:latin typeface="Georgia"/>
                <a:ea typeface="Georgia"/>
                <a:cs typeface="Times New Roman"/>
              </a:rPr>
              <a:t> Алексеевна</a:t>
            </a:r>
            <a:endParaRPr lang="ru-RU" sz="3200" b="1" i="1" dirty="0">
              <a:solidFill>
                <a:schemeClr val="accent3"/>
              </a:solidFill>
              <a:latin typeface="Georgia"/>
              <a:ea typeface="Georgia"/>
              <a:cs typeface="Times New Roman"/>
            </a:endParaRPr>
          </a:p>
        </p:txBody>
      </p:sp>
    </p:spTree>
  </p:cSld>
  <p:clrMapOvr>
    <a:masterClrMapping/>
  </p:clrMapOvr>
  <p:transition advClick="0" advTm="18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1008</TotalTime>
  <Words>505</Words>
  <Application>Microsoft Office PowerPoint</Application>
  <PresentationFormat>Экран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 </vt:lpstr>
      <vt:lpstr>Слайд 2</vt:lpstr>
      <vt:lpstr>Проект включает в себя 3 этапа</vt:lpstr>
      <vt:lpstr>1 этап посадка и прорастание луковицы</vt:lpstr>
      <vt:lpstr>Пересадили луковицу  в горшок с землей</vt:lpstr>
      <vt:lpstr> рост луковицы на перо</vt:lpstr>
      <vt:lpstr>2 этап проекта</vt:lpstr>
      <vt:lpstr>Слайд 8</vt:lpstr>
      <vt:lpstr>Стихи про лук        Консультация для родителей                              </vt:lpstr>
      <vt:lpstr>Слайд 10</vt:lpstr>
      <vt:lpstr>Рецепты из лука во время недуга из народной медицины</vt:lpstr>
      <vt:lpstr>Слайд 12</vt:lpstr>
      <vt:lpstr>Фиксация результатов  в календаре наблюдений</vt:lpstr>
      <vt:lpstr>Фиксация результатов в календаре наблюдений </vt:lpstr>
      <vt:lpstr>Слайд 15</vt:lpstr>
      <vt:lpstr>Вот такой огород на подоконнике в средней группе «Ягодка»</vt:lpstr>
      <vt:lpstr>Слайд 17</vt:lpstr>
      <vt:lpstr>Дети очень довольны результатом проекта</vt:lpstr>
      <vt:lpstr>Слайд 19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"Детский сад №189"</dc:title>
  <dc:creator>Сисингалиева Джамиля Алексеевна</dc:creator>
  <cp:lastModifiedBy>Home</cp:lastModifiedBy>
  <cp:revision>65</cp:revision>
  <dcterms:created xsi:type="dcterms:W3CDTF">2015-04-05T14:54:13Z</dcterms:created>
  <dcterms:modified xsi:type="dcterms:W3CDTF">2018-03-29T16:27:30Z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