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5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solidFill>
                  <a:srgbClr val="FF0000"/>
                </a:solidFill>
              </a:rPr>
              <a:t>Министерство образования и науки Республики Тыва</a:t>
            </a:r>
            <a:br>
              <a:rPr lang="ru-RU" sz="1200" dirty="0" smtClean="0">
                <a:solidFill>
                  <a:srgbClr val="FF0000"/>
                </a:solidFill>
              </a:rPr>
            </a:br>
            <a:r>
              <a:rPr lang="ru-RU" sz="1200" dirty="0" smtClean="0">
                <a:solidFill>
                  <a:srgbClr val="FF0000"/>
                </a:solidFill>
              </a:rPr>
              <a:t>Муниципальное бюджетное общеобразовательное учреждение </a:t>
            </a:r>
            <a:r>
              <a:rPr lang="ru-RU" sz="1200" dirty="0" err="1" smtClean="0">
                <a:solidFill>
                  <a:srgbClr val="FF0000"/>
                </a:solidFill>
              </a:rPr>
              <a:t>Баян-Колская</a:t>
            </a:r>
            <a:r>
              <a:rPr lang="ru-RU" sz="1200" dirty="0" smtClean="0">
                <a:solidFill>
                  <a:srgbClr val="FF0000"/>
                </a:solidFill>
              </a:rPr>
              <a:t> средняя общеобразовательная школа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r>
              <a:rPr lang="ru-RU" sz="2400" dirty="0" smtClean="0"/>
              <a:t>             </a:t>
            </a:r>
            <a:r>
              <a:rPr lang="ru-RU" sz="2400" dirty="0" smtClean="0">
                <a:solidFill>
                  <a:srgbClr val="0070C0"/>
                </a:solidFill>
              </a:rPr>
              <a:t>Образовательная программа кружка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                                «Умелые руки»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                       на 2017-2018 учебный год.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Программа рассчитана на 2 года</a:t>
            </a:r>
          </a:p>
          <a:p>
            <a:pPr algn="r"/>
            <a:r>
              <a:rPr lang="ru-RU" sz="2000" dirty="0" smtClean="0">
                <a:solidFill>
                  <a:srgbClr val="0070C0"/>
                </a:solidFill>
              </a:rPr>
              <a:t>               Руководитель кружка: учитель технологии </a:t>
            </a:r>
          </a:p>
          <a:p>
            <a:pPr algn="r"/>
            <a:r>
              <a:rPr lang="ru-RU" sz="2000" dirty="0" smtClean="0">
                <a:solidFill>
                  <a:srgbClr val="0070C0"/>
                </a:solidFill>
              </a:rPr>
              <a:t>            1  квалификационной категории   </a:t>
            </a:r>
            <a:r>
              <a:rPr lang="ru-RU" sz="2000" dirty="0" err="1" smtClean="0">
                <a:solidFill>
                  <a:srgbClr val="0070C0"/>
                </a:solidFill>
              </a:rPr>
              <a:t>Кызыл-оол</a:t>
            </a:r>
            <a:r>
              <a:rPr lang="ru-RU" sz="2000" dirty="0" smtClean="0">
                <a:solidFill>
                  <a:srgbClr val="0070C0"/>
                </a:solidFill>
              </a:rPr>
              <a:t> А.М.</a:t>
            </a:r>
          </a:p>
          <a:p>
            <a:pPr algn="r">
              <a:buNone/>
            </a:pPr>
            <a:r>
              <a:rPr lang="ru-RU" sz="2000" dirty="0" smtClean="0">
                <a:solidFill>
                  <a:srgbClr val="0070C0"/>
                </a:solidFill>
              </a:rPr>
              <a:t>     </a:t>
            </a:r>
            <a:endParaRPr lang="ru-RU" sz="2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Общие правила техники безопасности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1. В кружок допускаются дети и подростки, изучившие и выполнявшие правила по технике безопасности.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2.Бережно относиться к имуществу кружка.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3.Работу начинать только с разрешения учителя.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4.Применять инструменты только по назначению.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5.Не работать с неисправными и тупыми инструментами.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6.Передавай ножницы в закрытом виде кольцами вверх.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7.Рабочее место держи в чистоте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Техническое оснащение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Для занятий в кружке необходимо иметь: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Набор для </a:t>
            </a:r>
            <a:r>
              <a:rPr lang="ru-RU" sz="2800" dirty="0" err="1" smtClean="0">
                <a:solidFill>
                  <a:srgbClr val="0070C0"/>
                </a:solidFill>
              </a:rPr>
              <a:t>квиллинга</a:t>
            </a:r>
            <a:r>
              <a:rPr lang="ru-RU" sz="2800" dirty="0" smtClean="0">
                <a:solidFill>
                  <a:srgbClr val="0070C0"/>
                </a:solidFill>
              </a:rPr>
              <a:t> или цветную офисную бумагу;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Клей ПВА;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Линейки;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Ножницы: 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Гофрированный картон;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Простой карандаш;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Картон;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Электронные образовательные ресурсы.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Список достижений членов кружка «Умелые руки» за последние 5 лет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5600" dirty="0" smtClean="0">
                <a:solidFill>
                  <a:srgbClr val="0070C0"/>
                </a:solidFill>
              </a:rPr>
              <a:t>1. 2013-2014г. Муниципальный конкурс: «Дети .Техника .Творчество.»-  </a:t>
            </a:r>
          </a:p>
          <a:p>
            <a:r>
              <a:rPr lang="ru-RU" sz="5600" dirty="0" err="1" smtClean="0">
                <a:solidFill>
                  <a:srgbClr val="0070C0"/>
                </a:solidFill>
              </a:rPr>
              <a:t>Дувен-Бады</a:t>
            </a:r>
            <a:r>
              <a:rPr lang="ru-RU" sz="5600" dirty="0" smtClean="0">
                <a:solidFill>
                  <a:srgbClr val="0070C0"/>
                </a:solidFill>
              </a:rPr>
              <a:t> </a:t>
            </a:r>
            <a:r>
              <a:rPr lang="ru-RU" sz="5600" dirty="0" err="1" smtClean="0">
                <a:solidFill>
                  <a:srgbClr val="0070C0"/>
                </a:solidFill>
              </a:rPr>
              <a:t>Сайзана</a:t>
            </a:r>
            <a:r>
              <a:rPr lang="ru-RU" sz="5600" dirty="0" smtClean="0">
                <a:solidFill>
                  <a:srgbClr val="0070C0"/>
                </a:solidFill>
              </a:rPr>
              <a:t> - 1 место.</a:t>
            </a:r>
          </a:p>
          <a:p>
            <a:r>
              <a:rPr lang="ru-RU" sz="5600" dirty="0" smtClean="0">
                <a:solidFill>
                  <a:srgbClr val="0070C0"/>
                </a:solidFill>
              </a:rPr>
              <a:t>2. 2013-2014г. Муниципальный конкурс:  «Город мастеров» - </a:t>
            </a:r>
            <a:r>
              <a:rPr lang="ru-RU" sz="5600" dirty="0" err="1" smtClean="0">
                <a:solidFill>
                  <a:srgbClr val="0070C0"/>
                </a:solidFill>
              </a:rPr>
              <a:t>Серен-Хуурак</a:t>
            </a:r>
            <a:r>
              <a:rPr lang="ru-RU" sz="5600" dirty="0" smtClean="0">
                <a:solidFill>
                  <a:srgbClr val="0070C0"/>
                </a:solidFill>
              </a:rPr>
              <a:t> </a:t>
            </a:r>
            <a:r>
              <a:rPr lang="ru-RU" sz="5600" dirty="0" err="1" smtClean="0">
                <a:solidFill>
                  <a:srgbClr val="0070C0"/>
                </a:solidFill>
              </a:rPr>
              <a:t>Начын</a:t>
            </a:r>
            <a:r>
              <a:rPr lang="ru-RU" sz="5600" dirty="0" smtClean="0">
                <a:solidFill>
                  <a:srgbClr val="0070C0"/>
                </a:solidFill>
              </a:rPr>
              <a:t> – 2 место.</a:t>
            </a:r>
          </a:p>
          <a:p>
            <a:r>
              <a:rPr lang="ru-RU" sz="5600" dirty="0" smtClean="0">
                <a:solidFill>
                  <a:srgbClr val="0070C0"/>
                </a:solidFill>
              </a:rPr>
              <a:t>3.2014-2015г. Муниципальный конкурс:  «Город мастеров» - </a:t>
            </a:r>
            <a:r>
              <a:rPr lang="ru-RU" sz="5600" dirty="0" err="1" smtClean="0">
                <a:solidFill>
                  <a:srgbClr val="0070C0"/>
                </a:solidFill>
              </a:rPr>
              <a:t>Дувен-Бады</a:t>
            </a:r>
            <a:r>
              <a:rPr lang="ru-RU" sz="5600" dirty="0" smtClean="0">
                <a:solidFill>
                  <a:srgbClr val="0070C0"/>
                </a:solidFill>
              </a:rPr>
              <a:t> </a:t>
            </a:r>
            <a:r>
              <a:rPr lang="ru-RU" sz="5600" dirty="0" err="1" smtClean="0">
                <a:solidFill>
                  <a:srgbClr val="0070C0"/>
                </a:solidFill>
              </a:rPr>
              <a:t>Сайзана</a:t>
            </a:r>
            <a:r>
              <a:rPr lang="ru-RU" sz="5600" dirty="0" smtClean="0">
                <a:solidFill>
                  <a:srgbClr val="0070C0"/>
                </a:solidFill>
              </a:rPr>
              <a:t> - 1 место.</a:t>
            </a:r>
          </a:p>
          <a:p>
            <a:r>
              <a:rPr lang="ru-RU" sz="5600" dirty="0" smtClean="0">
                <a:solidFill>
                  <a:srgbClr val="0070C0"/>
                </a:solidFill>
              </a:rPr>
              <a:t>4. 2014-2015г. Муниципальный конкурс:  «Город мастеров» - </a:t>
            </a:r>
            <a:r>
              <a:rPr lang="ru-RU" sz="5600" dirty="0" err="1" smtClean="0">
                <a:solidFill>
                  <a:srgbClr val="0070C0"/>
                </a:solidFill>
              </a:rPr>
              <a:t>Серен-Хуурак</a:t>
            </a:r>
            <a:r>
              <a:rPr lang="ru-RU" sz="5600" dirty="0" smtClean="0">
                <a:solidFill>
                  <a:srgbClr val="0070C0"/>
                </a:solidFill>
              </a:rPr>
              <a:t> </a:t>
            </a:r>
            <a:r>
              <a:rPr lang="ru-RU" sz="5600" dirty="0" err="1" smtClean="0">
                <a:solidFill>
                  <a:srgbClr val="0070C0"/>
                </a:solidFill>
              </a:rPr>
              <a:t>Начын</a:t>
            </a:r>
            <a:r>
              <a:rPr lang="ru-RU" sz="5600" dirty="0" smtClean="0">
                <a:solidFill>
                  <a:srgbClr val="0070C0"/>
                </a:solidFill>
              </a:rPr>
              <a:t> – 3 место.</a:t>
            </a:r>
          </a:p>
          <a:p>
            <a:r>
              <a:rPr lang="ru-RU" sz="5600" dirty="0" smtClean="0">
                <a:solidFill>
                  <a:srgbClr val="0070C0"/>
                </a:solidFill>
              </a:rPr>
              <a:t>5..2014-2015г.  Региональный конкурс:  «Город мастеров» - </a:t>
            </a:r>
            <a:r>
              <a:rPr lang="ru-RU" sz="5600" dirty="0" err="1" smtClean="0">
                <a:solidFill>
                  <a:srgbClr val="0070C0"/>
                </a:solidFill>
              </a:rPr>
              <a:t>Дувен-Бады</a:t>
            </a:r>
            <a:r>
              <a:rPr lang="ru-RU" sz="5600" dirty="0" smtClean="0">
                <a:solidFill>
                  <a:srgbClr val="0070C0"/>
                </a:solidFill>
              </a:rPr>
              <a:t> </a:t>
            </a:r>
            <a:r>
              <a:rPr lang="ru-RU" sz="5600" dirty="0" err="1" smtClean="0">
                <a:solidFill>
                  <a:srgbClr val="0070C0"/>
                </a:solidFill>
              </a:rPr>
              <a:t>Сайзана</a:t>
            </a:r>
            <a:r>
              <a:rPr lang="ru-RU" sz="5600" dirty="0" smtClean="0">
                <a:solidFill>
                  <a:srgbClr val="0070C0"/>
                </a:solidFill>
              </a:rPr>
              <a:t> – сертификат.</a:t>
            </a:r>
          </a:p>
          <a:p>
            <a:r>
              <a:rPr lang="ru-RU" sz="5600" dirty="0" smtClean="0">
                <a:solidFill>
                  <a:srgbClr val="0070C0"/>
                </a:solidFill>
              </a:rPr>
              <a:t>6.2014-2015 г. </a:t>
            </a:r>
            <a:r>
              <a:rPr lang="ru-RU" sz="5600" dirty="0" err="1" smtClean="0">
                <a:solidFill>
                  <a:srgbClr val="0070C0"/>
                </a:solidFill>
              </a:rPr>
              <a:t>Кожуунный</a:t>
            </a:r>
            <a:r>
              <a:rPr lang="ru-RU" sz="5600" dirty="0" smtClean="0">
                <a:solidFill>
                  <a:srgbClr val="0070C0"/>
                </a:solidFill>
              </a:rPr>
              <a:t> НПК «Толерантность в ОУ» - </a:t>
            </a:r>
            <a:r>
              <a:rPr lang="ru-RU" sz="5600" dirty="0" err="1" smtClean="0">
                <a:solidFill>
                  <a:srgbClr val="0070C0"/>
                </a:solidFill>
              </a:rPr>
              <a:t>Дувен-Бады</a:t>
            </a:r>
            <a:r>
              <a:rPr lang="ru-RU" sz="5600" dirty="0" smtClean="0">
                <a:solidFill>
                  <a:srgbClr val="0070C0"/>
                </a:solidFill>
              </a:rPr>
              <a:t> </a:t>
            </a:r>
            <a:r>
              <a:rPr lang="ru-RU" sz="5600" dirty="0" err="1" smtClean="0">
                <a:solidFill>
                  <a:srgbClr val="0070C0"/>
                </a:solidFill>
              </a:rPr>
              <a:t>Сайзана</a:t>
            </a:r>
            <a:r>
              <a:rPr lang="ru-RU" sz="5600" dirty="0" smtClean="0">
                <a:solidFill>
                  <a:srgbClr val="0070C0"/>
                </a:solidFill>
              </a:rPr>
              <a:t> - 2 место.</a:t>
            </a:r>
          </a:p>
          <a:p>
            <a:r>
              <a:rPr lang="ru-RU" sz="5600" dirty="0" smtClean="0">
                <a:solidFill>
                  <a:srgbClr val="0070C0"/>
                </a:solidFill>
              </a:rPr>
              <a:t>7.2015-2016г. Региональный конкурс «Парус-Профи» - коллективное 3 место.</a:t>
            </a:r>
          </a:p>
          <a:p>
            <a:r>
              <a:rPr lang="ru-RU" sz="5600" dirty="0" smtClean="0">
                <a:solidFill>
                  <a:srgbClr val="0070C0"/>
                </a:solidFill>
              </a:rPr>
              <a:t>8. 2016-2017 г. Муниципальный этап конкурса «Зеленая планета» - </a:t>
            </a:r>
            <a:r>
              <a:rPr lang="ru-RU" sz="5600" dirty="0" err="1" smtClean="0">
                <a:solidFill>
                  <a:srgbClr val="0070C0"/>
                </a:solidFill>
              </a:rPr>
              <a:t>Дувен-Бады</a:t>
            </a:r>
            <a:r>
              <a:rPr lang="ru-RU" sz="5600" dirty="0" smtClean="0">
                <a:solidFill>
                  <a:srgbClr val="0070C0"/>
                </a:solidFill>
              </a:rPr>
              <a:t> Сайлык-2 место.</a:t>
            </a:r>
          </a:p>
          <a:p>
            <a:r>
              <a:rPr lang="ru-RU" sz="5600" dirty="0" smtClean="0">
                <a:solidFill>
                  <a:srgbClr val="0070C0"/>
                </a:solidFill>
              </a:rPr>
              <a:t>9. 2016-2017 г. Муниципальный этап конкурса «Зеленая планета» -</a:t>
            </a:r>
            <a:r>
              <a:rPr lang="ru-RU" sz="5600" dirty="0" err="1" smtClean="0">
                <a:solidFill>
                  <a:srgbClr val="0070C0"/>
                </a:solidFill>
              </a:rPr>
              <a:t>Биче-оол</a:t>
            </a:r>
            <a:r>
              <a:rPr lang="ru-RU" sz="5600" dirty="0" smtClean="0">
                <a:solidFill>
                  <a:srgbClr val="0070C0"/>
                </a:solidFill>
              </a:rPr>
              <a:t> Айрана- 1место.</a:t>
            </a:r>
          </a:p>
          <a:p>
            <a:r>
              <a:rPr lang="ru-RU" sz="5600" dirty="0" smtClean="0">
                <a:solidFill>
                  <a:srgbClr val="0070C0"/>
                </a:solidFill>
              </a:rPr>
              <a:t>10. 2016-2017 г. Региональный этап конкурса «Зеленая планета» - </a:t>
            </a:r>
            <a:r>
              <a:rPr lang="ru-RU" sz="5600" dirty="0" err="1" smtClean="0">
                <a:solidFill>
                  <a:srgbClr val="0070C0"/>
                </a:solidFill>
              </a:rPr>
              <a:t>Дувен-Бады</a:t>
            </a:r>
            <a:r>
              <a:rPr lang="ru-RU" sz="5600" dirty="0" smtClean="0">
                <a:solidFill>
                  <a:srgbClr val="0070C0"/>
                </a:solidFill>
              </a:rPr>
              <a:t> </a:t>
            </a:r>
            <a:r>
              <a:rPr lang="ru-RU" sz="5600" dirty="0" err="1" smtClean="0">
                <a:solidFill>
                  <a:srgbClr val="0070C0"/>
                </a:solidFill>
              </a:rPr>
              <a:t>Сайлык-сертификат</a:t>
            </a:r>
            <a:r>
              <a:rPr lang="ru-RU" sz="5600" dirty="0" smtClean="0">
                <a:solidFill>
                  <a:srgbClr val="0070C0"/>
                </a:solidFill>
              </a:rPr>
              <a:t>.</a:t>
            </a:r>
          </a:p>
          <a:p>
            <a:r>
              <a:rPr lang="ru-RU" sz="5600" dirty="0" smtClean="0">
                <a:solidFill>
                  <a:srgbClr val="0070C0"/>
                </a:solidFill>
              </a:rPr>
              <a:t>9. 2016-2017 г. Региональный этап конкурса «Зеленая планета» -</a:t>
            </a:r>
            <a:r>
              <a:rPr lang="ru-RU" sz="5600" dirty="0" err="1" smtClean="0">
                <a:solidFill>
                  <a:srgbClr val="0070C0"/>
                </a:solidFill>
              </a:rPr>
              <a:t>Биче-оол</a:t>
            </a:r>
            <a:r>
              <a:rPr lang="ru-RU" sz="5600" dirty="0" smtClean="0">
                <a:solidFill>
                  <a:srgbClr val="0070C0"/>
                </a:solidFill>
              </a:rPr>
              <a:t> Айрана-  сертификат.</a:t>
            </a:r>
          </a:p>
          <a:p>
            <a:r>
              <a:rPr lang="ru-RU" sz="5600" dirty="0" smtClean="0">
                <a:solidFill>
                  <a:srgbClr val="0070C0"/>
                </a:solidFill>
              </a:rPr>
              <a:t>10. 2016-2017 г. Диплом Всероссийского конкурс а«</a:t>
            </a:r>
            <a:r>
              <a:rPr lang="ru-RU" sz="5600" dirty="0" err="1" smtClean="0">
                <a:solidFill>
                  <a:srgbClr val="0070C0"/>
                </a:solidFill>
              </a:rPr>
              <a:t>Вопросита</a:t>
            </a:r>
            <a:r>
              <a:rPr lang="ru-RU" sz="5600" dirty="0" smtClean="0">
                <a:solidFill>
                  <a:srgbClr val="0070C0"/>
                </a:solidFill>
              </a:rPr>
              <a:t>» - </a:t>
            </a:r>
            <a:r>
              <a:rPr lang="ru-RU" sz="5600" dirty="0" err="1" smtClean="0">
                <a:solidFill>
                  <a:srgbClr val="0070C0"/>
                </a:solidFill>
              </a:rPr>
              <a:t>Тюлюш</a:t>
            </a:r>
            <a:r>
              <a:rPr lang="ru-RU" sz="5600" dirty="0" smtClean="0">
                <a:solidFill>
                  <a:srgbClr val="0070C0"/>
                </a:solidFill>
              </a:rPr>
              <a:t> </a:t>
            </a:r>
            <a:r>
              <a:rPr lang="ru-RU" sz="5600" dirty="0" err="1" smtClean="0">
                <a:solidFill>
                  <a:srgbClr val="0070C0"/>
                </a:solidFill>
              </a:rPr>
              <a:t>Айгуль</a:t>
            </a:r>
            <a:r>
              <a:rPr lang="ru-RU" sz="5600" dirty="0" smtClean="0">
                <a:solidFill>
                  <a:srgbClr val="0070C0"/>
                </a:solidFill>
              </a:rPr>
              <a:t>.</a:t>
            </a:r>
          </a:p>
          <a:p>
            <a:endParaRPr lang="ru-RU" sz="56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Цель программы: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643050"/>
            <a:ext cx="8229600" cy="4525963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70C0"/>
                </a:solidFill>
              </a:rPr>
              <a:t>    всестороннее, интеллектуальное и эстетическое развитие детей в процессе овладения элементарными приемами техники </a:t>
            </a:r>
            <a:r>
              <a:rPr lang="ru-RU" sz="3600" dirty="0" err="1" smtClean="0">
                <a:solidFill>
                  <a:srgbClr val="0070C0"/>
                </a:solidFill>
              </a:rPr>
              <a:t>квиллинга,в</a:t>
            </a:r>
            <a:r>
              <a:rPr lang="ru-RU" sz="3600" dirty="0" smtClean="0">
                <a:solidFill>
                  <a:srgbClr val="0070C0"/>
                </a:solidFill>
              </a:rPr>
              <a:t> рамках художественного конструирования бумаги.</a:t>
            </a:r>
            <a:endParaRPr lang="ru-RU" sz="3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Задачи программы: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sz="2000" dirty="0" smtClean="0">
                <a:solidFill>
                  <a:srgbClr val="FF0000"/>
                </a:solidFill>
              </a:rPr>
              <a:t>   Развивающие: </a:t>
            </a:r>
            <a:r>
              <a:rPr lang="ru-RU" sz="2000" dirty="0" smtClean="0">
                <a:solidFill>
                  <a:srgbClr val="0070C0"/>
                </a:solidFill>
              </a:rPr>
              <a:t>развивать внимание, память, логическое и пространственное воображение. Развивать мелкую моторику и глазомер. Развивать художественный вкус, творческие способности и фантазии детей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</a:p>
          <a:p>
            <a:pPr algn="just"/>
            <a:r>
              <a:rPr lang="ru-RU" sz="2000" dirty="0" smtClean="0">
                <a:solidFill>
                  <a:srgbClr val="FF0000"/>
                </a:solidFill>
              </a:rPr>
              <a:t>Обучающие: </a:t>
            </a:r>
            <a:r>
              <a:rPr lang="ru-RU" sz="2000" dirty="0" smtClean="0">
                <a:solidFill>
                  <a:srgbClr val="0070C0"/>
                </a:solidFill>
              </a:rPr>
              <a:t>Обучать детей различным приемам работы, знакомить детей с основными геометрическими  понятиями, обогащать словарь детей терминами. Создавать композиции с изделиями, выполненные в технике </a:t>
            </a:r>
            <a:r>
              <a:rPr lang="ru-RU" sz="2000" dirty="0" err="1" smtClean="0">
                <a:solidFill>
                  <a:srgbClr val="0070C0"/>
                </a:solidFill>
              </a:rPr>
              <a:t>квиллинга</a:t>
            </a:r>
            <a:r>
              <a:rPr lang="ru-RU" sz="2000" dirty="0" smtClean="0">
                <a:solidFill>
                  <a:srgbClr val="0070C0"/>
                </a:solidFill>
              </a:rPr>
              <a:t>.</a:t>
            </a:r>
          </a:p>
          <a:p>
            <a:pPr algn="just"/>
            <a:r>
              <a:rPr lang="ru-RU" sz="2000" dirty="0" smtClean="0">
                <a:solidFill>
                  <a:srgbClr val="FF0000"/>
                </a:solidFill>
              </a:rPr>
              <a:t>Воспитательные: </a:t>
            </a:r>
            <a:r>
              <a:rPr lang="ru-RU" sz="2000" dirty="0" smtClean="0">
                <a:solidFill>
                  <a:srgbClr val="0070C0"/>
                </a:solidFill>
              </a:rPr>
              <a:t>воспитывать интерес к искусству </a:t>
            </a:r>
            <a:r>
              <a:rPr lang="ru-RU" sz="2000" dirty="0" err="1" smtClean="0">
                <a:solidFill>
                  <a:srgbClr val="0070C0"/>
                </a:solidFill>
              </a:rPr>
              <a:t>квиллинга</a:t>
            </a:r>
            <a:r>
              <a:rPr lang="ru-RU" sz="2000" dirty="0" smtClean="0">
                <a:solidFill>
                  <a:srgbClr val="0070C0"/>
                </a:solidFill>
              </a:rPr>
              <a:t>.</a:t>
            </a:r>
          </a:p>
          <a:p>
            <a:pPr algn="just"/>
            <a:r>
              <a:rPr lang="ru-RU" sz="2000" dirty="0" smtClean="0">
                <a:solidFill>
                  <a:srgbClr val="0070C0"/>
                </a:solidFill>
              </a:rPr>
              <a:t>Формировать культуру труда и совершенствовать трудовые навыки. Способствовать созданию игровых ситуаций, расширять коммуникативные способности детей. Учить аккуратности, умению бережно и экономно использовать материал, содержать в порядке рабочее место.</a:t>
            </a:r>
            <a:endParaRPr lang="ru-RU" sz="2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Принципы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доступности (простота, соответствие возрастным и индивидуальным особенностям); 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наглядности (иллюстративность, наличие дидактических материалов);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демократичности и гуманизма (взаимодействие педагога и ученика в социуме, реализация собственных творческих способностей);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систематичности (научившись элементарным навыкам работы, ребенок применяет свои знания  в выполнении сложных работ);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научности (обоснованность, наличие методологической базы  и теоретической основы.</a:t>
            </a:r>
          </a:p>
          <a:p>
            <a:endParaRPr lang="ru-RU" dirty="0" smtClean="0">
              <a:solidFill>
                <a:srgbClr val="0070C0"/>
              </a:solidFill>
            </a:endParaRPr>
          </a:p>
          <a:p>
            <a:endParaRPr lang="ru-RU" dirty="0" smtClean="0">
              <a:solidFill>
                <a:srgbClr val="0070C0"/>
              </a:solidFill>
            </a:endParaRPr>
          </a:p>
          <a:p>
            <a:endParaRPr lang="ru-RU" dirty="0" smtClean="0">
              <a:solidFill>
                <a:srgbClr val="0070C0"/>
              </a:solidFill>
            </a:endParaRPr>
          </a:p>
          <a:p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Тематика занятий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     Строится с учетом интересов учащихся, возможности их самовыражения. В ходе усвоения  детьми содержания программы учитывается темп развития специальных умений и навыков, уровень самостоятельности, умение работать в коллективе. 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      Программа позволяет индивидуализировать сложные работы: более сильным детям интересна  сложная конструкция, менее подготовленным можно предложит работу попроще, при этом обучающий и развивающий смысл работы сохраняется. Это дает возможность предостеречь ребенка от страха перед трудностями, приобщить без боязни творить и создавать.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 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Организационно-методическое обеспечение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Программа кружка рассчитана на 2 года.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Для успешного освоения программы численность детей в группе не должна превышать не более 15 человек. Принимаются все желающие  школьники в возрасте от 9 до 13 лет. Продолжительность занятия в неделю- 2 ч.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Технологии обучения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 развивающая;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Проблемная;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Игровая;</a:t>
            </a:r>
          </a:p>
          <a:p>
            <a:r>
              <a:rPr lang="ru-RU" dirty="0" err="1" smtClean="0">
                <a:solidFill>
                  <a:srgbClr val="0070C0"/>
                </a:solidFill>
              </a:rPr>
              <a:t>Здоровьесберегающие</a:t>
            </a:r>
            <a:r>
              <a:rPr lang="ru-RU" dirty="0" smtClean="0">
                <a:solidFill>
                  <a:srgbClr val="0070C0"/>
                </a:solidFill>
              </a:rPr>
              <a:t>;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Проектная;</a:t>
            </a:r>
          </a:p>
          <a:p>
            <a:r>
              <a:rPr lang="ru-RU" dirty="0" err="1" smtClean="0">
                <a:solidFill>
                  <a:srgbClr val="0070C0"/>
                </a:solidFill>
              </a:rPr>
              <a:t>Разноуровневое</a:t>
            </a:r>
            <a:r>
              <a:rPr lang="ru-RU" dirty="0" smtClean="0">
                <a:solidFill>
                  <a:srgbClr val="0070C0"/>
                </a:solidFill>
              </a:rPr>
              <a:t>;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Информационная.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Ведущая форма занятий - групповая.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Способы проверки результатов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Выставка работ;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Участие в районных конкурсах;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Награждение и поощрения лучших;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Отзывы родителей, создание стенда детских работ, </a:t>
            </a:r>
            <a:r>
              <a:rPr lang="ru-RU" dirty="0" err="1" smtClean="0">
                <a:solidFill>
                  <a:srgbClr val="0070C0"/>
                </a:solidFill>
              </a:rPr>
              <a:t>портфолио</a:t>
            </a:r>
            <a:r>
              <a:rPr lang="ru-RU" dirty="0" smtClean="0">
                <a:solidFill>
                  <a:srgbClr val="0070C0"/>
                </a:solidFill>
              </a:rPr>
              <a:t> учащихся..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Ожидаемый результат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Научатся различным приемам работы с бумагой; будут знать основные геометрические понятия и базовые формы </a:t>
            </a:r>
            <a:r>
              <a:rPr lang="ru-RU" sz="2400" dirty="0" err="1" smtClean="0">
                <a:solidFill>
                  <a:srgbClr val="0070C0"/>
                </a:solidFill>
              </a:rPr>
              <a:t>квиллинга</a:t>
            </a:r>
            <a:r>
              <a:rPr lang="ru-RU" sz="2400" dirty="0" smtClean="0">
                <a:solidFill>
                  <a:srgbClr val="0070C0"/>
                </a:solidFill>
              </a:rPr>
              <a:t>; научатся следовать устным инструкциям, читать и зарисовывать схемы изделий, создавать изделия </a:t>
            </a:r>
            <a:r>
              <a:rPr lang="ru-RU" sz="2400" dirty="0" err="1" smtClean="0">
                <a:solidFill>
                  <a:srgbClr val="0070C0"/>
                </a:solidFill>
              </a:rPr>
              <a:t>квиллинга</a:t>
            </a:r>
            <a:r>
              <a:rPr lang="ru-RU" sz="2400" dirty="0" smtClean="0">
                <a:solidFill>
                  <a:srgbClr val="0070C0"/>
                </a:solidFill>
              </a:rPr>
              <a:t>, развивается внимание, память, мышление, воображение, моторика рук, глазомер, художественный и эстетический вкус, творческие способности и фантазию. Познакомятся с искусством </a:t>
            </a:r>
            <a:r>
              <a:rPr lang="ru-RU" sz="2400" dirty="0" err="1" smtClean="0">
                <a:solidFill>
                  <a:srgbClr val="0070C0"/>
                </a:solidFill>
              </a:rPr>
              <a:t>бумагокручения</a:t>
            </a:r>
            <a:r>
              <a:rPr lang="ru-RU" sz="2400" dirty="0" smtClean="0">
                <a:solidFill>
                  <a:srgbClr val="0070C0"/>
                </a:solidFill>
              </a:rPr>
              <a:t>, овладевают культурой труда, улучшат свои коммуникативные способности и приобретут навыки работы в коллективе.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793</Words>
  <Application>Microsoft Office PowerPoint</Application>
  <PresentationFormat>Экран (4:3)</PresentationFormat>
  <Paragraphs>83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Министерство образования и науки Республики Тыва Муниципальное бюджетное общеобразовательное учреждение Баян-Колская средняя общеобразовательная школа</vt:lpstr>
      <vt:lpstr>Цель программы:</vt:lpstr>
      <vt:lpstr>Задачи программы:</vt:lpstr>
      <vt:lpstr>Принципы </vt:lpstr>
      <vt:lpstr>Тематика занятий</vt:lpstr>
      <vt:lpstr>Организационно-методическое обеспечение</vt:lpstr>
      <vt:lpstr>Технологии обучения</vt:lpstr>
      <vt:lpstr>Способы проверки результатов</vt:lpstr>
      <vt:lpstr>Ожидаемый результат</vt:lpstr>
      <vt:lpstr>Общие правила техники безопасности</vt:lpstr>
      <vt:lpstr>Техническое оснащение</vt:lpstr>
      <vt:lpstr>Список достижений членов кружка «Умелые руки» за последние 5 лет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Список достижений членов кружка «Умелые руки» за последние 5 лет</dc:title>
  <dc:creator>123</dc:creator>
  <cp:lastModifiedBy>нач</cp:lastModifiedBy>
  <cp:revision>23</cp:revision>
  <dcterms:created xsi:type="dcterms:W3CDTF">2018-02-02T15:08:16Z</dcterms:created>
  <dcterms:modified xsi:type="dcterms:W3CDTF">2018-03-29T16:36:03Z</dcterms:modified>
</cp:coreProperties>
</file>